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30"/>
  </p:notesMasterIdLst>
  <p:sldIdLst>
    <p:sldId id="771" r:id="rId6"/>
    <p:sldId id="772" r:id="rId7"/>
    <p:sldId id="2147473097" r:id="rId8"/>
    <p:sldId id="2147473098" r:id="rId9"/>
    <p:sldId id="2147473142" r:id="rId10"/>
    <p:sldId id="2147473068" r:id="rId11"/>
    <p:sldId id="2147473146" r:id="rId12"/>
    <p:sldId id="2147473141" r:id="rId13"/>
    <p:sldId id="800" r:id="rId14"/>
    <p:sldId id="2147473246" r:id="rId15"/>
    <p:sldId id="2147473247" r:id="rId16"/>
    <p:sldId id="2147473249" r:id="rId17"/>
    <p:sldId id="2147473250" r:id="rId18"/>
    <p:sldId id="2147473055" r:id="rId19"/>
    <p:sldId id="2147473239" r:id="rId20"/>
    <p:sldId id="2147473243" r:id="rId21"/>
    <p:sldId id="2147473061" r:id="rId22"/>
    <p:sldId id="2147473242" r:id="rId23"/>
    <p:sldId id="2147473062" r:id="rId24"/>
    <p:sldId id="2147473240" r:id="rId25"/>
    <p:sldId id="2147473066" r:id="rId26"/>
    <p:sldId id="2147473241" r:id="rId27"/>
    <p:sldId id="2147473058" r:id="rId28"/>
    <p:sldId id="214747314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AA4B4B-D54D-4417-AA79-42549FF58A52}" v="65" dt="2025-09-04T19:39:37.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4660"/>
  </p:normalViewPr>
  <p:slideViewPr>
    <p:cSldViewPr snapToGrid="0">
      <p:cViewPr varScale="1">
        <p:scale>
          <a:sx n="70" d="100"/>
          <a:sy n="70"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jacobsengineering-my.sharepoint.com/personal/mariana_viveros_jacobs_com/Documents/Documents/Presentations/workload-progress%20por%20F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jacobsengineering-my.sharepoint.com/personal/mariana_viveros_jacobs_com/Documents/Documents/Presentations/workload-progress%20por%20F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jacobsengineering-my.sharepoint.com/personal/mariana_viveros_jacobs_com/Documents/Documents/Presentations/workload-progress%20por%20F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jacobsengineering-my.sharepoint.com/personal/mariana_viveros_jacobs_com/Documents/Documents/Presentations/workload-progress%20por%20F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116744441524916E-2"/>
          <c:y val="0.3350772196651583"/>
          <c:w val="0.8117665111169502"/>
          <c:h val="0.59020094188781169"/>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A730-4D1D-BDF7-88E9878F6098}"/>
              </c:ext>
            </c:extLst>
          </c:dPt>
          <c:dPt>
            <c:idx val="1"/>
            <c:bubble3D val="0"/>
            <c:spPr>
              <a:solidFill>
                <a:schemeClr val="accent2">
                  <a:lumMod val="7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A730-4D1D-BDF7-88E9878F609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A730-4D1D-BDF7-88E9878F6098}"/>
              </c:ext>
            </c:extLst>
          </c:dPt>
          <c:dPt>
            <c:idx val="3"/>
            <c:bubble3D val="0"/>
            <c:spPr>
              <a:solidFill>
                <a:srgbClr val="FFC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A730-4D1D-BDF7-88E9878F6098}"/>
              </c:ext>
            </c:extLst>
          </c:dPt>
          <c:dPt>
            <c:idx val="4"/>
            <c:bubble3D val="0"/>
            <c:spPr>
              <a:solidFill>
                <a:schemeClr val="accent6">
                  <a:lumMod val="60000"/>
                  <a:lumOff val="4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A730-4D1D-BDF7-88E9878F60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PR"/>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Sheet1!$D$3:$D$7</c:f>
              <c:strCache>
                <c:ptCount val="5"/>
                <c:pt idx="0">
                  <c:v>Planning</c:v>
                </c:pt>
                <c:pt idx="1">
                  <c:v>Design</c:v>
                </c:pt>
                <c:pt idx="2">
                  <c:v>Bidding</c:v>
                </c:pt>
                <c:pt idx="3">
                  <c:v>Construction</c:v>
                </c:pt>
                <c:pt idx="4">
                  <c:v>Completed</c:v>
                </c:pt>
              </c:strCache>
            </c:strRef>
          </c:cat>
          <c:val>
            <c:numRef>
              <c:f>Sheet1!$E$3:$E$7</c:f>
              <c:numCache>
                <c:formatCode>General</c:formatCode>
                <c:ptCount val="5"/>
                <c:pt idx="0">
                  <c:v>32</c:v>
                </c:pt>
                <c:pt idx="1">
                  <c:v>65</c:v>
                </c:pt>
                <c:pt idx="2">
                  <c:v>32</c:v>
                </c:pt>
                <c:pt idx="3">
                  <c:v>103</c:v>
                </c:pt>
                <c:pt idx="4">
                  <c:v>83</c:v>
                </c:pt>
              </c:numCache>
            </c:numRef>
          </c:val>
          <c:extLst>
            <c:ext xmlns:c16="http://schemas.microsoft.com/office/drawing/2014/chart" uri="{C3380CC4-5D6E-409C-BE32-E72D297353CC}">
              <c16:uniqueId val="{0000000A-A730-4D1D-BDF7-88E9878F6098}"/>
            </c:ext>
          </c:extLst>
        </c:ser>
        <c:dLbls>
          <c:showLegendKey val="0"/>
          <c:showVal val="0"/>
          <c:showCatName val="0"/>
          <c:showSerName val="0"/>
          <c:showPercent val="1"/>
          <c:showBubbleSize val="0"/>
          <c:showLeaderLines val="1"/>
        </c:dLbls>
      </c:pie3DChart>
      <c:spPr>
        <a:noFill/>
        <a:ln>
          <a:noFill/>
        </a:ln>
        <a:effectLst/>
      </c:spPr>
    </c:plotArea>
    <c:legend>
      <c:legendPos val="t"/>
      <c:layout>
        <c:manualLayout>
          <c:xMode val="edge"/>
          <c:yMode val="edge"/>
          <c:x val="8.3397551625282923E-2"/>
          <c:y val="8.9332839168872302E-2"/>
          <c:w val="0.81308482495168621"/>
          <c:h val="0.2295051111093862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P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P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864832383877771"/>
          <c:y val="0.1347069777089141"/>
          <c:w val="0.66879432258861937"/>
          <c:h val="0.67717710559425914"/>
        </c:manualLayout>
      </c:layout>
      <c:pie3DChart>
        <c:varyColors val="1"/>
        <c:ser>
          <c:idx val="0"/>
          <c:order val="0"/>
          <c:tx>
            <c:strRef>
              <c:f>'[workload-progress por FY.xlsx]bubble chart'!$C$3</c:f>
              <c:strCache>
                <c:ptCount val="1"/>
                <c:pt idx="0">
                  <c:v>FY 2021</c:v>
                </c:pt>
              </c:strCache>
            </c:strRef>
          </c:tx>
          <c:explosion val="1"/>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1-7542-400C-BEE9-CBD1EB26D7B6}"/>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3-7542-400C-BEE9-CBD1EB26D7B6}"/>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5-7542-400C-BEE9-CBD1EB26D7B6}"/>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7-7542-400C-BEE9-CBD1EB26D7B6}"/>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9-7542-400C-BEE9-CBD1EB26D7B6}"/>
              </c:ext>
            </c:extLst>
          </c:dPt>
          <c:dLbls>
            <c:dLbl>
              <c:idx val="1"/>
              <c:dLblPos val="bestFit"/>
              <c:showLegendKey val="0"/>
              <c:showVal val="1"/>
              <c:showCatName val="0"/>
              <c:showSerName val="0"/>
              <c:showPercent val="0"/>
              <c:showBubbleSize val="0"/>
              <c:extLst>
                <c:ext xmlns:c15="http://schemas.microsoft.com/office/drawing/2012/chart" uri="{CE6537A1-D6FC-4f65-9D91-7224C49458BB}">
                  <c15:layout>
                    <c:manualLayout>
                      <c:w val="0.39036085326120368"/>
                      <c:h val="0.20672464927817405"/>
                    </c:manualLayout>
                  </c15:layout>
                </c:ext>
                <c:ext xmlns:c16="http://schemas.microsoft.com/office/drawing/2014/chart" uri="{C3380CC4-5D6E-409C-BE32-E72D297353CC}">
                  <c16:uniqueId val="{00000003-7542-400C-BEE9-CBD1EB26D7B6}"/>
                </c:ext>
              </c:extLst>
            </c:dLbl>
            <c:dLbl>
              <c:idx val="2"/>
              <c:dLblPos val="bestFit"/>
              <c:showLegendKey val="0"/>
              <c:showVal val="1"/>
              <c:showCatName val="0"/>
              <c:showSerName val="0"/>
              <c:showPercent val="0"/>
              <c:showBubbleSize val="0"/>
              <c:extLst>
                <c:ext xmlns:c15="http://schemas.microsoft.com/office/drawing/2012/chart" uri="{CE6537A1-D6FC-4f65-9D91-7224C49458BB}">
                  <c15:layout>
                    <c:manualLayout>
                      <c:w val="0.41728229141714873"/>
                      <c:h val="0.20672464927817405"/>
                    </c:manualLayout>
                  </c15:layout>
                </c:ext>
                <c:ext xmlns:c16="http://schemas.microsoft.com/office/drawing/2014/chart" uri="{C3380CC4-5D6E-409C-BE32-E72D297353CC}">
                  <c16:uniqueId val="{00000005-7542-400C-BEE9-CBD1EB26D7B6}"/>
                </c:ext>
              </c:extLst>
            </c:dLbl>
            <c:dLbl>
              <c:idx val="3"/>
              <c:dLblPos val="bestFit"/>
              <c:showLegendKey val="0"/>
              <c:showVal val="1"/>
              <c:showCatName val="0"/>
              <c:showSerName val="0"/>
              <c:showPercent val="0"/>
              <c:showBubbleSize val="0"/>
              <c:extLst>
                <c:ext xmlns:c15="http://schemas.microsoft.com/office/drawing/2012/chart" uri="{CE6537A1-D6FC-4f65-9D91-7224C49458BB}">
                  <c15:layout>
                    <c:manualLayout>
                      <c:w val="0.28819516304130766"/>
                      <c:h val="0.17692320789792629"/>
                    </c:manualLayout>
                  </c15:layout>
                </c:ext>
                <c:ext xmlns:c16="http://schemas.microsoft.com/office/drawing/2014/chart" uri="{C3380CC4-5D6E-409C-BE32-E72D297353CC}">
                  <c16:uniqueId val="{00000007-7542-400C-BEE9-CBD1EB26D7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'[workload-progress por FY.xlsx]bubble chart'!$B$4:$B$8</c:f>
              <c:strCache>
                <c:ptCount val="5"/>
                <c:pt idx="0">
                  <c:v>PLANNING</c:v>
                </c:pt>
                <c:pt idx="1">
                  <c:v>DESIGN</c:v>
                </c:pt>
                <c:pt idx="2">
                  <c:v>BIDDING</c:v>
                </c:pt>
                <c:pt idx="3">
                  <c:v>CONSTRUCTION</c:v>
                </c:pt>
                <c:pt idx="4">
                  <c:v>COMPLETED</c:v>
                </c:pt>
              </c:strCache>
            </c:strRef>
          </c:cat>
          <c:val>
            <c:numRef>
              <c:f>'[workload-progress por FY.xlsx]bubble chart'!$C$4:$C$8</c:f>
              <c:numCache>
                <c:formatCode>General</c:formatCode>
                <c:ptCount val="5"/>
                <c:pt idx="0">
                  <c:v>9</c:v>
                </c:pt>
                <c:pt idx="1">
                  <c:v>37</c:v>
                </c:pt>
                <c:pt idx="2">
                  <c:v>14</c:v>
                </c:pt>
                <c:pt idx="3">
                  <c:v>17</c:v>
                </c:pt>
                <c:pt idx="4">
                  <c:v>0</c:v>
                </c:pt>
              </c:numCache>
            </c:numRef>
          </c:val>
          <c:extLst>
            <c:ext xmlns:c16="http://schemas.microsoft.com/office/drawing/2014/chart" uri="{C3380CC4-5D6E-409C-BE32-E72D297353CC}">
              <c16:uniqueId val="{0000000A-7542-400C-BEE9-CBD1EB26D7B6}"/>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P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598854458927388E-3"/>
          <c:y val="0"/>
          <c:w val="0.9826450791821566"/>
          <c:h val="0.98166185476815393"/>
        </c:manualLayout>
      </c:layout>
      <c:pie3DChart>
        <c:varyColors val="1"/>
        <c:ser>
          <c:idx val="2"/>
          <c:order val="1"/>
          <c:tx>
            <c:strRef>
              <c:f>'[workload-progress por FY.xlsx]bubble chart'!$D$3</c:f>
              <c:strCache>
                <c:ptCount val="1"/>
                <c:pt idx="0">
                  <c:v>FY 2022</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1-33CA-4E4D-B671-FD8C1E1C5795}"/>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3-33CA-4E4D-B671-FD8C1E1C5795}"/>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5-33CA-4E4D-B671-FD8C1E1C5795}"/>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7-33CA-4E4D-B671-FD8C1E1C5795}"/>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9-33CA-4E4D-B671-FD8C1E1C5795}"/>
              </c:ext>
            </c:extLst>
          </c:dPt>
          <c:dLbls>
            <c:dLbl>
              <c:idx val="0"/>
              <c:layout>
                <c:manualLayout>
                  <c:x val="-0.10172011856256506"/>
                  <c:y val="-9.0881014873140861E-2"/>
                </c:manualLayout>
              </c:layout>
              <c:tx>
                <c:rich>
                  <a:bodyPr/>
                  <a:lstStyle/>
                  <a:p>
                    <a:r>
                      <a:rPr lang="en-US"/>
                      <a:t>112</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8679567723319799"/>
                      <c:h val="0.1905792999169458"/>
                    </c:manualLayout>
                  </c15:layout>
                  <c15:showDataLabelsRange val="0"/>
                </c:ext>
                <c:ext xmlns:c16="http://schemas.microsoft.com/office/drawing/2014/chart" uri="{C3380CC4-5D6E-409C-BE32-E72D297353CC}">
                  <c16:uniqueId val="{00000001-33CA-4E4D-B671-FD8C1E1C5795}"/>
                </c:ext>
              </c:extLst>
            </c:dLbl>
            <c:dLbl>
              <c:idx val="1"/>
              <c:layout>
                <c:manualLayout>
                  <c:x val="0.20552074674264836"/>
                  <c:y val="-0.201660979877515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CA-4E4D-B671-FD8C1E1C5795}"/>
                </c:ext>
              </c:extLst>
            </c:dLbl>
            <c:dLbl>
              <c:idx val="2"/>
              <c:layout>
                <c:manualLayout>
                  <c:x val="9.8199178068553605E-2"/>
                  <c:y val="1.238407699037620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CA-4E4D-B671-FD8C1E1C5795}"/>
                </c:ext>
              </c:extLst>
            </c:dLbl>
            <c:dLbl>
              <c:idx val="4"/>
              <c:layout>
                <c:manualLayout>
                  <c:x val="2.0105558587835557E-2"/>
                  <c:y val="9.001618547681539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CA-4E4D-B671-FD8C1E1C579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PR"/>
              </a:p>
            </c:txPr>
            <c:dLblPos val="in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'[workload-progress por FY.xlsx]bubble chart'!$B$4:$B$8</c:f>
              <c:strCache>
                <c:ptCount val="5"/>
                <c:pt idx="0">
                  <c:v>PLANNING</c:v>
                </c:pt>
                <c:pt idx="1">
                  <c:v>DESIGN</c:v>
                </c:pt>
                <c:pt idx="2">
                  <c:v>BIDDING</c:v>
                </c:pt>
                <c:pt idx="3">
                  <c:v>CONSTRUCTION</c:v>
                </c:pt>
                <c:pt idx="4">
                  <c:v>COMPLETED</c:v>
                </c:pt>
              </c:strCache>
            </c:strRef>
          </c:cat>
          <c:val>
            <c:numRef>
              <c:f>'[workload-progress por FY.xlsx]bubble chart'!$D$4:$D$8</c:f>
              <c:numCache>
                <c:formatCode>General</c:formatCode>
                <c:ptCount val="5"/>
                <c:pt idx="0">
                  <c:v>120</c:v>
                </c:pt>
                <c:pt idx="1">
                  <c:v>43</c:v>
                </c:pt>
                <c:pt idx="2">
                  <c:v>36</c:v>
                </c:pt>
                <c:pt idx="3">
                  <c:v>30</c:v>
                </c:pt>
                <c:pt idx="4">
                  <c:v>4</c:v>
                </c:pt>
              </c:numCache>
            </c:numRef>
          </c:val>
          <c:extLst>
            <c:ext xmlns:c16="http://schemas.microsoft.com/office/drawing/2014/chart" uri="{C3380CC4-5D6E-409C-BE32-E72D297353CC}">
              <c16:uniqueId val="{0000000A-33CA-4E4D-B671-FD8C1E1C5795}"/>
            </c:ext>
          </c:extLst>
        </c:ser>
        <c:dLbls>
          <c:dLblPos val="bestFit"/>
          <c:showLegendKey val="0"/>
          <c:showVal val="1"/>
          <c:showCatName val="0"/>
          <c:showSerName val="0"/>
          <c:showPercent val="0"/>
          <c:showBubbleSize val="0"/>
          <c:showLeaderLines val="1"/>
        </c:dLbls>
        <c:extLst>
          <c:ext xmlns:c15="http://schemas.microsoft.com/office/drawing/2012/chart" uri="{02D57815-91ED-43cb-92C2-25804820EDAC}">
            <c15:filteredPieSeries>
              <c15:ser>
                <c:idx val="1"/>
                <c:order val="0"/>
                <c:tx>
                  <c:strRef>
                    <c:extLst>
                      <c:ext uri="{02D57815-91ED-43cb-92C2-25804820EDAC}">
                        <c15:formulaRef>
                          <c15:sqref>'[workload-progress por FY.xlsx]bubble chart'!$C$3</c15:sqref>
                        </c15:formulaRef>
                      </c:ext>
                    </c:extLst>
                    <c:strCache>
                      <c:ptCount val="1"/>
                      <c:pt idx="0">
                        <c:v>FY 2021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B-33CA-4E4D-B671-FD8C1E1C5795}"/>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C-33CA-4E4D-B671-FD8C1E1C5795}"/>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D-33CA-4E4D-B671-FD8C1E1C5795}"/>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E-33CA-4E4D-B671-FD8C1E1C5795}"/>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F-33CA-4E4D-B671-FD8C1E1C579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uri="{CE6537A1-D6FC-4f65-9D91-7224C49458BB}"/>
                  </c:extLst>
                </c:dLbls>
                <c:cat>
                  <c:strRef>
                    <c:extLst>
                      <c:ex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c:ext uri="{02D57815-91ED-43cb-92C2-25804820EDAC}">
                        <c15:formulaRef>
                          <c15:sqref>'[workload-progress por FY.xlsx]bubble chart'!$C$4:$C$8</c15:sqref>
                        </c15:formulaRef>
                      </c:ext>
                    </c:extLst>
                    <c:numCache>
                      <c:formatCode>General</c:formatCode>
                      <c:ptCount val="5"/>
                      <c:pt idx="0">
                        <c:v>9</c:v>
                      </c:pt>
                      <c:pt idx="1">
                        <c:v>37</c:v>
                      </c:pt>
                      <c:pt idx="2">
                        <c:v>14</c:v>
                      </c:pt>
                      <c:pt idx="3">
                        <c:v>17</c:v>
                      </c:pt>
                      <c:pt idx="4">
                        <c:v>0</c:v>
                      </c:pt>
                    </c:numCache>
                  </c:numRef>
                </c:val>
                <c:extLst>
                  <c:ext xmlns:c16="http://schemas.microsoft.com/office/drawing/2014/chart" uri="{C3380CC4-5D6E-409C-BE32-E72D297353CC}">
                    <c16:uniqueId val="{00000010-33CA-4E4D-B671-FD8C1E1C5795}"/>
                  </c:ext>
                </c:extLst>
              </c15:ser>
            </c15:filteredPieSeries>
            <c15:filteredPieSeries>
              <c15:ser>
                <c:idx val="0"/>
                <c:order val="2"/>
                <c:tx>
                  <c:strRef>
                    <c:extLst xmlns:c15="http://schemas.microsoft.com/office/drawing/2012/chart">
                      <c:ext xmlns:c15="http://schemas.microsoft.com/office/drawing/2012/chart" uri="{02D57815-91ED-43cb-92C2-25804820EDAC}">
                        <c15:formulaRef>
                          <c15:sqref>'[workload-progress por FY.xlsx]bubble chart'!$C$3</c15:sqref>
                        </c15:formulaRef>
                      </c:ext>
                    </c:extLst>
                    <c:strCache>
                      <c:ptCount val="1"/>
                      <c:pt idx="0">
                        <c:v>FY 2021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2-33CA-4E4D-B671-FD8C1E1C5795}"/>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4-33CA-4E4D-B671-FD8C1E1C5795}"/>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6-33CA-4E4D-B671-FD8C1E1C5795}"/>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8-33CA-4E4D-B671-FD8C1E1C5795}"/>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A-33CA-4E4D-B671-FD8C1E1C579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xmlns:c15="http://schemas.microsoft.com/office/drawing/2012/chart">
                      <c:ext xmlns:c15="http://schemas.microsoft.com/office/drawing/2012/chart" uri="{02D57815-91ED-43cb-92C2-25804820EDAC}">
                        <c15:formulaRef>
                          <c15:sqref>'[workload-progress por FY.xlsx]bubble chart'!$C$4:$C$8</c15:sqref>
                        </c15:formulaRef>
                      </c:ext>
                    </c:extLst>
                    <c:numCache>
                      <c:formatCode>General</c:formatCode>
                      <c:ptCount val="5"/>
                      <c:pt idx="0">
                        <c:v>9</c:v>
                      </c:pt>
                      <c:pt idx="1">
                        <c:v>37</c:v>
                      </c:pt>
                      <c:pt idx="2">
                        <c:v>14</c:v>
                      </c:pt>
                      <c:pt idx="3">
                        <c:v>17</c:v>
                      </c:pt>
                      <c:pt idx="4">
                        <c:v>0</c:v>
                      </c:pt>
                    </c:numCache>
                  </c:numRef>
                </c:val>
                <c:extLst xmlns:c15="http://schemas.microsoft.com/office/drawing/2012/chart">
                  <c:ext xmlns:c16="http://schemas.microsoft.com/office/drawing/2014/chart" uri="{C3380CC4-5D6E-409C-BE32-E72D297353CC}">
                    <c16:uniqueId val="{0000001B-33CA-4E4D-B671-FD8C1E1C5795}"/>
                  </c:ext>
                </c:extLst>
              </c15:ser>
            </c15:filteredPieSeries>
          </c:ext>
        </c:extLst>
      </c:pie3DChart>
      <c:spPr>
        <a:noFill/>
        <a:ln>
          <a:noFill/>
        </a:ln>
        <a:effectLst/>
      </c:spPr>
    </c:plotArea>
    <c:plotVisOnly val="1"/>
    <c:dispBlanksAs val="gap"/>
    <c:showDLblsOverMax val="0"/>
    <c:extLst/>
  </c:chart>
  <c:spPr>
    <a:noFill/>
    <a:ln>
      <a:noFill/>
    </a:ln>
    <a:effectLst/>
  </c:spPr>
  <c:txPr>
    <a:bodyPr/>
    <a:lstStyle/>
    <a:p>
      <a:pPr>
        <a:defRPr/>
      </a:pPr>
      <a:endParaRPr lang="en-P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3406373445743496E-3"/>
          <c:y val="2.5252525252525252E-2"/>
          <c:w val="0.98195703756727393"/>
          <c:h val="0.97474750764985207"/>
        </c:manualLayout>
      </c:layout>
      <c:pie3DChart>
        <c:varyColors val="1"/>
        <c:ser>
          <c:idx val="0"/>
          <c:order val="2"/>
          <c:tx>
            <c:strRef>
              <c:f>'[workload-progress por FY.xlsx]bubble chart'!$E$3</c:f>
              <c:strCache>
                <c:ptCount val="1"/>
                <c:pt idx="0">
                  <c:v>FY 2023</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18-7603-4D5F-BFAE-87BCFD237A0C}"/>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19-7603-4D5F-BFAE-87BCFD237A0C}"/>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1A-7603-4D5F-BFAE-87BCFD237A0C}"/>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17-7603-4D5F-BFAE-87BCFD237A0C}"/>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9-65D4-4892-80AC-E17AD34076A8}"/>
              </c:ext>
            </c:extLst>
          </c:dPt>
          <c:dLbls>
            <c:dLbl>
              <c:idx val="0"/>
              <c:layout>
                <c:manualLayout>
                  <c:x val="-0.20412855590020945"/>
                  <c:y val="8.8990401935638924E-2"/>
                </c:manualLayout>
              </c:layout>
              <c:tx>
                <c:rich>
                  <a:bodyPr/>
                  <a:lstStyle/>
                  <a:p>
                    <a:r>
                      <a:rPr lang="en-US"/>
                      <a:t>61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7603-4D5F-BFAE-87BCFD237A0C}"/>
                </c:ext>
              </c:extLst>
            </c:dLbl>
            <c:dLbl>
              <c:idx val="1"/>
              <c:layout>
                <c:manualLayout>
                  <c:x val="-0.2471489832710306"/>
                  <c:y val="-0.1921593332104232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603-4D5F-BFAE-87BCFD237A0C}"/>
                </c:ext>
              </c:extLst>
            </c:dLbl>
            <c:dLbl>
              <c:idx val="2"/>
              <c:layout>
                <c:manualLayout>
                  <c:x val="0.14726496248145909"/>
                  <c:y val="-0.2174728323163429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603-4D5F-BFAE-87BCFD237A0C}"/>
                </c:ext>
              </c:extLst>
            </c:dLbl>
            <c:dLbl>
              <c:idx val="3"/>
              <c:layout>
                <c:manualLayout>
                  <c:x val="0.11193231527877197"/>
                  <c:y val="-9.706989655354375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603-4D5F-BFAE-87BCFD237A0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PR"/>
              </a:p>
            </c:txPr>
            <c:dLblPos val="in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'[workload-progress por FY.xlsx]bubble chart'!$B$4:$B$8</c:f>
              <c:strCache>
                <c:ptCount val="5"/>
                <c:pt idx="0">
                  <c:v>PLANNING</c:v>
                </c:pt>
                <c:pt idx="1">
                  <c:v>DESIGN</c:v>
                </c:pt>
                <c:pt idx="2">
                  <c:v>BIDDING</c:v>
                </c:pt>
                <c:pt idx="3">
                  <c:v>CONSTRUCTION</c:v>
                </c:pt>
                <c:pt idx="4">
                  <c:v>COMPLETED</c:v>
                </c:pt>
              </c:strCache>
              <c:extLst xmlns:c15="http://schemas.microsoft.com/office/drawing/2012/chart"/>
            </c:strRef>
          </c:cat>
          <c:val>
            <c:numRef>
              <c:f>'[workload-progress por FY.xlsx]bubble chart'!$E$4:$E$8</c:f>
              <c:numCache>
                <c:formatCode>General</c:formatCode>
                <c:ptCount val="5"/>
                <c:pt idx="0">
                  <c:v>53</c:v>
                </c:pt>
                <c:pt idx="1">
                  <c:v>56</c:v>
                </c:pt>
                <c:pt idx="2">
                  <c:v>31</c:v>
                </c:pt>
                <c:pt idx="3">
                  <c:v>58</c:v>
                </c:pt>
                <c:pt idx="4">
                  <c:v>27</c:v>
                </c:pt>
              </c:numCache>
            </c:numRef>
          </c:val>
          <c:extLst xmlns:c15="http://schemas.microsoft.com/office/drawing/2012/chart">
            <c:ext xmlns:c16="http://schemas.microsoft.com/office/drawing/2014/chart" uri="{C3380CC4-5D6E-409C-BE32-E72D297353CC}">
              <c16:uniqueId val="{00000000-7603-4D5F-BFAE-87BCFD237A0C}"/>
            </c:ext>
          </c:extLst>
        </c:ser>
        <c:dLbls>
          <c:dLblPos val="bestFit"/>
          <c:showLegendKey val="0"/>
          <c:showVal val="1"/>
          <c:showCatName val="0"/>
          <c:showSerName val="0"/>
          <c:showPercent val="0"/>
          <c:showBubbleSize val="0"/>
          <c:showLeaderLines val="1"/>
        </c:dLbls>
        <c:extLst>
          <c:ext xmlns:c15="http://schemas.microsoft.com/office/drawing/2012/chart" uri="{02D57815-91ED-43cb-92C2-25804820EDAC}">
            <c15:filteredPieSeries>
              <c15:ser>
                <c:idx val="1"/>
                <c:order val="0"/>
                <c:tx>
                  <c:strRef>
                    <c:extLst>
                      <c:ext uri="{02D57815-91ED-43cb-92C2-25804820EDAC}">
                        <c15:formulaRef>
                          <c15:sqref>'[workload-progress por FY.xlsx]bubble chart'!$C$3</c15:sqref>
                        </c15:formulaRef>
                      </c:ext>
                    </c:extLst>
                    <c:strCache>
                      <c:ptCount val="1"/>
                      <c:pt idx="0">
                        <c:v>FY 2021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2-7603-4D5F-BFAE-87BCFD237A0C}"/>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4-7603-4D5F-BFAE-87BCFD237A0C}"/>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6-7603-4D5F-BFAE-87BCFD237A0C}"/>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8-7603-4D5F-BFAE-87BCFD237A0C}"/>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A-7603-4D5F-BFAE-87BCFD237A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uri="{CE6537A1-D6FC-4f65-9D91-7224C49458BB}"/>
                  </c:extLst>
                </c:dLbls>
                <c:cat>
                  <c:strRef>
                    <c:extLst>
                      <c:ex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c:ext uri="{02D57815-91ED-43cb-92C2-25804820EDAC}">
                        <c15:formulaRef>
                          <c15:sqref>'[workload-progress por FY.xlsx]bubble chart'!$C$4:$C$8</c15:sqref>
                        </c15:formulaRef>
                      </c:ext>
                    </c:extLst>
                    <c:numCache>
                      <c:formatCode>General</c:formatCode>
                      <c:ptCount val="5"/>
                      <c:pt idx="0">
                        <c:v>9</c:v>
                      </c:pt>
                      <c:pt idx="1">
                        <c:v>37</c:v>
                      </c:pt>
                      <c:pt idx="2">
                        <c:v>14</c:v>
                      </c:pt>
                      <c:pt idx="3">
                        <c:v>17</c:v>
                      </c:pt>
                      <c:pt idx="4">
                        <c:v>0</c:v>
                      </c:pt>
                    </c:numCache>
                  </c:numRef>
                </c:val>
                <c:extLst>
                  <c:ext xmlns:c16="http://schemas.microsoft.com/office/drawing/2014/chart" uri="{C3380CC4-5D6E-409C-BE32-E72D297353CC}">
                    <c16:uniqueId val="{0000000B-7603-4D5F-BFAE-87BCFD237A0C}"/>
                  </c:ext>
                </c:extLst>
              </c15:ser>
            </c15:filteredPieSeries>
            <c15:filteredPieSeries>
              <c15:ser>
                <c:idx val="2"/>
                <c:order val="1"/>
                <c:tx>
                  <c:strRef>
                    <c:extLst xmlns:c15="http://schemas.microsoft.com/office/drawing/2012/chart">
                      <c:ext xmlns:c15="http://schemas.microsoft.com/office/drawing/2012/chart" uri="{02D57815-91ED-43cb-92C2-25804820EDAC}">
                        <c15:formulaRef>
                          <c15:sqref>'[workload-progress por FY.xlsx]bubble chart'!$D$3</c15:sqref>
                        </c15:formulaRef>
                      </c:ext>
                    </c:extLst>
                    <c:strCache>
                      <c:ptCount val="1"/>
                      <c:pt idx="0">
                        <c:v>FY 2022</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0D-7603-4D5F-BFAE-87BCFD237A0C}"/>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0F-7603-4D5F-BFAE-87BCFD237A0C}"/>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1-7603-4D5F-BFAE-87BCFD237A0C}"/>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3-7603-4D5F-BFAE-87BCFD237A0C}"/>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5-7603-4D5F-BFAE-87BCFD237A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xmlns:c15="http://schemas.microsoft.com/office/drawing/2012/chart">
                      <c:ext xmlns:c15="http://schemas.microsoft.com/office/drawing/2012/chart" uri="{02D57815-91ED-43cb-92C2-25804820EDAC}">
                        <c15:formulaRef>
                          <c15:sqref>'[workload-progress por FY.xlsx]bubble chart'!$D$4:$D$8</c15:sqref>
                        </c15:formulaRef>
                      </c:ext>
                    </c:extLst>
                    <c:numCache>
                      <c:formatCode>General</c:formatCode>
                      <c:ptCount val="5"/>
                      <c:pt idx="0">
                        <c:v>120</c:v>
                      </c:pt>
                      <c:pt idx="1">
                        <c:v>43</c:v>
                      </c:pt>
                      <c:pt idx="2">
                        <c:v>36</c:v>
                      </c:pt>
                      <c:pt idx="3">
                        <c:v>30</c:v>
                      </c:pt>
                      <c:pt idx="4">
                        <c:v>4</c:v>
                      </c:pt>
                    </c:numCache>
                  </c:numRef>
                </c:val>
                <c:extLst xmlns:c15="http://schemas.microsoft.com/office/drawing/2012/chart">
                  <c:ext xmlns:c16="http://schemas.microsoft.com/office/drawing/2014/chart" uri="{C3380CC4-5D6E-409C-BE32-E72D297353CC}">
                    <c16:uniqueId val="{00000016-7603-4D5F-BFAE-87BCFD237A0C}"/>
                  </c:ext>
                </c:extLst>
              </c15:ser>
            </c15:filteredPieSeries>
          </c:ext>
        </c:extLst>
      </c:pie3DChart>
      <c:spPr>
        <a:noFill/>
        <a:ln>
          <a:noFill/>
        </a:ln>
        <a:effectLst/>
      </c:spPr>
    </c:plotArea>
    <c:plotVisOnly val="1"/>
    <c:dispBlanksAs val="gap"/>
    <c:showDLblsOverMax val="0"/>
    <c:extLst/>
  </c:chart>
  <c:spPr>
    <a:noFill/>
    <a:ln>
      <a:noFill/>
    </a:ln>
    <a:effectLst/>
  </c:spPr>
  <c:txPr>
    <a:bodyPr/>
    <a:lstStyle/>
    <a:p>
      <a:pPr>
        <a:defRPr/>
      </a:pPr>
      <a:endParaRPr lang="en-P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1.6948818897637788E-3"/>
          <c:w val="1"/>
          <c:h val="0.99307064741907258"/>
        </c:manualLayout>
      </c:layout>
      <c:pie3DChart>
        <c:varyColors val="1"/>
        <c:ser>
          <c:idx val="3"/>
          <c:order val="3"/>
          <c:tx>
            <c:strRef>
              <c:f>'[workload-progress por FY.xlsx]bubble chart'!$F$3</c:f>
              <c:strCache>
                <c:ptCount val="1"/>
                <c:pt idx="0">
                  <c:v>FY 2024</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1-BF9D-4924-A81E-F5A04E1DAD27}"/>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1A-448D-4F27-B813-C15BE70021A8}"/>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1B-448D-4F27-B813-C15BE70021A8}"/>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18-448D-4F27-B813-C15BE70021A8}"/>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19-448D-4F27-B813-C15BE70021A8}"/>
              </c:ext>
            </c:extLst>
          </c:dPt>
          <c:dLbls>
            <c:dLbl>
              <c:idx val="1"/>
              <c:layout>
                <c:manualLayout>
                  <c:x val="-0.19776224846894147"/>
                  <c:y val="5.33037063548874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48D-4F27-B813-C15BE70021A8}"/>
                </c:ext>
              </c:extLst>
            </c:dLbl>
            <c:dLbl>
              <c:idx val="2"/>
              <c:layout>
                <c:manualLayout>
                  <c:x val="-0.19040835520559929"/>
                  <c:y val="-0.3821575333386357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48D-4F27-B813-C15BE70021A8}"/>
                </c:ext>
              </c:extLst>
            </c:dLbl>
            <c:dLbl>
              <c:idx val="3"/>
              <c:layout>
                <c:manualLayout>
                  <c:x val="0.15893832020997373"/>
                  <c:y val="-0.2318572867785466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48D-4F27-B813-C15BE70021A8}"/>
                </c:ext>
              </c:extLst>
            </c:dLbl>
            <c:dLbl>
              <c:idx val="4"/>
              <c:layout>
                <c:manualLayout>
                  <c:x val="0.1466535433070866"/>
                  <c:y val="0.1170822397200349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48D-4F27-B813-C15BE70021A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PR"/>
              </a:p>
            </c:txPr>
            <c:dLblPos val="in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val>
            <c:numRef>
              <c:f>'[workload-progress por FY.xlsx]bubble chart'!$F$4:$F$8</c:f>
              <c:numCache>
                <c:formatCode>General</c:formatCode>
                <c:ptCount val="5"/>
                <c:pt idx="0">
                  <c:v>27</c:v>
                </c:pt>
                <c:pt idx="1">
                  <c:v>53</c:v>
                </c:pt>
                <c:pt idx="2">
                  <c:v>81</c:v>
                </c:pt>
                <c:pt idx="3">
                  <c:v>73</c:v>
                </c:pt>
                <c:pt idx="4">
                  <c:v>57</c:v>
                </c:pt>
              </c:numCache>
            </c:numRef>
          </c:val>
          <c:extLst>
            <c:ext xmlns:c16="http://schemas.microsoft.com/office/drawing/2014/chart" uri="{C3380CC4-5D6E-409C-BE32-E72D297353CC}">
              <c16:uniqueId val="{00000000-448D-4F27-B813-C15BE70021A8}"/>
            </c:ext>
          </c:extLst>
        </c:ser>
        <c:dLbls>
          <c:dLblPos val="bestFit"/>
          <c:showLegendKey val="0"/>
          <c:showVal val="1"/>
          <c:showCatName val="0"/>
          <c:showSerName val="0"/>
          <c:showPercent val="0"/>
          <c:showBubbleSize val="0"/>
          <c:showLeaderLines val="1"/>
        </c:dLbls>
        <c:extLst>
          <c:ext xmlns:c15="http://schemas.microsoft.com/office/drawing/2012/chart" uri="{02D57815-91ED-43cb-92C2-25804820EDAC}">
            <c15:filteredPieSeries>
              <c15:ser>
                <c:idx val="1"/>
                <c:order val="0"/>
                <c:tx>
                  <c:strRef>
                    <c:extLst>
                      <c:ext uri="{02D57815-91ED-43cb-92C2-25804820EDAC}">
                        <c15:formulaRef>
                          <c15:sqref>'[workload-progress por FY.xlsx]bubble chart'!$C$3</c15:sqref>
                        </c15:formulaRef>
                      </c:ext>
                    </c:extLst>
                    <c:strCache>
                      <c:ptCount val="1"/>
                      <c:pt idx="0">
                        <c:v>FY 2021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2-448D-4F27-B813-C15BE70021A8}"/>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4-448D-4F27-B813-C15BE70021A8}"/>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6-448D-4F27-B813-C15BE70021A8}"/>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8-448D-4F27-B813-C15BE70021A8}"/>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A-448D-4F27-B813-C15BE70021A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uri="{CE6537A1-D6FC-4f65-9D91-7224C49458BB}"/>
                  </c:extLst>
                </c:dLbls>
                <c:cat>
                  <c:strRef>
                    <c:extLst>
                      <c:ex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c:ext uri="{02D57815-91ED-43cb-92C2-25804820EDAC}">
                        <c15:formulaRef>
                          <c15:sqref>'[workload-progress por FY.xlsx]bubble chart'!$C$4:$C$8</c15:sqref>
                        </c15:formulaRef>
                      </c:ext>
                    </c:extLst>
                    <c:numCache>
                      <c:formatCode>General</c:formatCode>
                      <c:ptCount val="5"/>
                      <c:pt idx="0">
                        <c:v>9</c:v>
                      </c:pt>
                      <c:pt idx="1">
                        <c:v>37</c:v>
                      </c:pt>
                      <c:pt idx="2">
                        <c:v>14</c:v>
                      </c:pt>
                      <c:pt idx="3">
                        <c:v>17</c:v>
                      </c:pt>
                      <c:pt idx="4">
                        <c:v>0</c:v>
                      </c:pt>
                    </c:numCache>
                  </c:numRef>
                </c:val>
                <c:extLst>
                  <c:ext xmlns:c16="http://schemas.microsoft.com/office/drawing/2014/chart" uri="{C3380CC4-5D6E-409C-BE32-E72D297353CC}">
                    <c16:uniqueId val="{0000000B-448D-4F27-B813-C15BE70021A8}"/>
                  </c:ext>
                </c:extLst>
              </c15:ser>
            </c15:filteredPieSeries>
            <c15:filteredPieSeries>
              <c15:ser>
                <c:idx val="2"/>
                <c:order val="1"/>
                <c:tx>
                  <c:strRef>
                    <c:extLst xmlns:c15="http://schemas.microsoft.com/office/drawing/2012/chart">
                      <c:ext xmlns:c15="http://schemas.microsoft.com/office/drawing/2012/chart" uri="{02D57815-91ED-43cb-92C2-25804820EDAC}">
                        <c15:formulaRef>
                          <c15:sqref>'[workload-progress por FY.xlsx]bubble chart'!$D$3</c15:sqref>
                        </c15:formulaRef>
                      </c:ext>
                    </c:extLst>
                    <c:strCache>
                      <c:ptCount val="1"/>
                      <c:pt idx="0">
                        <c:v>FY 2022</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0D-448D-4F27-B813-C15BE70021A8}"/>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0F-448D-4F27-B813-C15BE70021A8}"/>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1-448D-4F27-B813-C15BE70021A8}"/>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3-448D-4F27-B813-C15BE70021A8}"/>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5-448D-4F27-B813-C15BE70021A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xmlns:c15="http://schemas.microsoft.com/office/drawing/2012/chart">
                      <c:ext xmlns:c15="http://schemas.microsoft.com/office/drawing/2012/chart" uri="{02D57815-91ED-43cb-92C2-25804820EDAC}">
                        <c15:formulaRef>
                          <c15:sqref>'[workload-progress por FY.xlsx]bubble chart'!$D$4:$D$8</c15:sqref>
                        </c15:formulaRef>
                      </c:ext>
                    </c:extLst>
                    <c:numCache>
                      <c:formatCode>General</c:formatCode>
                      <c:ptCount val="5"/>
                      <c:pt idx="0">
                        <c:v>120</c:v>
                      </c:pt>
                      <c:pt idx="1">
                        <c:v>43</c:v>
                      </c:pt>
                      <c:pt idx="2">
                        <c:v>36</c:v>
                      </c:pt>
                      <c:pt idx="3">
                        <c:v>30</c:v>
                      </c:pt>
                      <c:pt idx="4">
                        <c:v>4</c:v>
                      </c:pt>
                    </c:numCache>
                  </c:numRef>
                </c:val>
                <c:extLst xmlns:c15="http://schemas.microsoft.com/office/drawing/2012/chart">
                  <c:ext xmlns:c16="http://schemas.microsoft.com/office/drawing/2014/chart" uri="{C3380CC4-5D6E-409C-BE32-E72D297353CC}">
                    <c16:uniqueId val="{00000016-448D-4F27-B813-C15BE70021A8}"/>
                  </c:ext>
                </c:extLst>
              </c15:ser>
            </c15:filteredPieSeries>
            <c15:filteredPieSeries>
              <c15:ser>
                <c:idx val="0"/>
                <c:order val="2"/>
                <c:tx>
                  <c:strRef>
                    <c:extLst xmlns:c15="http://schemas.microsoft.com/office/drawing/2012/chart">
                      <c:ext xmlns:c15="http://schemas.microsoft.com/office/drawing/2012/chart" uri="{02D57815-91ED-43cb-92C2-25804820EDAC}">
                        <c15:formulaRef>
                          <c15:sqref>'[workload-progress por FY.xlsx]bubble chart'!$E$3</c15:sqref>
                        </c15:formulaRef>
                      </c:ext>
                    </c:extLst>
                    <c:strCache>
                      <c:ptCount val="1"/>
                      <c:pt idx="0">
                        <c:v>FY 2023</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1F-BF9D-4924-A81E-F5A04E1DAD27}"/>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21-BF9D-4924-A81E-F5A04E1DAD27}"/>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23-BF9D-4924-A81E-F5A04E1DAD27}"/>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25-BF9D-4924-A81E-F5A04E1DAD27}"/>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xmlns:c15="http://schemas.microsoft.com/office/drawing/2012/chart">
                    <c:ext xmlns:c16="http://schemas.microsoft.com/office/drawing/2014/chart" uri="{C3380CC4-5D6E-409C-BE32-E72D297353CC}">
                      <c16:uniqueId val="{00000027-BF9D-4924-A81E-F5A04E1DAD2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'[workload-progress por FY.xlsx]bubble chart'!$B$4:$B$8</c15:sqref>
                        </c15:formulaRef>
                      </c:ext>
                    </c:extLst>
                    <c:strCache>
                      <c:ptCount val="5"/>
                      <c:pt idx="0">
                        <c:v>PLANNING</c:v>
                      </c:pt>
                      <c:pt idx="1">
                        <c:v>DESIGN</c:v>
                      </c:pt>
                      <c:pt idx="2">
                        <c:v>BIDDING</c:v>
                      </c:pt>
                      <c:pt idx="3">
                        <c:v>CONSTRUCTION</c:v>
                      </c:pt>
                      <c:pt idx="4">
                        <c:v>COMPLETED</c:v>
                      </c:pt>
                    </c:strCache>
                  </c:strRef>
                </c:cat>
                <c:val>
                  <c:numRef>
                    <c:extLst xmlns:c15="http://schemas.microsoft.com/office/drawing/2012/chart">
                      <c:ext xmlns:c15="http://schemas.microsoft.com/office/drawing/2012/chart" uri="{02D57815-91ED-43cb-92C2-25804820EDAC}">
                        <c15:formulaRef>
                          <c15:sqref>'[workload-progress por FY.xlsx]bubble chart'!$E$4:$E$8</c15:sqref>
                        </c15:formulaRef>
                      </c:ext>
                    </c:extLst>
                    <c:numCache>
                      <c:formatCode>General</c:formatCode>
                      <c:ptCount val="5"/>
                      <c:pt idx="0">
                        <c:v>53</c:v>
                      </c:pt>
                      <c:pt idx="1">
                        <c:v>56</c:v>
                      </c:pt>
                      <c:pt idx="2">
                        <c:v>31</c:v>
                      </c:pt>
                      <c:pt idx="3">
                        <c:v>58</c:v>
                      </c:pt>
                      <c:pt idx="4">
                        <c:v>27</c:v>
                      </c:pt>
                    </c:numCache>
                  </c:numRef>
                </c:val>
                <c:extLst xmlns:c15="http://schemas.microsoft.com/office/drawing/2012/chart">
                  <c:ext xmlns:c16="http://schemas.microsoft.com/office/drawing/2014/chart" uri="{C3380CC4-5D6E-409C-BE32-E72D297353CC}">
                    <c16:uniqueId val="{00000017-448D-4F27-B813-C15BE70021A8}"/>
                  </c:ext>
                </c:extLst>
              </c15:ser>
            </c15:filteredPieSeries>
          </c:ext>
        </c:extLst>
      </c:pie3DChart>
      <c:spPr>
        <a:noFill/>
        <a:ln>
          <a:noFill/>
        </a:ln>
        <a:effectLst/>
      </c:spPr>
    </c:plotArea>
    <c:plotVisOnly val="1"/>
    <c:dispBlanksAs val="gap"/>
    <c:showDLblsOverMax val="0"/>
    <c:extLst/>
  </c:chart>
  <c:spPr>
    <a:noFill/>
    <a:ln>
      <a:noFill/>
    </a:ln>
    <a:effectLst/>
  </c:spPr>
  <c:txPr>
    <a:bodyPr/>
    <a:lstStyle/>
    <a:p>
      <a:pPr>
        <a:defRPr/>
      </a:pPr>
      <a:endParaRPr lang="en-P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1-2ADF-4334-B8F0-B9813C69AF7D}"/>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3-2ADF-4334-B8F0-B9813C69AF7D}"/>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5-2ADF-4334-B8F0-B9813C69AF7D}"/>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7-2ADF-4334-B8F0-B9813C69AF7D}"/>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a:effectLst/>
              <a:sp3d/>
            </c:spPr>
            <c:extLst>
              <c:ext xmlns:c16="http://schemas.microsoft.com/office/drawing/2014/chart" uri="{C3380CC4-5D6E-409C-BE32-E72D297353CC}">
                <c16:uniqueId val="{00000009-2ADF-4334-B8F0-B9813C69AF7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P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Sheet1!$D$3:$D$7</c:f>
              <c:strCache>
                <c:ptCount val="5"/>
                <c:pt idx="0">
                  <c:v>Planificación</c:v>
                </c:pt>
                <c:pt idx="1">
                  <c:v>Diseño</c:v>
                </c:pt>
                <c:pt idx="2">
                  <c:v>Subasta</c:v>
                </c:pt>
                <c:pt idx="3">
                  <c:v>Construcción</c:v>
                </c:pt>
                <c:pt idx="4">
                  <c:v>Completado</c:v>
                </c:pt>
              </c:strCache>
            </c:strRef>
          </c:cat>
          <c:val>
            <c:numRef>
              <c:f>Sheet1!$E$3:$E$7</c:f>
              <c:numCache>
                <c:formatCode>General</c:formatCode>
                <c:ptCount val="5"/>
                <c:pt idx="0">
                  <c:v>34</c:v>
                </c:pt>
                <c:pt idx="1">
                  <c:v>64</c:v>
                </c:pt>
                <c:pt idx="2">
                  <c:v>32</c:v>
                </c:pt>
                <c:pt idx="3">
                  <c:v>101</c:v>
                </c:pt>
                <c:pt idx="4">
                  <c:v>83</c:v>
                </c:pt>
              </c:numCache>
            </c:numRef>
          </c:val>
          <c:extLst>
            <c:ext xmlns:c16="http://schemas.microsoft.com/office/drawing/2014/chart" uri="{C3380CC4-5D6E-409C-BE32-E72D297353CC}">
              <c16:uniqueId val="{0000000A-2ADF-4334-B8F0-B9813C69AF7D}"/>
            </c:ext>
          </c:extLst>
        </c:ser>
        <c:dLbls>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P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51B7D-2C12-4C62-8456-A304D490AF24}"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F8A0F-8828-4544-A52B-7C0A011234E7}" type="slidenum">
              <a:rPr lang="en-US" smtClean="0"/>
              <a:t>‹#›</a:t>
            </a:fld>
            <a:endParaRPr lang="en-US"/>
          </a:p>
        </p:txBody>
      </p:sp>
    </p:spTree>
    <p:extLst>
      <p:ext uri="{BB962C8B-B14F-4D97-AF65-F5344CB8AC3E}">
        <p14:creationId xmlns:p14="http://schemas.microsoft.com/office/powerpoint/2010/main" val="57391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3D4B7-F98D-46AC-BE32-9557B1FA01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384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s-PR"/>
          </a:p>
        </p:txBody>
      </p:sp>
    </p:spTree>
    <p:extLst>
      <p:ext uri="{BB962C8B-B14F-4D97-AF65-F5344CB8AC3E}">
        <p14:creationId xmlns:p14="http://schemas.microsoft.com/office/powerpoint/2010/main" val="395118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s-PR"/>
          </a:p>
        </p:txBody>
      </p:sp>
    </p:spTree>
    <p:extLst>
      <p:ext uri="{BB962C8B-B14F-4D97-AF65-F5344CB8AC3E}">
        <p14:creationId xmlns:p14="http://schemas.microsoft.com/office/powerpoint/2010/main" val="211434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s-PR"/>
          </a:p>
        </p:txBody>
      </p:sp>
    </p:spTree>
    <p:extLst>
      <p:ext uri="{BB962C8B-B14F-4D97-AF65-F5344CB8AC3E}">
        <p14:creationId xmlns:p14="http://schemas.microsoft.com/office/powerpoint/2010/main" val="37197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CE913-57F7-1771-E7F3-177FB699F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40534-2EF7-41A9-6290-7A9205194F72}"/>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96399C43-F616-A5BD-4AD2-7C6DEAB54B5E}"/>
              </a:ext>
            </a:extLst>
          </p:cNvPr>
          <p:cNvSpPr>
            <a:spLocks noGrp="1"/>
          </p:cNvSpPr>
          <p:nvPr>
            <p:ph type="body" idx="1"/>
          </p:nvPr>
        </p:nvSpPr>
        <p:spPr/>
        <p:txBody>
          <a:bodyPr/>
          <a:lstStyle/>
          <a:p>
            <a:endParaRPr lang="es-PR"/>
          </a:p>
        </p:txBody>
      </p:sp>
    </p:spTree>
    <p:extLst>
      <p:ext uri="{BB962C8B-B14F-4D97-AF65-F5344CB8AC3E}">
        <p14:creationId xmlns:p14="http://schemas.microsoft.com/office/powerpoint/2010/main" val="158549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9DE4-E80F-A4AC-F9B0-FAA67A072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6F656B-C9F3-E7C8-E8F8-E78424428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07A43C-9BD1-B198-E002-5C6331D1FFE1}"/>
              </a:ext>
            </a:extLst>
          </p:cNvPr>
          <p:cNvSpPr>
            <a:spLocks noGrp="1"/>
          </p:cNvSpPr>
          <p:nvPr>
            <p:ph type="dt" sz="half" idx="10"/>
          </p:nvPr>
        </p:nvSpPr>
        <p:spPr/>
        <p:txBody>
          <a:bodyPr/>
          <a:lstStyle/>
          <a:p>
            <a:fld id="{F684F14A-7C53-4C0D-AB3F-A1A1B9D2490A}" type="datetimeFigureOut">
              <a:rPr lang="en-US" smtClean="0"/>
              <a:t>9/5/2025</a:t>
            </a:fld>
            <a:endParaRPr lang="en-US"/>
          </a:p>
        </p:txBody>
      </p:sp>
      <p:sp>
        <p:nvSpPr>
          <p:cNvPr id="5" name="Footer Placeholder 4">
            <a:extLst>
              <a:ext uri="{FF2B5EF4-FFF2-40B4-BE49-F238E27FC236}">
                <a16:creationId xmlns:a16="http://schemas.microsoft.com/office/drawing/2014/main" id="{1D368378-043E-5968-D4FB-D12EA5994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0131A-C8B5-4A0B-EF80-8219DE211C51}"/>
              </a:ext>
            </a:extLst>
          </p:cNvPr>
          <p:cNvSpPr>
            <a:spLocks noGrp="1"/>
          </p:cNvSpPr>
          <p:nvPr>
            <p:ph type="sldNum" sz="quarter" idx="12"/>
          </p:nvPr>
        </p:nvSpPr>
        <p:spPr/>
        <p:txBody>
          <a:bodyPr/>
          <a:lstStyle/>
          <a:p>
            <a:fld id="{BCE42235-2836-4BAF-A8FC-3DB00533E427}" type="slidenum">
              <a:rPr lang="en-US" smtClean="0"/>
              <a:t>‹#›</a:t>
            </a:fld>
            <a:endParaRPr lang="en-US"/>
          </a:p>
        </p:txBody>
      </p:sp>
    </p:spTree>
    <p:extLst>
      <p:ext uri="{BB962C8B-B14F-4D97-AF65-F5344CB8AC3E}">
        <p14:creationId xmlns:p14="http://schemas.microsoft.com/office/powerpoint/2010/main" val="170741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C562-BA94-6968-A9C5-94149BCF4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8E0478-758B-B8E4-C0AC-DB9CD2E580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6BB22-C11B-FEE3-C0D5-274DD57098E3}"/>
              </a:ext>
            </a:extLst>
          </p:cNvPr>
          <p:cNvSpPr>
            <a:spLocks noGrp="1"/>
          </p:cNvSpPr>
          <p:nvPr>
            <p:ph type="dt" sz="half" idx="10"/>
          </p:nvPr>
        </p:nvSpPr>
        <p:spPr/>
        <p:txBody>
          <a:bodyPr/>
          <a:lstStyle/>
          <a:p>
            <a:fld id="{BBF718EE-CF91-A945-83CA-AC6A61201C62}" type="datetimeFigureOut">
              <a:rPr lang="en-US" smtClean="0"/>
              <a:t>9/5/2025</a:t>
            </a:fld>
            <a:endParaRPr lang="en-US"/>
          </a:p>
        </p:txBody>
      </p:sp>
      <p:sp>
        <p:nvSpPr>
          <p:cNvPr id="5" name="Footer Placeholder 4">
            <a:extLst>
              <a:ext uri="{FF2B5EF4-FFF2-40B4-BE49-F238E27FC236}">
                <a16:creationId xmlns:a16="http://schemas.microsoft.com/office/drawing/2014/main" id="{A41B1BF1-3707-4AC3-A97D-688601384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B7745-390C-C385-BB6F-B3783FADC3FD}"/>
              </a:ext>
            </a:extLst>
          </p:cNvPr>
          <p:cNvSpPr>
            <a:spLocks noGrp="1"/>
          </p:cNvSpPr>
          <p:nvPr>
            <p:ph type="sldNum" sz="quarter" idx="12"/>
          </p:nvPr>
        </p:nvSpPr>
        <p:spPr/>
        <p:txBody>
          <a:bodyPr/>
          <a:lstStyle/>
          <a:p>
            <a:fld id="{C8966033-7A1C-1C46-BB9B-387C5A7DDE02}" type="slidenum">
              <a:rPr lang="en-US" smtClean="0"/>
              <a:t>‹#›</a:t>
            </a:fld>
            <a:endParaRPr lang="en-US"/>
          </a:p>
        </p:txBody>
      </p:sp>
      <p:pic>
        <p:nvPicPr>
          <p:cNvPr id="7" name="Content Placeholder 4">
            <a:extLst>
              <a:ext uri="{FF2B5EF4-FFF2-40B4-BE49-F238E27FC236}">
                <a16:creationId xmlns:a16="http://schemas.microsoft.com/office/drawing/2014/main" id="{E22E34E3-459C-415D-223A-9ACE7933A5AE}"/>
              </a:ext>
            </a:extLst>
          </p:cNvPr>
          <p:cNvPicPr>
            <a:picLocks noChangeAspect="1"/>
          </p:cNvPicPr>
          <p:nvPr/>
        </p:nvPicPr>
        <p:blipFill>
          <a:blip r:embed="rId2"/>
          <a:stretch>
            <a:fillRect/>
          </a:stretch>
        </p:blipFill>
        <p:spPr>
          <a:xfrm>
            <a:off x="1220" y="0"/>
            <a:ext cx="12190780" cy="6858000"/>
          </a:xfrm>
          <a:prstGeom prst="rect">
            <a:avLst/>
          </a:prstGeom>
        </p:spPr>
      </p:pic>
    </p:spTree>
    <p:extLst>
      <p:ext uri="{BB962C8B-B14F-4D97-AF65-F5344CB8AC3E}">
        <p14:creationId xmlns:p14="http://schemas.microsoft.com/office/powerpoint/2010/main" val="3324041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C75549-4DD0-A29B-BD20-B1D5813D1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BC9A5A-8A97-3077-F6BD-B754D0C9A8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677-3F27-FCED-6E7E-D87C2634A0A5}"/>
              </a:ext>
            </a:extLst>
          </p:cNvPr>
          <p:cNvSpPr>
            <a:spLocks noGrp="1"/>
          </p:cNvSpPr>
          <p:nvPr>
            <p:ph type="dt" sz="half" idx="10"/>
          </p:nvPr>
        </p:nvSpPr>
        <p:spPr/>
        <p:txBody>
          <a:bodyPr/>
          <a:lstStyle/>
          <a:p>
            <a:fld id="{BBF718EE-CF91-A945-83CA-AC6A61201C62}" type="datetimeFigureOut">
              <a:rPr lang="en-US" smtClean="0"/>
              <a:t>9/5/2025</a:t>
            </a:fld>
            <a:endParaRPr lang="en-US"/>
          </a:p>
        </p:txBody>
      </p:sp>
      <p:sp>
        <p:nvSpPr>
          <p:cNvPr id="5" name="Footer Placeholder 4">
            <a:extLst>
              <a:ext uri="{FF2B5EF4-FFF2-40B4-BE49-F238E27FC236}">
                <a16:creationId xmlns:a16="http://schemas.microsoft.com/office/drawing/2014/main" id="{6706E01E-CEDA-F4F5-47DD-B54703782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A607E-F393-FE9C-A594-8FA6D77BD430}"/>
              </a:ext>
            </a:extLst>
          </p:cNvPr>
          <p:cNvSpPr>
            <a:spLocks noGrp="1"/>
          </p:cNvSpPr>
          <p:nvPr>
            <p:ph type="sldNum" sz="quarter" idx="12"/>
          </p:nvPr>
        </p:nvSpPr>
        <p:spPr/>
        <p:txBody>
          <a:bodyPr/>
          <a:lstStyle/>
          <a:p>
            <a:fld id="{C8966033-7A1C-1C46-BB9B-387C5A7DDE02}" type="slidenum">
              <a:rPr lang="en-US" smtClean="0"/>
              <a:t>‹#›</a:t>
            </a:fld>
            <a:endParaRPr lang="en-US"/>
          </a:p>
        </p:txBody>
      </p:sp>
      <p:pic>
        <p:nvPicPr>
          <p:cNvPr id="7" name="Content Placeholder 4">
            <a:extLst>
              <a:ext uri="{FF2B5EF4-FFF2-40B4-BE49-F238E27FC236}">
                <a16:creationId xmlns:a16="http://schemas.microsoft.com/office/drawing/2014/main" id="{AC7BB2F8-CB4B-C545-1A9A-7EE421DEC4B6}"/>
              </a:ext>
            </a:extLst>
          </p:cNvPr>
          <p:cNvPicPr>
            <a:picLocks noChangeAspect="1"/>
          </p:cNvPicPr>
          <p:nvPr/>
        </p:nvPicPr>
        <p:blipFill>
          <a:blip r:embed="rId2"/>
          <a:stretch>
            <a:fillRect/>
          </a:stretch>
        </p:blipFill>
        <p:spPr>
          <a:xfrm>
            <a:off x="1220" y="0"/>
            <a:ext cx="12190780" cy="6858000"/>
          </a:xfrm>
          <a:prstGeom prst="rect">
            <a:avLst/>
          </a:prstGeom>
        </p:spPr>
      </p:pic>
    </p:spTree>
    <p:extLst>
      <p:ext uri="{BB962C8B-B14F-4D97-AF65-F5344CB8AC3E}">
        <p14:creationId xmlns:p14="http://schemas.microsoft.com/office/powerpoint/2010/main" val="234654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CD8FD2-38F5-F990-8445-DF93F66EAA56}"/>
              </a:ext>
            </a:extLst>
          </p:cNvPr>
          <p:cNvSpPr>
            <a:spLocks noGrp="1"/>
          </p:cNvSpPr>
          <p:nvPr>
            <p:ph type="dt" sz="half" idx="10"/>
          </p:nvPr>
        </p:nvSpPr>
        <p:spPr>
          <a:xfrm>
            <a:off x="838200" y="6356350"/>
            <a:ext cx="2743200" cy="365125"/>
          </a:xfrm>
          <a:prstGeom prst="rect">
            <a:avLst/>
          </a:prstGeom>
        </p:spPr>
        <p:txBody>
          <a:bodyPr/>
          <a:lstStyle/>
          <a:p>
            <a:fld id="{2ECA44C4-4447-48A0-BB50-E055AB6B0014}" type="datetimeFigureOut">
              <a:rPr lang="en-US" smtClean="0"/>
              <a:t>9/5/2025</a:t>
            </a:fld>
            <a:endParaRPr lang="en-US"/>
          </a:p>
        </p:txBody>
      </p:sp>
      <p:sp>
        <p:nvSpPr>
          <p:cNvPr id="4" name="Footer Placeholder 3">
            <a:extLst>
              <a:ext uri="{FF2B5EF4-FFF2-40B4-BE49-F238E27FC236}">
                <a16:creationId xmlns:a16="http://schemas.microsoft.com/office/drawing/2014/main" id="{5D1F94FA-BBD2-3BCF-1BE2-3E9514225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26564E-F4E2-356C-7832-4B5C0F9859CB}"/>
              </a:ext>
            </a:extLst>
          </p:cNvPr>
          <p:cNvSpPr>
            <a:spLocks noGrp="1"/>
          </p:cNvSpPr>
          <p:nvPr>
            <p:ph type="sldNum" sz="quarter" idx="12"/>
          </p:nvPr>
        </p:nvSpPr>
        <p:spPr>
          <a:xfrm>
            <a:off x="8610600" y="6356350"/>
            <a:ext cx="2743200" cy="365125"/>
          </a:xfrm>
          <a:prstGeom prst="rect">
            <a:avLst/>
          </a:prstGeom>
        </p:spPr>
        <p:txBody>
          <a:bodyPr/>
          <a:lstStyle/>
          <a:p>
            <a:fld id="{6F7DC50D-6723-4A3D-BFA0-5EBFAF26BCC2}" type="slidenum">
              <a:rPr lang="en-US" smtClean="0"/>
              <a:t>‹#›</a:t>
            </a:fld>
            <a:endParaRPr lang="en-US"/>
          </a:p>
        </p:txBody>
      </p:sp>
    </p:spTree>
    <p:extLst>
      <p:ext uri="{BB962C8B-B14F-4D97-AF65-F5344CB8AC3E}">
        <p14:creationId xmlns:p14="http://schemas.microsoft.com/office/powerpoint/2010/main" val="2926165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En blanc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 name="Marcador de posición de imagen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s-ES" noProof="0"/>
          </a:p>
        </p:txBody>
      </p:sp>
    </p:spTree>
    <p:extLst>
      <p:ext uri="{BB962C8B-B14F-4D97-AF65-F5344CB8AC3E}">
        <p14:creationId xmlns:p14="http://schemas.microsoft.com/office/powerpoint/2010/main" val="3805255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ítulo y contenid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vl1pPr>
          </a:lstStyle>
          <a:p>
            <a:pPr rtl="0"/>
            <a:r>
              <a:rPr lang="en-US" noProof="0"/>
              <a:t>Click to edit Master title style</a:t>
            </a:r>
            <a:endParaRPr lang="es-ES" noProof="0"/>
          </a:p>
        </p:txBody>
      </p:sp>
      <p:sp>
        <p:nvSpPr>
          <p:cNvPr id="3" name="Marcador de posición de contenido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s-ES" noProof="0"/>
          </a:p>
        </p:txBody>
      </p:sp>
      <p:sp>
        <p:nvSpPr>
          <p:cNvPr id="6" name="Marcador de número de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s-ES" noProof="0" smtClean="0"/>
              <a:t>‹#›</a:t>
            </a:fld>
            <a:endParaRPr lang="es-ES" noProof="0"/>
          </a:p>
        </p:txBody>
      </p:sp>
      <p:sp>
        <p:nvSpPr>
          <p:cNvPr id="13" name="Marcador de posición de imagen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s-ES" noProof="0"/>
          </a:p>
        </p:txBody>
      </p:sp>
      <p:sp>
        <p:nvSpPr>
          <p:cNvPr id="4" name="Rectángulo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Rectángulo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11119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Rectángulo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Marcador de posición de imagen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s-ES" noProof="0"/>
          </a:p>
        </p:txBody>
      </p:sp>
      <p:sp>
        <p:nvSpPr>
          <p:cNvPr id="14" name="Rectángulo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defRPr>
            </a:lvl1pPr>
          </a:lstStyle>
          <a:p>
            <a:pPr rtl="0"/>
            <a:r>
              <a:rPr lang="en-US" noProof="0"/>
              <a:t>Click to edit Master title style</a:t>
            </a:r>
            <a:endParaRPr lang="es-ES" noProof="0"/>
          </a:p>
        </p:txBody>
      </p:sp>
      <p:sp>
        <p:nvSpPr>
          <p:cNvPr id="3" name="Subtítulo 2">
            <a:extLst>
              <a:ext uri="{FF2B5EF4-FFF2-40B4-BE49-F238E27FC236}">
                <a16:creationId xmlns:a16="http://schemas.microsoft.com/office/drawing/2014/main" id="{A951C9A4-8764-4CB3-AC26-C957C0E84BCD}"/>
              </a:ext>
            </a:extLst>
          </p:cNvPr>
          <p:cNvSpPr>
            <a:spLocks noGrp="1"/>
          </p:cNvSpPr>
          <p:nvPr userDrawn="1">
            <p:ph type="subTitle" idx="1" hasCustomPrompt="1"/>
          </p:nvPr>
        </p:nvSpPr>
        <p:spPr>
          <a:xfrm>
            <a:off x="1510507" y="5130801"/>
            <a:ext cx="9242424" cy="533400"/>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Tree>
    <p:extLst>
      <p:ext uri="{BB962C8B-B14F-4D97-AF65-F5344CB8AC3E}">
        <p14:creationId xmlns:p14="http://schemas.microsoft.com/office/powerpoint/2010/main" val="104609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Marcador de posición de imagen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s-ES" noProof="0"/>
          </a:p>
        </p:txBody>
      </p:sp>
      <p:sp>
        <p:nvSpPr>
          <p:cNvPr id="10" name="Rectángulo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defRPr>
            </a:lvl1pPr>
          </a:lstStyle>
          <a:p>
            <a:pPr rtl="0"/>
            <a:r>
              <a:rPr lang="en-US" noProof="0"/>
              <a:t>Click to edit Master title style</a:t>
            </a:r>
            <a:endParaRPr lang="es-ES" noProof="0"/>
          </a:p>
        </p:txBody>
      </p:sp>
      <p:sp>
        <p:nvSpPr>
          <p:cNvPr id="3" name="Subtítulo 2">
            <a:extLst>
              <a:ext uri="{FF2B5EF4-FFF2-40B4-BE49-F238E27FC236}">
                <a16:creationId xmlns:a16="http://schemas.microsoft.com/office/drawing/2014/main" id="{A951C9A4-8764-4CB3-AC26-C957C0E84BCD}"/>
              </a:ext>
            </a:extLst>
          </p:cNvPr>
          <p:cNvSpPr>
            <a:spLocks noGrp="1"/>
          </p:cNvSpPr>
          <p:nvPr>
            <p:ph type="subTitle" idx="1" hasCustomPrompt="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Tree>
    <p:extLst>
      <p:ext uri="{BB962C8B-B14F-4D97-AF65-F5344CB8AC3E}">
        <p14:creationId xmlns:p14="http://schemas.microsoft.com/office/powerpoint/2010/main" val="1749524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 name="Rectángulo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Marcador de posición de imagen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s-ES" noProof="0"/>
          </a:p>
        </p:txBody>
      </p:sp>
      <p:sp>
        <p:nvSpPr>
          <p:cNvPr id="2" name="Título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defRPr>
            </a:lvl1pPr>
          </a:lstStyle>
          <a:p>
            <a:pPr rtl="0"/>
            <a:r>
              <a:rPr lang="en-US" noProof="0"/>
              <a:t>Click to edit Master title style</a:t>
            </a:r>
            <a:endParaRPr lang="es-ES" noProof="0"/>
          </a:p>
        </p:txBody>
      </p:sp>
      <p:sp>
        <p:nvSpPr>
          <p:cNvPr id="3" name="Subtítulo 2">
            <a:extLst>
              <a:ext uri="{FF2B5EF4-FFF2-40B4-BE49-F238E27FC236}">
                <a16:creationId xmlns:a16="http://schemas.microsoft.com/office/drawing/2014/main" id="{A951C9A4-8764-4CB3-AC26-C957C0E84BCD}"/>
              </a:ext>
            </a:extLst>
          </p:cNvPr>
          <p:cNvSpPr>
            <a:spLocks noGrp="1"/>
          </p:cNvSpPr>
          <p:nvPr>
            <p:ph type="subTitle" idx="1" hasCustomPrompt="1"/>
          </p:nvPr>
        </p:nvSpPr>
        <p:spPr>
          <a:xfrm>
            <a:off x="371476" y="4079083"/>
            <a:ext cx="4416424"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8" name="Rectángulo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61332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9DE4-E80F-A4AC-F9B0-FAA67A072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6F656B-C9F3-E7C8-E8F8-E78424428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07A43C-9BD1-B198-E002-5C6331D1FFE1}"/>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5" name="Footer Placeholder 4">
            <a:extLst>
              <a:ext uri="{FF2B5EF4-FFF2-40B4-BE49-F238E27FC236}">
                <a16:creationId xmlns:a16="http://schemas.microsoft.com/office/drawing/2014/main" id="{1D368378-043E-5968-D4FB-D12EA5994437}"/>
              </a:ext>
            </a:extLst>
          </p:cNvPr>
          <p:cNvSpPr>
            <a:spLocks noGrp="1"/>
          </p:cNvSpPr>
          <p:nvPr>
            <p:ph type="ftr" sz="quarter" idx="11"/>
          </p:nvPr>
        </p:nvSpPr>
        <p:spPr/>
        <p:txBody>
          <a:bodyPr/>
          <a:lstStyle/>
          <a:p>
            <a:endParaRPr lang="es-PR"/>
          </a:p>
        </p:txBody>
      </p:sp>
      <p:sp>
        <p:nvSpPr>
          <p:cNvPr id="6" name="Slide Number Placeholder 5">
            <a:extLst>
              <a:ext uri="{FF2B5EF4-FFF2-40B4-BE49-F238E27FC236}">
                <a16:creationId xmlns:a16="http://schemas.microsoft.com/office/drawing/2014/main" id="{74C0131A-C8B5-4A0B-EF80-8219DE211C51}"/>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1871184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EAB5-657D-EC28-6417-2320936BC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28FCF-B631-1F7F-9BD5-D4CC1D7E72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AC9B4-C0F5-6168-B3D9-7DDA65A83DDF}"/>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5" name="Footer Placeholder 4">
            <a:extLst>
              <a:ext uri="{FF2B5EF4-FFF2-40B4-BE49-F238E27FC236}">
                <a16:creationId xmlns:a16="http://schemas.microsoft.com/office/drawing/2014/main" id="{599A987E-9029-3F61-C765-F81D47323C8D}"/>
              </a:ext>
            </a:extLst>
          </p:cNvPr>
          <p:cNvSpPr>
            <a:spLocks noGrp="1"/>
          </p:cNvSpPr>
          <p:nvPr>
            <p:ph type="ftr" sz="quarter" idx="11"/>
          </p:nvPr>
        </p:nvSpPr>
        <p:spPr/>
        <p:txBody>
          <a:bodyPr/>
          <a:lstStyle/>
          <a:p>
            <a:endParaRPr lang="es-PR"/>
          </a:p>
        </p:txBody>
      </p:sp>
      <p:sp>
        <p:nvSpPr>
          <p:cNvPr id="6" name="Slide Number Placeholder 5">
            <a:extLst>
              <a:ext uri="{FF2B5EF4-FFF2-40B4-BE49-F238E27FC236}">
                <a16:creationId xmlns:a16="http://schemas.microsoft.com/office/drawing/2014/main" id="{D4889619-9ADC-6E27-96D8-C1ACD1699BE8}"/>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47263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EAB5-657D-EC28-6417-2320936BC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28FCF-B631-1F7F-9BD5-D4CC1D7E72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AC9B4-C0F5-6168-B3D9-7DDA65A83DDF}"/>
              </a:ext>
            </a:extLst>
          </p:cNvPr>
          <p:cNvSpPr>
            <a:spLocks noGrp="1"/>
          </p:cNvSpPr>
          <p:nvPr>
            <p:ph type="dt" sz="half" idx="10"/>
          </p:nvPr>
        </p:nvSpPr>
        <p:spPr/>
        <p:txBody>
          <a:bodyPr/>
          <a:lstStyle/>
          <a:p>
            <a:fld id="{F684F14A-7C53-4C0D-AB3F-A1A1B9D2490A}" type="datetimeFigureOut">
              <a:rPr lang="en-US" smtClean="0"/>
              <a:t>9/5/2025</a:t>
            </a:fld>
            <a:endParaRPr lang="en-US"/>
          </a:p>
        </p:txBody>
      </p:sp>
      <p:sp>
        <p:nvSpPr>
          <p:cNvPr id="5" name="Footer Placeholder 4">
            <a:extLst>
              <a:ext uri="{FF2B5EF4-FFF2-40B4-BE49-F238E27FC236}">
                <a16:creationId xmlns:a16="http://schemas.microsoft.com/office/drawing/2014/main" id="{599A987E-9029-3F61-C765-F81D47323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89619-9ADC-6E27-96D8-C1ACD1699BE8}"/>
              </a:ext>
            </a:extLst>
          </p:cNvPr>
          <p:cNvSpPr>
            <a:spLocks noGrp="1"/>
          </p:cNvSpPr>
          <p:nvPr>
            <p:ph type="sldNum" sz="quarter" idx="12"/>
          </p:nvPr>
        </p:nvSpPr>
        <p:spPr/>
        <p:txBody>
          <a:bodyPr/>
          <a:lstStyle/>
          <a:p>
            <a:fld id="{BCE42235-2836-4BAF-A8FC-3DB00533E427}" type="slidenum">
              <a:rPr lang="en-US" smtClean="0"/>
              <a:t>‹#›</a:t>
            </a:fld>
            <a:endParaRPr lang="en-US"/>
          </a:p>
        </p:txBody>
      </p:sp>
      <p:pic>
        <p:nvPicPr>
          <p:cNvPr id="7" name="Content Placeholder 4">
            <a:extLst>
              <a:ext uri="{FF2B5EF4-FFF2-40B4-BE49-F238E27FC236}">
                <a16:creationId xmlns:a16="http://schemas.microsoft.com/office/drawing/2014/main" id="{29940ECA-7502-5FEB-94C3-F68C12A648D7}"/>
              </a:ext>
            </a:extLst>
          </p:cNvPr>
          <p:cNvPicPr>
            <a:picLocks noChangeAspect="1"/>
          </p:cNvPicPr>
          <p:nvPr/>
        </p:nvPicPr>
        <p:blipFill>
          <a:blip r:embed="rId2"/>
          <a:stretch>
            <a:fillRect/>
          </a:stretch>
        </p:blipFill>
        <p:spPr>
          <a:xfrm>
            <a:off x="1220" y="0"/>
            <a:ext cx="12190780" cy="6858000"/>
          </a:xfrm>
          <a:prstGeom prst="rect">
            <a:avLst/>
          </a:prstGeom>
        </p:spPr>
      </p:pic>
    </p:spTree>
    <p:extLst>
      <p:ext uri="{BB962C8B-B14F-4D97-AF65-F5344CB8AC3E}">
        <p14:creationId xmlns:p14="http://schemas.microsoft.com/office/powerpoint/2010/main" val="92451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CDB9-488D-C399-9373-377C91809D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F83EF0-D607-345E-8E51-2F5A5171BC33}"/>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1C084-F448-0F83-1894-3D4A57432A24}"/>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5" name="Footer Placeholder 4">
            <a:extLst>
              <a:ext uri="{FF2B5EF4-FFF2-40B4-BE49-F238E27FC236}">
                <a16:creationId xmlns:a16="http://schemas.microsoft.com/office/drawing/2014/main" id="{A42383C7-0C36-4059-8404-8BA6C2552C3E}"/>
              </a:ext>
            </a:extLst>
          </p:cNvPr>
          <p:cNvSpPr>
            <a:spLocks noGrp="1"/>
          </p:cNvSpPr>
          <p:nvPr>
            <p:ph type="ftr" sz="quarter" idx="11"/>
          </p:nvPr>
        </p:nvSpPr>
        <p:spPr/>
        <p:txBody>
          <a:bodyPr/>
          <a:lstStyle/>
          <a:p>
            <a:endParaRPr lang="es-PR"/>
          </a:p>
        </p:txBody>
      </p:sp>
      <p:sp>
        <p:nvSpPr>
          <p:cNvPr id="6" name="Slide Number Placeholder 5">
            <a:extLst>
              <a:ext uri="{FF2B5EF4-FFF2-40B4-BE49-F238E27FC236}">
                <a16:creationId xmlns:a16="http://schemas.microsoft.com/office/drawing/2014/main" id="{2AAB72AC-95F7-FD67-74F4-259EBA97CD22}"/>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101104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1673-5F37-73C4-A067-6F7A39636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03FA2-F1DD-3A2C-F946-3C918263E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349CB1-4BE7-65EC-CDD9-DE64FB8B7E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118E2-2B46-A7BF-4D38-76B142AC9A26}"/>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6" name="Footer Placeholder 5">
            <a:extLst>
              <a:ext uri="{FF2B5EF4-FFF2-40B4-BE49-F238E27FC236}">
                <a16:creationId xmlns:a16="http://schemas.microsoft.com/office/drawing/2014/main" id="{A6557CA3-245D-4894-DF60-92DE4BA7CB4D}"/>
              </a:ext>
            </a:extLst>
          </p:cNvPr>
          <p:cNvSpPr>
            <a:spLocks noGrp="1"/>
          </p:cNvSpPr>
          <p:nvPr>
            <p:ph type="ftr" sz="quarter" idx="11"/>
          </p:nvPr>
        </p:nvSpPr>
        <p:spPr/>
        <p:txBody>
          <a:bodyPr/>
          <a:lstStyle/>
          <a:p>
            <a:endParaRPr lang="es-PR"/>
          </a:p>
        </p:txBody>
      </p:sp>
      <p:sp>
        <p:nvSpPr>
          <p:cNvPr id="7" name="Slide Number Placeholder 6">
            <a:extLst>
              <a:ext uri="{FF2B5EF4-FFF2-40B4-BE49-F238E27FC236}">
                <a16:creationId xmlns:a16="http://schemas.microsoft.com/office/drawing/2014/main" id="{E9A1E55A-9A47-F706-0121-C4A15CC5969C}"/>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805742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AE7-8700-0879-43C9-69654FD1DC6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9CCF0-68E1-CC45-1147-15D392CBE7C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8C689A-5C8C-27EF-0E3C-794524CDDF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940C1-F14A-3C7B-08B0-9E34958C9A4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8B288-1724-62D3-1A95-060B6F25B3D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CBBE7C-2668-1C5B-0D1A-5CB5A813E1B0}"/>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8" name="Footer Placeholder 7">
            <a:extLst>
              <a:ext uri="{FF2B5EF4-FFF2-40B4-BE49-F238E27FC236}">
                <a16:creationId xmlns:a16="http://schemas.microsoft.com/office/drawing/2014/main" id="{A0E4015B-1549-8C33-095A-161BDED9EF50}"/>
              </a:ext>
            </a:extLst>
          </p:cNvPr>
          <p:cNvSpPr>
            <a:spLocks noGrp="1"/>
          </p:cNvSpPr>
          <p:nvPr>
            <p:ph type="ftr" sz="quarter" idx="11"/>
          </p:nvPr>
        </p:nvSpPr>
        <p:spPr/>
        <p:txBody>
          <a:bodyPr/>
          <a:lstStyle/>
          <a:p>
            <a:endParaRPr lang="es-PR"/>
          </a:p>
        </p:txBody>
      </p:sp>
      <p:sp>
        <p:nvSpPr>
          <p:cNvPr id="9" name="Slide Number Placeholder 8">
            <a:extLst>
              <a:ext uri="{FF2B5EF4-FFF2-40B4-BE49-F238E27FC236}">
                <a16:creationId xmlns:a16="http://schemas.microsoft.com/office/drawing/2014/main" id="{7DE5C1C3-2921-AC76-6C17-3F386F276A56}"/>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913416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CA6A-EC0F-5296-190E-305C147594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456D7-29DD-9DB0-3F28-C4DD7C3F9D5F}"/>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4" name="Footer Placeholder 3">
            <a:extLst>
              <a:ext uri="{FF2B5EF4-FFF2-40B4-BE49-F238E27FC236}">
                <a16:creationId xmlns:a16="http://schemas.microsoft.com/office/drawing/2014/main" id="{7B5D55FD-7A90-CB13-EAC9-FA80658ACFCE}"/>
              </a:ext>
            </a:extLst>
          </p:cNvPr>
          <p:cNvSpPr>
            <a:spLocks noGrp="1"/>
          </p:cNvSpPr>
          <p:nvPr>
            <p:ph type="ftr" sz="quarter" idx="11"/>
          </p:nvPr>
        </p:nvSpPr>
        <p:spPr/>
        <p:txBody>
          <a:bodyPr/>
          <a:lstStyle/>
          <a:p>
            <a:endParaRPr lang="es-PR"/>
          </a:p>
        </p:txBody>
      </p:sp>
      <p:sp>
        <p:nvSpPr>
          <p:cNvPr id="5" name="Slide Number Placeholder 4">
            <a:extLst>
              <a:ext uri="{FF2B5EF4-FFF2-40B4-BE49-F238E27FC236}">
                <a16:creationId xmlns:a16="http://schemas.microsoft.com/office/drawing/2014/main" id="{3473F4B6-4C59-0FA9-A95D-B195303E88FB}"/>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136553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545EF-FD9A-5E96-3D2F-4093B28C39EB}"/>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3" name="Footer Placeholder 2">
            <a:extLst>
              <a:ext uri="{FF2B5EF4-FFF2-40B4-BE49-F238E27FC236}">
                <a16:creationId xmlns:a16="http://schemas.microsoft.com/office/drawing/2014/main" id="{04378437-5293-0739-B4CB-F82B3F14FC6B}"/>
              </a:ext>
            </a:extLst>
          </p:cNvPr>
          <p:cNvSpPr>
            <a:spLocks noGrp="1"/>
          </p:cNvSpPr>
          <p:nvPr>
            <p:ph type="ftr" sz="quarter" idx="11"/>
          </p:nvPr>
        </p:nvSpPr>
        <p:spPr/>
        <p:txBody>
          <a:bodyPr/>
          <a:lstStyle/>
          <a:p>
            <a:endParaRPr lang="es-PR"/>
          </a:p>
        </p:txBody>
      </p:sp>
      <p:sp>
        <p:nvSpPr>
          <p:cNvPr id="4" name="Slide Number Placeholder 3">
            <a:extLst>
              <a:ext uri="{FF2B5EF4-FFF2-40B4-BE49-F238E27FC236}">
                <a16:creationId xmlns:a16="http://schemas.microsoft.com/office/drawing/2014/main" id="{B59BF7DF-CC15-E788-52C8-97E3FF43C6C9}"/>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3145228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97EA-21CD-0F5F-E7E7-99F9A3DF1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5DDCE1-A2AF-36B5-A6C1-48406A41F7C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3BBD49-5B49-4BBA-8D4A-6375BC874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D59DB-66FA-D347-8DA3-EE314F31F5B1}"/>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6" name="Footer Placeholder 5">
            <a:extLst>
              <a:ext uri="{FF2B5EF4-FFF2-40B4-BE49-F238E27FC236}">
                <a16:creationId xmlns:a16="http://schemas.microsoft.com/office/drawing/2014/main" id="{B0094DDF-7C65-D429-A94F-FAD3A0848DC8}"/>
              </a:ext>
            </a:extLst>
          </p:cNvPr>
          <p:cNvSpPr>
            <a:spLocks noGrp="1"/>
          </p:cNvSpPr>
          <p:nvPr>
            <p:ph type="ftr" sz="quarter" idx="11"/>
          </p:nvPr>
        </p:nvSpPr>
        <p:spPr/>
        <p:txBody>
          <a:bodyPr/>
          <a:lstStyle/>
          <a:p>
            <a:endParaRPr lang="es-PR"/>
          </a:p>
        </p:txBody>
      </p:sp>
      <p:sp>
        <p:nvSpPr>
          <p:cNvPr id="7" name="Slide Number Placeholder 6">
            <a:extLst>
              <a:ext uri="{FF2B5EF4-FFF2-40B4-BE49-F238E27FC236}">
                <a16:creationId xmlns:a16="http://schemas.microsoft.com/office/drawing/2014/main" id="{49A8AB1B-7F74-781D-F310-B1F8E44E4CEF}"/>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2712059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6AE2-2663-4319-3157-24C0319D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9F126-7753-E3E3-D9B6-798A413D5B77}"/>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38D51F-A360-1B95-AF52-6946A0B67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99698-778F-0438-DFB2-6D6C72FFFA16}"/>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6" name="Footer Placeholder 5">
            <a:extLst>
              <a:ext uri="{FF2B5EF4-FFF2-40B4-BE49-F238E27FC236}">
                <a16:creationId xmlns:a16="http://schemas.microsoft.com/office/drawing/2014/main" id="{021533FE-C909-7D66-A50E-013D33FC7CD2}"/>
              </a:ext>
            </a:extLst>
          </p:cNvPr>
          <p:cNvSpPr>
            <a:spLocks noGrp="1"/>
          </p:cNvSpPr>
          <p:nvPr>
            <p:ph type="ftr" sz="quarter" idx="11"/>
          </p:nvPr>
        </p:nvSpPr>
        <p:spPr/>
        <p:txBody>
          <a:bodyPr/>
          <a:lstStyle/>
          <a:p>
            <a:endParaRPr lang="es-PR"/>
          </a:p>
        </p:txBody>
      </p:sp>
      <p:sp>
        <p:nvSpPr>
          <p:cNvPr id="7" name="Slide Number Placeholder 6">
            <a:extLst>
              <a:ext uri="{FF2B5EF4-FFF2-40B4-BE49-F238E27FC236}">
                <a16:creationId xmlns:a16="http://schemas.microsoft.com/office/drawing/2014/main" id="{5DF990AE-0275-E378-C691-1ABE391E4351}"/>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3265961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C562-BA94-6968-A9C5-94149BCF4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8E0478-758B-B8E4-C0AC-DB9CD2E580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6BB22-C11B-FEE3-C0D5-274DD57098E3}"/>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5" name="Footer Placeholder 4">
            <a:extLst>
              <a:ext uri="{FF2B5EF4-FFF2-40B4-BE49-F238E27FC236}">
                <a16:creationId xmlns:a16="http://schemas.microsoft.com/office/drawing/2014/main" id="{A41B1BF1-3707-4AC3-A97D-68860138487A}"/>
              </a:ext>
            </a:extLst>
          </p:cNvPr>
          <p:cNvSpPr>
            <a:spLocks noGrp="1"/>
          </p:cNvSpPr>
          <p:nvPr>
            <p:ph type="ftr" sz="quarter" idx="11"/>
          </p:nvPr>
        </p:nvSpPr>
        <p:spPr/>
        <p:txBody>
          <a:bodyPr/>
          <a:lstStyle/>
          <a:p>
            <a:endParaRPr lang="es-PR"/>
          </a:p>
        </p:txBody>
      </p:sp>
      <p:sp>
        <p:nvSpPr>
          <p:cNvPr id="6" name="Slide Number Placeholder 5">
            <a:extLst>
              <a:ext uri="{FF2B5EF4-FFF2-40B4-BE49-F238E27FC236}">
                <a16:creationId xmlns:a16="http://schemas.microsoft.com/office/drawing/2014/main" id="{776B7745-390C-C385-BB6F-B3783FADC3FD}"/>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3612927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C75549-4DD0-A29B-BD20-B1D5813D1A3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BC9A5A-8A97-3077-F6BD-B754D0C9A8A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677-3F27-FCED-6E7E-D87C2634A0A5}"/>
              </a:ext>
            </a:extLst>
          </p:cNvPr>
          <p:cNvSpPr>
            <a:spLocks noGrp="1"/>
          </p:cNvSpPr>
          <p:nvPr>
            <p:ph type="dt" sz="half" idx="10"/>
          </p:nvPr>
        </p:nvSpPr>
        <p:spPr/>
        <p:txBody>
          <a:bodyPr/>
          <a:lstStyle/>
          <a:p>
            <a:fld id="{CE3DF5CC-EF82-43A1-BFC4-592583B1F288}" type="datetimeFigureOut">
              <a:rPr lang="es-PR" smtClean="0"/>
              <a:t>09/05/2025</a:t>
            </a:fld>
            <a:endParaRPr lang="es-PR"/>
          </a:p>
        </p:txBody>
      </p:sp>
      <p:sp>
        <p:nvSpPr>
          <p:cNvPr id="5" name="Footer Placeholder 4">
            <a:extLst>
              <a:ext uri="{FF2B5EF4-FFF2-40B4-BE49-F238E27FC236}">
                <a16:creationId xmlns:a16="http://schemas.microsoft.com/office/drawing/2014/main" id="{6706E01E-CEDA-F4F5-47DD-B547037823B8}"/>
              </a:ext>
            </a:extLst>
          </p:cNvPr>
          <p:cNvSpPr>
            <a:spLocks noGrp="1"/>
          </p:cNvSpPr>
          <p:nvPr>
            <p:ph type="ftr" sz="quarter" idx="11"/>
          </p:nvPr>
        </p:nvSpPr>
        <p:spPr/>
        <p:txBody>
          <a:bodyPr/>
          <a:lstStyle/>
          <a:p>
            <a:endParaRPr lang="es-PR"/>
          </a:p>
        </p:txBody>
      </p:sp>
      <p:sp>
        <p:nvSpPr>
          <p:cNvPr id="6" name="Slide Number Placeholder 5">
            <a:extLst>
              <a:ext uri="{FF2B5EF4-FFF2-40B4-BE49-F238E27FC236}">
                <a16:creationId xmlns:a16="http://schemas.microsoft.com/office/drawing/2014/main" id="{913A607E-F393-FE9C-A594-8FA6D77BD430}"/>
              </a:ext>
            </a:extLst>
          </p:cNvPr>
          <p:cNvSpPr>
            <a:spLocks noGrp="1"/>
          </p:cNvSpPr>
          <p:nvPr>
            <p:ph type="sldNum" sz="quarter" idx="12"/>
          </p:nvPr>
        </p:nvSpPr>
        <p:spPr/>
        <p:txBody>
          <a:bodyPr/>
          <a:lstStyle/>
          <a:p>
            <a:fld id="{DA38DD5F-4BAD-4C49-95B9-CDD2E3772357}" type="slidenum">
              <a:rPr lang="es-PR" smtClean="0"/>
              <a:t>‹#›</a:t>
            </a:fld>
            <a:endParaRPr lang="es-PR"/>
          </a:p>
        </p:txBody>
      </p:sp>
    </p:spTree>
    <p:extLst>
      <p:ext uri="{BB962C8B-B14F-4D97-AF65-F5344CB8AC3E}">
        <p14:creationId xmlns:p14="http://schemas.microsoft.com/office/powerpoint/2010/main" val="3074906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CD8FD2-38F5-F990-8445-DF93F66EAA56}"/>
              </a:ext>
            </a:extLst>
          </p:cNvPr>
          <p:cNvSpPr>
            <a:spLocks noGrp="1"/>
          </p:cNvSpPr>
          <p:nvPr>
            <p:ph type="dt" sz="half" idx="10"/>
          </p:nvPr>
        </p:nvSpPr>
        <p:spPr>
          <a:xfrm>
            <a:off x="838200" y="6356356"/>
            <a:ext cx="2743200" cy="365125"/>
          </a:xfrm>
          <a:prstGeom prst="rect">
            <a:avLst/>
          </a:prstGeom>
        </p:spPr>
        <p:txBody>
          <a:bodyPr/>
          <a:lstStyle/>
          <a:p>
            <a:fld id="{77CF1639-7C53-4CFE-B183-C1C902382121}" type="datetimeFigureOut">
              <a:rPr lang="es-PR" smtClean="0"/>
              <a:t>09/05/2025</a:t>
            </a:fld>
            <a:endParaRPr lang="es-PR"/>
          </a:p>
        </p:txBody>
      </p:sp>
      <p:sp>
        <p:nvSpPr>
          <p:cNvPr id="4" name="Footer Placeholder 3">
            <a:extLst>
              <a:ext uri="{FF2B5EF4-FFF2-40B4-BE49-F238E27FC236}">
                <a16:creationId xmlns:a16="http://schemas.microsoft.com/office/drawing/2014/main" id="{5D1F94FA-BBD2-3BCF-1BE2-3E9514225B48}"/>
              </a:ext>
            </a:extLst>
          </p:cNvPr>
          <p:cNvSpPr>
            <a:spLocks noGrp="1"/>
          </p:cNvSpPr>
          <p:nvPr>
            <p:ph type="ftr" sz="quarter" idx="11"/>
          </p:nvPr>
        </p:nvSpPr>
        <p:spPr>
          <a:xfrm>
            <a:off x="4038600" y="6356356"/>
            <a:ext cx="4114800" cy="365125"/>
          </a:xfrm>
          <a:prstGeom prst="rect">
            <a:avLst/>
          </a:prstGeom>
        </p:spPr>
        <p:txBody>
          <a:bodyPr/>
          <a:lstStyle/>
          <a:p>
            <a:endParaRPr lang="es-PR"/>
          </a:p>
        </p:txBody>
      </p:sp>
      <p:sp>
        <p:nvSpPr>
          <p:cNvPr id="5" name="Slide Number Placeholder 4">
            <a:extLst>
              <a:ext uri="{FF2B5EF4-FFF2-40B4-BE49-F238E27FC236}">
                <a16:creationId xmlns:a16="http://schemas.microsoft.com/office/drawing/2014/main" id="{CA26564E-F4E2-356C-7832-4B5C0F9859CB}"/>
              </a:ext>
            </a:extLst>
          </p:cNvPr>
          <p:cNvSpPr>
            <a:spLocks noGrp="1"/>
          </p:cNvSpPr>
          <p:nvPr>
            <p:ph type="sldNum" sz="quarter" idx="12"/>
          </p:nvPr>
        </p:nvSpPr>
        <p:spPr>
          <a:xfrm>
            <a:off x="8610600" y="6356356"/>
            <a:ext cx="2743200" cy="365125"/>
          </a:xfrm>
          <a:prstGeom prst="rect">
            <a:avLst/>
          </a:prstGeom>
        </p:spPr>
        <p:txBody>
          <a:bodyPr/>
          <a:lstStyle/>
          <a:p>
            <a:fld id="{06F5B092-B538-4411-9DCD-097560F92064}" type="slidenum">
              <a:rPr lang="es-PR" smtClean="0"/>
              <a:t>‹#›</a:t>
            </a:fld>
            <a:endParaRPr lang="es-PR"/>
          </a:p>
        </p:txBody>
      </p:sp>
    </p:spTree>
    <p:extLst>
      <p:ext uri="{BB962C8B-B14F-4D97-AF65-F5344CB8AC3E}">
        <p14:creationId xmlns:p14="http://schemas.microsoft.com/office/powerpoint/2010/main" val="1118429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CDB9-488D-C399-9373-377C91809D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F83EF0-D607-345E-8E51-2F5A5171BC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1C084-F448-0F83-1894-3D4A57432A24}"/>
              </a:ext>
            </a:extLst>
          </p:cNvPr>
          <p:cNvSpPr>
            <a:spLocks noGrp="1"/>
          </p:cNvSpPr>
          <p:nvPr>
            <p:ph type="dt" sz="half" idx="10"/>
          </p:nvPr>
        </p:nvSpPr>
        <p:spPr/>
        <p:txBody>
          <a:bodyPr/>
          <a:lstStyle/>
          <a:p>
            <a:fld id="{F4D2B063-91FE-B54D-965C-6DBD53787B8C}" type="datetimeFigureOut">
              <a:rPr lang="en-US" smtClean="0"/>
              <a:t>9/5/2025</a:t>
            </a:fld>
            <a:endParaRPr lang="en-US"/>
          </a:p>
        </p:txBody>
      </p:sp>
      <p:sp>
        <p:nvSpPr>
          <p:cNvPr id="5" name="Footer Placeholder 4">
            <a:extLst>
              <a:ext uri="{FF2B5EF4-FFF2-40B4-BE49-F238E27FC236}">
                <a16:creationId xmlns:a16="http://schemas.microsoft.com/office/drawing/2014/main" id="{A42383C7-0C36-4059-8404-8BA6C2552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B72AC-95F7-FD67-74F4-259EBA97CD22}"/>
              </a:ext>
            </a:extLst>
          </p:cNvPr>
          <p:cNvSpPr>
            <a:spLocks noGrp="1"/>
          </p:cNvSpPr>
          <p:nvPr>
            <p:ph type="sldNum" sz="quarter" idx="12"/>
          </p:nvPr>
        </p:nvSpPr>
        <p:spPr/>
        <p:txBody>
          <a:bodyPr/>
          <a:lstStyle/>
          <a:p>
            <a:fld id="{439BF40E-B49C-3A4D-8321-03E47DC061AA}" type="slidenum">
              <a:rPr lang="en-US" smtClean="0"/>
              <a:t>‹#›</a:t>
            </a:fld>
            <a:endParaRPr lang="en-US"/>
          </a:p>
        </p:txBody>
      </p:sp>
      <p:pic>
        <p:nvPicPr>
          <p:cNvPr id="7" name="Picture 6" descr="Text&#10;&#10;AI-generated content may be incorrect.">
            <a:extLst>
              <a:ext uri="{FF2B5EF4-FFF2-40B4-BE49-F238E27FC236}">
                <a16:creationId xmlns:a16="http://schemas.microsoft.com/office/drawing/2014/main" id="{D322E9F6-5C33-4188-9835-D469C113E5AE}"/>
              </a:ext>
            </a:extLst>
          </p:cNvPr>
          <p:cNvPicPr>
            <a:picLocks noChangeAspect="1"/>
          </p:cNvPicPr>
          <p:nvPr/>
        </p:nvPicPr>
        <p:blipFill>
          <a:blip r:embed="rId2"/>
          <a:stretch>
            <a:fillRect/>
          </a:stretch>
        </p:blipFill>
        <p:spPr>
          <a:xfrm>
            <a:off x="608" y="-1"/>
            <a:ext cx="12191391" cy="6858343"/>
          </a:xfrm>
          <a:prstGeom prst="rect">
            <a:avLst/>
          </a:prstGeom>
        </p:spPr>
      </p:pic>
    </p:spTree>
    <p:extLst>
      <p:ext uri="{BB962C8B-B14F-4D97-AF65-F5344CB8AC3E}">
        <p14:creationId xmlns:p14="http://schemas.microsoft.com/office/powerpoint/2010/main" val="3391076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1673-5F37-73C4-A067-6F7A39636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03FA2-F1DD-3A2C-F946-3C918263E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349CB1-4BE7-65EC-CDD9-DE64FB8B7E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118E2-2B46-A7BF-4D38-76B142AC9A26}"/>
              </a:ext>
            </a:extLst>
          </p:cNvPr>
          <p:cNvSpPr>
            <a:spLocks noGrp="1"/>
          </p:cNvSpPr>
          <p:nvPr>
            <p:ph type="dt" sz="half" idx="10"/>
          </p:nvPr>
        </p:nvSpPr>
        <p:spPr/>
        <p:txBody>
          <a:bodyPr/>
          <a:lstStyle/>
          <a:p>
            <a:fld id="{BBF718EE-CF91-A945-83CA-AC6A61201C62}" type="datetimeFigureOut">
              <a:rPr lang="en-US" smtClean="0"/>
              <a:t>9/5/2025</a:t>
            </a:fld>
            <a:endParaRPr lang="en-US"/>
          </a:p>
        </p:txBody>
      </p:sp>
      <p:sp>
        <p:nvSpPr>
          <p:cNvPr id="6" name="Footer Placeholder 5">
            <a:extLst>
              <a:ext uri="{FF2B5EF4-FFF2-40B4-BE49-F238E27FC236}">
                <a16:creationId xmlns:a16="http://schemas.microsoft.com/office/drawing/2014/main" id="{A6557CA3-245D-4894-DF60-92DE4BA7C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1E55A-9A47-F706-0121-C4A15CC5969C}"/>
              </a:ext>
            </a:extLst>
          </p:cNvPr>
          <p:cNvSpPr>
            <a:spLocks noGrp="1"/>
          </p:cNvSpPr>
          <p:nvPr>
            <p:ph type="sldNum" sz="quarter" idx="12"/>
          </p:nvPr>
        </p:nvSpPr>
        <p:spPr/>
        <p:txBody>
          <a:bodyPr/>
          <a:lstStyle/>
          <a:p>
            <a:fld id="{C8966033-7A1C-1C46-BB9B-387C5A7DDE02}"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C1958243-E775-D805-71AD-7E0774DA55E4}"/>
              </a:ext>
            </a:extLst>
          </p:cNvPr>
          <p:cNvPicPr>
            <a:picLocks noChangeAspect="1"/>
          </p:cNvPicPr>
          <p:nvPr/>
        </p:nvPicPr>
        <p:blipFill>
          <a:blip r:embed="rId2"/>
          <a:stretch>
            <a:fillRect/>
          </a:stretch>
        </p:blipFill>
        <p:spPr>
          <a:xfrm>
            <a:off x="608" y="-1"/>
            <a:ext cx="12191391" cy="6858343"/>
          </a:xfrm>
          <a:prstGeom prst="rect">
            <a:avLst/>
          </a:prstGeom>
        </p:spPr>
      </p:pic>
    </p:spTree>
    <p:extLst>
      <p:ext uri="{BB962C8B-B14F-4D97-AF65-F5344CB8AC3E}">
        <p14:creationId xmlns:p14="http://schemas.microsoft.com/office/powerpoint/2010/main" val="282133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AE7-8700-0879-43C9-69654FD1D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9CCF0-68E1-CC45-1147-15D392CBE7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8C689A-5C8C-27EF-0E3C-794524CDDF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940C1-F14A-3C7B-08B0-9E34958C9A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8B288-1724-62D3-1A95-060B6F25B3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CBBE7C-2668-1C5B-0D1A-5CB5A813E1B0}"/>
              </a:ext>
            </a:extLst>
          </p:cNvPr>
          <p:cNvSpPr>
            <a:spLocks noGrp="1"/>
          </p:cNvSpPr>
          <p:nvPr>
            <p:ph type="dt" sz="half" idx="10"/>
          </p:nvPr>
        </p:nvSpPr>
        <p:spPr/>
        <p:txBody>
          <a:bodyPr/>
          <a:lstStyle/>
          <a:p>
            <a:fld id="{BBF718EE-CF91-A945-83CA-AC6A61201C62}" type="datetimeFigureOut">
              <a:rPr lang="en-US" smtClean="0"/>
              <a:t>9/5/2025</a:t>
            </a:fld>
            <a:endParaRPr lang="en-US"/>
          </a:p>
        </p:txBody>
      </p:sp>
      <p:sp>
        <p:nvSpPr>
          <p:cNvPr id="8" name="Footer Placeholder 7">
            <a:extLst>
              <a:ext uri="{FF2B5EF4-FFF2-40B4-BE49-F238E27FC236}">
                <a16:creationId xmlns:a16="http://schemas.microsoft.com/office/drawing/2014/main" id="{A0E4015B-1549-8C33-095A-161BDED9EF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E5C1C3-2921-AC76-6C17-3F386F276A56}"/>
              </a:ext>
            </a:extLst>
          </p:cNvPr>
          <p:cNvSpPr>
            <a:spLocks noGrp="1"/>
          </p:cNvSpPr>
          <p:nvPr>
            <p:ph type="sldNum" sz="quarter" idx="12"/>
          </p:nvPr>
        </p:nvSpPr>
        <p:spPr/>
        <p:txBody>
          <a:bodyPr/>
          <a:lstStyle/>
          <a:p>
            <a:fld id="{C8966033-7A1C-1C46-BB9B-387C5A7DDE02}" type="slidenum">
              <a:rPr lang="en-US" smtClean="0"/>
              <a:t>‹#›</a:t>
            </a:fld>
            <a:endParaRPr lang="en-US"/>
          </a:p>
        </p:txBody>
      </p:sp>
      <p:pic>
        <p:nvPicPr>
          <p:cNvPr id="10" name="Picture 9" descr="Text&#10;&#10;AI-generated content may be incorrect.">
            <a:extLst>
              <a:ext uri="{FF2B5EF4-FFF2-40B4-BE49-F238E27FC236}">
                <a16:creationId xmlns:a16="http://schemas.microsoft.com/office/drawing/2014/main" id="{F401708C-47F2-94E4-225C-4078091F4E0A}"/>
              </a:ext>
            </a:extLst>
          </p:cNvPr>
          <p:cNvPicPr>
            <a:picLocks noChangeAspect="1"/>
          </p:cNvPicPr>
          <p:nvPr/>
        </p:nvPicPr>
        <p:blipFill>
          <a:blip r:embed="rId2"/>
          <a:stretch>
            <a:fillRect/>
          </a:stretch>
        </p:blipFill>
        <p:spPr>
          <a:xfrm>
            <a:off x="608" y="-1"/>
            <a:ext cx="12191391" cy="6858343"/>
          </a:xfrm>
          <a:prstGeom prst="rect">
            <a:avLst/>
          </a:prstGeom>
        </p:spPr>
      </p:pic>
    </p:spTree>
    <p:extLst>
      <p:ext uri="{BB962C8B-B14F-4D97-AF65-F5344CB8AC3E}">
        <p14:creationId xmlns:p14="http://schemas.microsoft.com/office/powerpoint/2010/main" val="3200561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CA6A-EC0F-5296-190E-305C147594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456D7-29DD-9DB0-3F28-C4DD7C3F9D5F}"/>
              </a:ext>
            </a:extLst>
          </p:cNvPr>
          <p:cNvSpPr>
            <a:spLocks noGrp="1"/>
          </p:cNvSpPr>
          <p:nvPr>
            <p:ph type="dt" sz="half" idx="10"/>
          </p:nvPr>
        </p:nvSpPr>
        <p:spPr/>
        <p:txBody>
          <a:bodyPr/>
          <a:lstStyle/>
          <a:p>
            <a:fld id="{4D7A5CF1-62BF-484B-9A22-FF216CA051D0}" type="datetimeFigureOut">
              <a:rPr lang="en-US" smtClean="0"/>
              <a:t>9/5/2025</a:t>
            </a:fld>
            <a:endParaRPr lang="en-US"/>
          </a:p>
        </p:txBody>
      </p:sp>
      <p:sp>
        <p:nvSpPr>
          <p:cNvPr id="4" name="Footer Placeholder 3">
            <a:extLst>
              <a:ext uri="{FF2B5EF4-FFF2-40B4-BE49-F238E27FC236}">
                <a16:creationId xmlns:a16="http://schemas.microsoft.com/office/drawing/2014/main" id="{7B5D55FD-7A90-CB13-EAC9-FA80658AC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73F4B6-4C59-0FA9-A95D-B195303E88FB}"/>
              </a:ext>
            </a:extLst>
          </p:cNvPr>
          <p:cNvSpPr>
            <a:spLocks noGrp="1"/>
          </p:cNvSpPr>
          <p:nvPr>
            <p:ph type="sldNum" sz="quarter" idx="12"/>
          </p:nvPr>
        </p:nvSpPr>
        <p:spPr/>
        <p:txBody>
          <a:bodyPr/>
          <a:lstStyle/>
          <a:p>
            <a:fld id="{71FE1F89-5852-E843-A0FD-43541D7C4CAA}" type="slidenum">
              <a:rPr lang="en-US" smtClean="0"/>
              <a:t>‹#›</a:t>
            </a:fld>
            <a:endParaRPr lang="en-US"/>
          </a:p>
        </p:txBody>
      </p:sp>
    </p:spTree>
    <p:extLst>
      <p:ext uri="{BB962C8B-B14F-4D97-AF65-F5344CB8AC3E}">
        <p14:creationId xmlns:p14="http://schemas.microsoft.com/office/powerpoint/2010/main" val="238958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545EF-FD9A-5E96-3D2F-4093B28C39EB}"/>
              </a:ext>
            </a:extLst>
          </p:cNvPr>
          <p:cNvSpPr>
            <a:spLocks noGrp="1"/>
          </p:cNvSpPr>
          <p:nvPr>
            <p:ph type="dt" sz="half" idx="10"/>
          </p:nvPr>
        </p:nvSpPr>
        <p:spPr/>
        <p:txBody>
          <a:bodyPr/>
          <a:lstStyle/>
          <a:p>
            <a:fld id="{1D8BD707-D9CF-40AE-B4C6-C98DA3205C09}" type="datetimeFigureOut">
              <a:rPr lang="en-US" smtClean="0"/>
              <a:pPr/>
              <a:t>9/5/2025</a:t>
            </a:fld>
            <a:endParaRPr lang="en-US"/>
          </a:p>
        </p:txBody>
      </p:sp>
      <p:sp>
        <p:nvSpPr>
          <p:cNvPr id="3" name="Footer Placeholder 2">
            <a:extLst>
              <a:ext uri="{FF2B5EF4-FFF2-40B4-BE49-F238E27FC236}">
                <a16:creationId xmlns:a16="http://schemas.microsoft.com/office/drawing/2014/main" id="{04378437-5293-0739-B4CB-F82B3F14F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9BF7DF-CC15-E788-52C8-97E3FF43C6C9}"/>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descr="Text&#10;&#10;AI-generated content may be incorrect.">
            <a:extLst>
              <a:ext uri="{FF2B5EF4-FFF2-40B4-BE49-F238E27FC236}">
                <a16:creationId xmlns:a16="http://schemas.microsoft.com/office/drawing/2014/main" id="{E9241FA6-0A6B-E8DA-DB48-097C98738650}"/>
              </a:ext>
            </a:extLst>
          </p:cNvPr>
          <p:cNvPicPr>
            <a:picLocks noChangeAspect="1"/>
          </p:cNvPicPr>
          <p:nvPr/>
        </p:nvPicPr>
        <p:blipFill>
          <a:blip r:embed="rId2"/>
          <a:stretch>
            <a:fillRect/>
          </a:stretch>
        </p:blipFill>
        <p:spPr>
          <a:xfrm>
            <a:off x="608" y="-1"/>
            <a:ext cx="12191391" cy="6858343"/>
          </a:xfrm>
          <a:prstGeom prst="rect">
            <a:avLst/>
          </a:prstGeom>
        </p:spPr>
      </p:pic>
    </p:spTree>
    <p:extLst>
      <p:ext uri="{BB962C8B-B14F-4D97-AF65-F5344CB8AC3E}">
        <p14:creationId xmlns:p14="http://schemas.microsoft.com/office/powerpoint/2010/main" val="315999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97EA-21CD-0F5F-E7E7-99F9A3DF1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5DDCE1-A2AF-36B5-A6C1-48406A41F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3BBD49-5B49-4BBA-8D4A-6375BC874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D59DB-66FA-D347-8DA3-EE314F31F5B1}"/>
              </a:ext>
            </a:extLst>
          </p:cNvPr>
          <p:cNvSpPr>
            <a:spLocks noGrp="1"/>
          </p:cNvSpPr>
          <p:nvPr>
            <p:ph type="dt" sz="half" idx="10"/>
          </p:nvPr>
        </p:nvSpPr>
        <p:spPr/>
        <p:txBody>
          <a:bodyPr/>
          <a:lstStyle/>
          <a:p>
            <a:fld id="{BBF718EE-CF91-A945-83CA-AC6A61201C62}" type="datetimeFigureOut">
              <a:rPr lang="en-US" smtClean="0"/>
              <a:t>9/5/2025</a:t>
            </a:fld>
            <a:endParaRPr lang="en-US"/>
          </a:p>
        </p:txBody>
      </p:sp>
      <p:sp>
        <p:nvSpPr>
          <p:cNvPr id="6" name="Footer Placeholder 5">
            <a:extLst>
              <a:ext uri="{FF2B5EF4-FFF2-40B4-BE49-F238E27FC236}">
                <a16:creationId xmlns:a16="http://schemas.microsoft.com/office/drawing/2014/main" id="{B0094DDF-7C65-D429-A94F-FAD3A0848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8AB1B-7F74-781D-F310-B1F8E44E4CEF}"/>
              </a:ext>
            </a:extLst>
          </p:cNvPr>
          <p:cNvSpPr>
            <a:spLocks noGrp="1"/>
          </p:cNvSpPr>
          <p:nvPr>
            <p:ph type="sldNum" sz="quarter" idx="12"/>
          </p:nvPr>
        </p:nvSpPr>
        <p:spPr/>
        <p:txBody>
          <a:bodyPr/>
          <a:lstStyle/>
          <a:p>
            <a:fld id="{C8966033-7A1C-1C46-BB9B-387C5A7DDE02}"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0F100593-18EE-E9F8-183A-A94200D902F2}"/>
              </a:ext>
            </a:extLst>
          </p:cNvPr>
          <p:cNvPicPr>
            <a:picLocks noChangeAspect="1"/>
          </p:cNvPicPr>
          <p:nvPr/>
        </p:nvPicPr>
        <p:blipFill>
          <a:blip r:embed="rId2"/>
          <a:stretch>
            <a:fillRect/>
          </a:stretch>
        </p:blipFill>
        <p:spPr>
          <a:xfrm>
            <a:off x="608" y="-1"/>
            <a:ext cx="12191391" cy="6858343"/>
          </a:xfrm>
          <a:prstGeom prst="rect">
            <a:avLst/>
          </a:prstGeom>
        </p:spPr>
      </p:pic>
    </p:spTree>
    <p:extLst>
      <p:ext uri="{BB962C8B-B14F-4D97-AF65-F5344CB8AC3E}">
        <p14:creationId xmlns:p14="http://schemas.microsoft.com/office/powerpoint/2010/main" val="425162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6AE2-2663-4319-3157-24C0319D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9F126-7753-E3E3-D9B6-798A413D5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38D51F-A360-1B95-AF52-6946A0B67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99698-778F-0438-DFB2-6D6C72FFFA16}"/>
              </a:ext>
            </a:extLst>
          </p:cNvPr>
          <p:cNvSpPr>
            <a:spLocks noGrp="1"/>
          </p:cNvSpPr>
          <p:nvPr>
            <p:ph type="dt" sz="half" idx="10"/>
          </p:nvPr>
        </p:nvSpPr>
        <p:spPr/>
        <p:txBody>
          <a:bodyPr/>
          <a:lstStyle/>
          <a:p>
            <a:fld id="{BBF718EE-CF91-A945-83CA-AC6A61201C62}" type="datetimeFigureOut">
              <a:rPr lang="en-US" smtClean="0"/>
              <a:t>9/5/2025</a:t>
            </a:fld>
            <a:endParaRPr lang="en-US"/>
          </a:p>
        </p:txBody>
      </p:sp>
      <p:sp>
        <p:nvSpPr>
          <p:cNvPr id="6" name="Footer Placeholder 5">
            <a:extLst>
              <a:ext uri="{FF2B5EF4-FFF2-40B4-BE49-F238E27FC236}">
                <a16:creationId xmlns:a16="http://schemas.microsoft.com/office/drawing/2014/main" id="{021533FE-C909-7D66-A50E-013D33FC7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990AE-0275-E378-C691-1ABE391E4351}"/>
              </a:ext>
            </a:extLst>
          </p:cNvPr>
          <p:cNvSpPr>
            <a:spLocks noGrp="1"/>
          </p:cNvSpPr>
          <p:nvPr>
            <p:ph type="sldNum" sz="quarter" idx="12"/>
          </p:nvPr>
        </p:nvSpPr>
        <p:spPr/>
        <p:txBody>
          <a:bodyPr/>
          <a:lstStyle/>
          <a:p>
            <a:fld id="{C8966033-7A1C-1C46-BB9B-387C5A7DDE02}"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F0468B29-DB28-93C5-D796-66BF7E91AAAC}"/>
              </a:ext>
            </a:extLst>
          </p:cNvPr>
          <p:cNvPicPr>
            <a:picLocks noChangeAspect="1"/>
          </p:cNvPicPr>
          <p:nvPr/>
        </p:nvPicPr>
        <p:blipFill>
          <a:blip r:embed="rId2"/>
          <a:stretch>
            <a:fillRect/>
          </a:stretch>
        </p:blipFill>
        <p:spPr>
          <a:xfrm>
            <a:off x="608" y="-1"/>
            <a:ext cx="12191391" cy="6858343"/>
          </a:xfrm>
          <a:prstGeom prst="rect">
            <a:avLst/>
          </a:prstGeom>
        </p:spPr>
      </p:pic>
    </p:spTree>
    <p:extLst>
      <p:ext uri="{BB962C8B-B14F-4D97-AF65-F5344CB8AC3E}">
        <p14:creationId xmlns:p14="http://schemas.microsoft.com/office/powerpoint/2010/main" val="270155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ext&#10;&#10;AI-generated content may be incorrect.">
            <a:extLst>
              <a:ext uri="{FF2B5EF4-FFF2-40B4-BE49-F238E27FC236}">
                <a16:creationId xmlns:a16="http://schemas.microsoft.com/office/drawing/2014/main" id="{E75A5107-022E-692D-57CC-32126707CB00}"/>
              </a:ext>
            </a:extLst>
          </p:cNvPr>
          <p:cNvPicPr>
            <a:picLocks noChangeAspect="1"/>
          </p:cNvPicPr>
          <p:nvPr/>
        </p:nvPicPr>
        <p:blipFill>
          <a:blip r:embed="rId19"/>
          <a:stretch>
            <a:fillRect/>
          </a:stretch>
        </p:blipFill>
        <p:spPr>
          <a:xfrm>
            <a:off x="608" y="-1"/>
            <a:ext cx="12191391" cy="6858343"/>
          </a:xfrm>
          <a:prstGeom prst="rect">
            <a:avLst/>
          </a:prstGeom>
        </p:spPr>
      </p:pic>
      <p:sp>
        <p:nvSpPr>
          <p:cNvPr id="2" name="Title Placeholder 1">
            <a:extLst>
              <a:ext uri="{FF2B5EF4-FFF2-40B4-BE49-F238E27FC236}">
                <a16:creationId xmlns:a16="http://schemas.microsoft.com/office/drawing/2014/main" id="{1F05CE2F-1C66-2427-E58A-916D0A66214F}"/>
              </a:ext>
            </a:extLst>
          </p:cNvPr>
          <p:cNvSpPr>
            <a:spLocks noGrp="1"/>
          </p:cNvSpPr>
          <p:nvPr>
            <p:ph type="title"/>
          </p:nvPr>
        </p:nvSpPr>
        <p:spPr>
          <a:xfrm>
            <a:off x="2373086" y="365125"/>
            <a:ext cx="8980713" cy="11443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FC890-E498-D7D4-41B4-82BBB6FFE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D9314-DFB9-E292-9AB8-C568020A93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F718EE-CF91-A945-83CA-AC6A61201C62}" type="datetimeFigureOut">
              <a:rPr lang="en-US" smtClean="0"/>
              <a:t>9/5/2025</a:t>
            </a:fld>
            <a:endParaRPr lang="en-US"/>
          </a:p>
        </p:txBody>
      </p:sp>
      <p:sp>
        <p:nvSpPr>
          <p:cNvPr id="5" name="Footer Placeholder 4">
            <a:extLst>
              <a:ext uri="{FF2B5EF4-FFF2-40B4-BE49-F238E27FC236}">
                <a16:creationId xmlns:a16="http://schemas.microsoft.com/office/drawing/2014/main" id="{3885FABC-0E11-E7AC-DF79-31BA8C2716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F77F1D-6BFC-9D15-DE9F-72EC63FEC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966033-7A1C-1C46-BB9B-387C5A7DDE02}" type="slidenum">
              <a:rPr lang="en-US" smtClean="0"/>
              <a:t>‹#›</a:t>
            </a:fld>
            <a:endParaRPr lang="en-US"/>
          </a:p>
        </p:txBody>
      </p:sp>
      <p:pic>
        <p:nvPicPr>
          <p:cNvPr id="7" name="Picture 6" descr="Text&#10;&#10;AI-generated content may be incorrect.">
            <a:extLst>
              <a:ext uri="{FF2B5EF4-FFF2-40B4-BE49-F238E27FC236}">
                <a16:creationId xmlns:a16="http://schemas.microsoft.com/office/drawing/2014/main" id="{0735D144-0B6C-AB32-479C-AAF672AE3EF1}"/>
              </a:ext>
            </a:extLst>
          </p:cNvPr>
          <p:cNvPicPr>
            <a:picLocks noChangeAspect="1"/>
          </p:cNvPicPr>
          <p:nvPr/>
        </p:nvPicPr>
        <p:blipFill>
          <a:blip r:embed="rId19"/>
          <a:stretch>
            <a:fillRect/>
          </a:stretch>
        </p:blipFill>
        <p:spPr>
          <a:xfrm>
            <a:off x="608" y="-1"/>
            <a:ext cx="12191391" cy="6858343"/>
          </a:xfrm>
          <a:prstGeom prst="rect">
            <a:avLst/>
          </a:prstGeom>
        </p:spPr>
      </p:pic>
      <p:pic>
        <p:nvPicPr>
          <p:cNvPr id="9" name="Picture 8" descr="Text&#10;&#10;AI-generated content may be incorrect.">
            <a:extLst>
              <a:ext uri="{FF2B5EF4-FFF2-40B4-BE49-F238E27FC236}">
                <a16:creationId xmlns:a16="http://schemas.microsoft.com/office/drawing/2014/main" id="{183A3963-CDCF-F88D-F11C-531E1EF439F8}"/>
              </a:ext>
            </a:extLst>
          </p:cNvPr>
          <p:cNvPicPr>
            <a:picLocks noChangeAspect="1"/>
          </p:cNvPicPr>
          <p:nvPr/>
        </p:nvPicPr>
        <p:blipFill>
          <a:blip r:embed="rId20"/>
          <a:stretch>
            <a:fillRect/>
          </a:stretch>
        </p:blipFill>
        <p:spPr>
          <a:xfrm>
            <a:off x="0" y="-343"/>
            <a:ext cx="12191391" cy="6858343"/>
          </a:xfrm>
          <a:prstGeom prst="rect">
            <a:avLst/>
          </a:prstGeom>
        </p:spPr>
      </p:pic>
    </p:spTree>
    <p:extLst>
      <p:ext uri="{BB962C8B-B14F-4D97-AF65-F5344CB8AC3E}">
        <p14:creationId xmlns:p14="http://schemas.microsoft.com/office/powerpoint/2010/main" val="632044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rgbClr val="E3B6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3B6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3B6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3B6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3B6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ext&#10;&#10;AI-generated content may be incorrect.">
            <a:extLst>
              <a:ext uri="{FF2B5EF4-FFF2-40B4-BE49-F238E27FC236}">
                <a16:creationId xmlns:a16="http://schemas.microsoft.com/office/drawing/2014/main" id="{E75A5107-022E-692D-57CC-32126707CB00}"/>
              </a:ext>
            </a:extLst>
          </p:cNvPr>
          <p:cNvPicPr>
            <a:picLocks noChangeAspect="1"/>
          </p:cNvPicPr>
          <p:nvPr/>
        </p:nvPicPr>
        <p:blipFill>
          <a:blip r:embed="rId14"/>
          <a:stretch>
            <a:fillRect/>
          </a:stretch>
        </p:blipFill>
        <p:spPr>
          <a:xfrm>
            <a:off x="610" y="-1"/>
            <a:ext cx="12191391" cy="6858343"/>
          </a:xfrm>
          <a:prstGeom prst="rect">
            <a:avLst/>
          </a:prstGeom>
        </p:spPr>
      </p:pic>
      <p:sp>
        <p:nvSpPr>
          <p:cNvPr id="2" name="Title Placeholder 1">
            <a:extLst>
              <a:ext uri="{FF2B5EF4-FFF2-40B4-BE49-F238E27FC236}">
                <a16:creationId xmlns:a16="http://schemas.microsoft.com/office/drawing/2014/main" id="{1F05CE2F-1C66-2427-E58A-916D0A66214F}"/>
              </a:ext>
            </a:extLst>
          </p:cNvPr>
          <p:cNvSpPr>
            <a:spLocks noGrp="1"/>
          </p:cNvSpPr>
          <p:nvPr>
            <p:ph type="title"/>
          </p:nvPr>
        </p:nvSpPr>
        <p:spPr>
          <a:xfrm>
            <a:off x="2373088" y="365126"/>
            <a:ext cx="8980713" cy="11443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FC890-E498-D7D4-41B4-82BBB6FFE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D9314-DFB9-E292-9AB8-C568020A937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F718EE-CF91-A945-83CA-AC6A61201C62}" type="datetimeFigureOut">
              <a:rPr lang="en-US" smtClean="0"/>
              <a:t>9/5/2025</a:t>
            </a:fld>
            <a:endParaRPr lang="en-US"/>
          </a:p>
        </p:txBody>
      </p:sp>
      <p:sp>
        <p:nvSpPr>
          <p:cNvPr id="5" name="Footer Placeholder 4">
            <a:extLst>
              <a:ext uri="{FF2B5EF4-FFF2-40B4-BE49-F238E27FC236}">
                <a16:creationId xmlns:a16="http://schemas.microsoft.com/office/drawing/2014/main" id="{3885FABC-0E11-E7AC-DF79-31BA8C2716A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F77F1D-6BFC-9D15-DE9F-72EC63FEC7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966033-7A1C-1C46-BB9B-387C5A7DDE02}" type="slidenum">
              <a:rPr lang="en-US" smtClean="0"/>
              <a:t>‹#›</a:t>
            </a:fld>
            <a:endParaRPr lang="en-US"/>
          </a:p>
        </p:txBody>
      </p:sp>
    </p:spTree>
    <p:extLst>
      <p:ext uri="{BB962C8B-B14F-4D97-AF65-F5344CB8AC3E}">
        <p14:creationId xmlns:p14="http://schemas.microsoft.com/office/powerpoint/2010/main" val="7340662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rgbClr val="E3B6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3B6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3B6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3B6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3B6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6.png"/><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885458-641B-4EC4-ADAB-7BCAD9B040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BA1F07-60F0-48EE-9602-D173EB864149}" type="slidenum">
              <a:rPr kumimoji="0" lang="en-US" sz="522"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52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3B723F6-8EBA-D841-B626-6DF33FFD6671}"/>
              </a:ext>
            </a:extLst>
          </p:cNvPr>
          <p:cNvSpPr/>
          <p:nvPr/>
        </p:nvSpPr>
        <p:spPr>
          <a:xfrm>
            <a:off x="9388811" y="5707562"/>
            <a:ext cx="1853419"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400" dirty="0">
                <a:solidFill>
                  <a:schemeClr val="bg1"/>
                </a:solidFill>
                <a:latin typeface="Century Gothic" panose="020B0502020202020204" pitchFamily="34" charset="0"/>
              </a:rPr>
              <a:t>Septiembre 2025</a:t>
            </a:r>
            <a:endPar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cxnSp>
        <p:nvCxnSpPr>
          <p:cNvPr id="5" name="Straight Connector 4">
            <a:extLst>
              <a:ext uri="{FF2B5EF4-FFF2-40B4-BE49-F238E27FC236}">
                <a16:creationId xmlns:a16="http://schemas.microsoft.com/office/drawing/2014/main" id="{7E0C5A3C-8F81-9242-B655-2C61E2BF80F7}"/>
              </a:ext>
            </a:extLst>
          </p:cNvPr>
          <p:cNvCxnSpPr>
            <a:cxnSpLocks/>
          </p:cNvCxnSpPr>
          <p:nvPr/>
        </p:nvCxnSpPr>
        <p:spPr>
          <a:xfrm>
            <a:off x="648740" y="3783732"/>
            <a:ext cx="3852582" cy="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9BABEF4-D175-C345-9614-F60C4A6A530A}"/>
              </a:ext>
            </a:extLst>
          </p:cNvPr>
          <p:cNvSpPr/>
          <p:nvPr/>
        </p:nvSpPr>
        <p:spPr>
          <a:xfrm>
            <a:off x="536027" y="1450206"/>
            <a:ext cx="3783039" cy="769441"/>
          </a:xfrm>
          <a:prstGeom prst="rect">
            <a:avLst/>
          </a:prstGeom>
          <a:effectLst/>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s-DO" sz="4400" b="1" i="0" u="none" strike="noStrike" kern="1200" cap="none" spc="0" normalizeH="0" baseline="0" dirty="0">
                <a:ln>
                  <a:noFill/>
                </a:ln>
                <a:solidFill>
                  <a:prstClr val="white"/>
                </a:solidFill>
                <a:effectLst>
                  <a:glow rad="63500">
                    <a:srgbClr val="14626E"/>
                  </a:glow>
                </a:effectLst>
                <a:uLnTx/>
                <a:uFillTx/>
                <a:latin typeface="Century Gothic" panose="020B0502020202020204" pitchFamily="34" charset="0"/>
                <a:ea typeface="+mn-ea"/>
                <a:cs typeface="+mn-cs"/>
              </a:rPr>
              <a:t>Programa de</a:t>
            </a:r>
            <a:endParaRPr kumimoji="0" lang="es-DO" sz="4400" b="0" i="0" u="none" strike="noStrike" kern="1200" cap="none" spc="0" normalizeH="0" baseline="0" dirty="0">
              <a:ln>
                <a:noFill/>
              </a:ln>
              <a:solidFill>
                <a:prstClr val="white"/>
              </a:solidFill>
              <a:effectLst>
                <a:glow rad="63500">
                  <a:srgbClr val="14626E"/>
                </a:glow>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C096C5CC-B889-E200-4814-AA102F039DD2}"/>
              </a:ext>
            </a:extLst>
          </p:cNvPr>
          <p:cNvSpPr/>
          <p:nvPr/>
        </p:nvSpPr>
        <p:spPr>
          <a:xfrm>
            <a:off x="844550" y="2044993"/>
            <a:ext cx="11145900" cy="1015663"/>
          </a:xfrm>
          <a:prstGeom prst="rect">
            <a:avLst/>
          </a:prstGeom>
          <a:effectLst/>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s-DO" sz="6000" b="1" i="0" u="none" strike="noStrike" kern="1200" cap="none" spc="0" normalizeH="0" baseline="0" dirty="0">
                <a:ln>
                  <a:noFill/>
                </a:ln>
                <a:solidFill>
                  <a:schemeClr val="accent4"/>
                </a:solidFill>
                <a:effectLst>
                  <a:glow rad="63500">
                    <a:srgbClr val="14626E"/>
                  </a:glow>
                </a:effectLst>
                <a:uLnTx/>
                <a:uFillTx/>
                <a:latin typeface="Century Gothic" panose="020B0502020202020204" pitchFamily="34" charset="0"/>
                <a:ea typeface="+mn-ea"/>
                <a:cs typeface="+mn-cs"/>
              </a:rPr>
              <a:t>Mejoras Capitales   </a:t>
            </a:r>
            <a:endParaRPr kumimoji="0" lang="es-DO" sz="6000" b="0" i="0" u="none" strike="noStrike" kern="1200" cap="none" spc="0" normalizeH="0" baseline="0" dirty="0">
              <a:ln>
                <a:noFill/>
              </a:ln>
              <a:solidFill>
                <a:schemeClr val="accent4"/>
              </a:solidFill>
              <a:effectLst>
                <a:glow rad="63500">
                  <a:srgbClr val="14626E"/>
                </a:glow>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83AD0E53-649C-5C30-ED29-92133FAAD65B}"/>
              </a:ext>
            </a:extLst>
          </p:cNvPr>
          <p:cNvSpPr/>
          <p:nvPr/>
        </p:nvSpPr>
        <p:spPr>
          <a:xfrm>
            <a:off x="511844" y="2922613"/>
            <a:ext cx="4321756" cy="769441"/>
          </a:xfrm>
          <a:prstGeom prst="rect">
            <a:avLst/>
          </a:prstGeom>
          <a:effectLst/>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s-DO" sz="4400" b="1" i="0" u="none" strike="noStrike" kern="1200" cap="none" spc="0" normalizeH="0" baseline="0" dirty="0">
                <a:ln>
                  <a:noFill/>
                </a:ln>
                <a:solidFill>
                  <a:prstClr val="white"/>
                </a:solidFill>
                <a:effectLst>
                  <a:glow rad="63500">
                    <a:srgbClr val="14626E"/>
                  </a:glow>
                </a:effectLst>
                <a:uLnTx/>
                <a:uFillTx/>
                <a:latin typeface="Century Gothic" panose="020B0502020202020204" pitchFamily="34" charset="0"/>
                <a:ea typeface="+mn-ea"/>
                <a:cs typeface="+mn-cs"/>
              </a:rPr>
              <a:t>Infraestructura</a:t>
            </a:r>
            <a:endParaRPr kumimoji="0" lang="es-DO" sz="4400" b="0" i="0" u="none" strike="noStrike" kern="1200" cap="none" spc="0" normalizeH="0" baseline="0" dirty="0">
              <a:ln>
                <a:noFill/>
              </a:ln>
              <a:solidFill>
                <a:prstClr val="white"/>
              </a:solidFill>
              <a:effectLst>
                <a:glow rad="63500">
                  <a:srgbClr val="14626E"/>
                </a:glow>
              </a:effectLst>
              <a:uLnTx/>
              <a:uFillTx/>
              <a:latin typeface="Century Gothic" panose="020B0502020202020204" pitchFamily="34" charset="0"/>
              <a:ea typeface="+mn-ea"/>
              <a:cs typeface="+mn-cs"/>
            </a:endParaRPr>
          </a:p>
        </p:txBody>
      </p:sp>
      <p:pic>
        <p:nvPicPr>
          <p:cNvPr id="14" name="Picture 13" descr="A black and white sign with white text&#10;&#10;Description automatically generated with low confidence">
            <a:extLst>
              <a:ext uri="{FF2B5EF4-FFF2-40B4-BE49-F238E27FC236}">
                <a16:creationId xmlns:a16="http://schemas.microsoft.com/office/drawing/2014/main" id="{3EE7EBAE-A504-D335-B347-6819DA3F8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10" y="351711"/>
            <a:ext cx="3783039" cy="687825"/>
          </a:xfrm>
          <a:prstGeom prst="rect">
            <a:avLst/>
          </a:prstGeom>
        </p:spPr>
      </p:pic>
      <p:sp>
        <p:nvSpPr>
          <p:cNvPr id="10" name="TextBox 9">
            <a:extLst>
              <a:ext uri="{FF2B5EF4-FFF2-40B4-BE49-F238E27FC236}">
                <a16:creationId xmlns:a16="http://schemas.microsoft.com/office/drawing/2014/main" id="{31E6B40B-D4C6-3C2C-2451-5D1800994426}"/>
              </a:ext>
            </a:extLst>
          </p:cNvPr>
          <p:cNvSpPr txBox="1"/>
          <p:nvPr/>
        </p:nvSpPr>
        <p:spPr>
          <a:xfrm>
            <a:off x="511844" y="3599722"/>
            <a:ext cx="10151333" cy="984885"/>
          </a:xfrm>
          <a:prstGeom prst="rect">
            <a:avLst/>
          </a:prstGeom>
          <a:noFill/>
        </p:spPr>
        <p:txBody>
          <a:bodyPr wrap="square" rtlCol="0">
            <a:spAutoFit/>
          </a:bodyPr>
          <a:lstStyle/>
          <a:p>
            <a:endParaRPr lang="es-PR" b="1" dirty="0">
              <a:solidFill>
                <a:schemeClr val="bg1"/>
              </a:solidFill>
            </a:endParaRPr>
          </a:p>
          <a:p>
            <a:r>
              <a:rPr lang="es-ES" sz="2000" b="1" dirty="0">
                <a:solidFill>
                  <a:prstClr val="white"/>
                </a:solidFill>
                <a:effectLst>
                  <a:glow rad="63500">
                    <a:srgbClr val="14626E"/>
                  </a:glow>
                </a:effectLst>
                <a:latin typeface="Century Gothic" panose="020B0502020202020204" pitchFamily="34" charset="0"/>
              </a:rPr>
              <a:t>Conversatorio sobre Proyectos de Reconstrucción de Infraestructura</a:t>
            </a:r>
          </a:p>
          <a:p>
            <a:endParaRPr lang="es-ES" sz="2000" b="1" dirty="0">
              <a:solidFill>
                <a:prstClr val="white"/>
              </a:solidFill>
              <a:effectLst>
                <a:glow rad="63500">
                  <a:srgbClr val="14626E"/>
                </a:glow>
              </a:effectLst>
              <a:latin typeface="Century Gothic" panose="020B0502020202020204" pitchFamily="34" charset="0"/>
            </a:endParaRPr>
          </a:p>
        </p:txBody>
      </p:sp>
      <p:sp>
        <p:nvSpPr>
          <p:cNvPr id="6" name="Text Placeholder 2">
            <a:extLst>
              <a:ext uri="{FF2B5EF4-FFF2-40B4-BE49-F238E27FC236}">
                <a16:creationId xmlns:a16="http://schemas.microsoft.com/office/drawing/2014/main" id="{6B941EBF-D1DA-A896-6D28-4DDFCB855D62}"/>
              </a:ext>
            </a:extLst>
          </p:cNvPr>
          <p:cNvSpPr txBox="1">
            <a:spLocks/>
          </p:cNvSpPr>
          <p:nvPr/>
        </p:nvSpPr>
        <p:spPr>
          <a:xfrm>
            <a:off x="5112792" y="4832399"/>
            <a:ext cx="7870190" cy="8419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ctr">
              <a:defRPr/>
            </a:pPr>
            <a:r>
              <a:rPr lang="es-ES" sz="2000" b="1" dirty="0">
                <a:solidFill>
                  <a:prstClr val="white"/>
                </a:solidFill>
                <a:effectLst>
                  <a:glow rad="63500">
                    <a:srgbClr val="14626E"/>
                  </a:glow>
                </a:effectLst>
              </a:rPr>
              <a:t>Ing. Luis González Delgado, P.E</a:t>
            </a:r>
            <a:br>
              <a:rPr lang="es-CU" sz="2000" b="1" dirty="0">
                <a:solidFill>
                  <a:prstClr val="white"/>
                </a:solidFill>
                <a:effectLst>
                  <a:glow rad="63500">
                    <a:srgbClr val="14626E"/>
                  </a:glow>
                </a:effectLst>
              </a:rPr>
            </a:br>
            <a:r>
              <a:rPr lang="es-CU" sz="2000" b="1" dirty="0">
                <a:solidFill>
                  <a:prstClr val="white"/>
                </a:solidFill>
                <a:effectLst>
                  <a:glow rad="63500">
                    <a:srgbClr val="14626E"/>
                  </a:glow>
                </a:effectLst>
              </a:rPr>
              <a:t>Presidente Ejecutivo AAA</a:t>
            </a:r>
          </a:p>
        </p:txBody>
      </p:sp>
    </p:spTree>
    <p:extLst>
      <p:ext uri="{BB962C8B-B14F-4D97-AF65-F5344CB8AC3E}">
        <p14:creationId xmlns:p14="http://schemas.microsoft.com/office/powerpoint/2010/main" val="25768414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4655FD-6C5C-9821-0820-613008DCCBF5}"/>
              </a:ext>
            </a:extLst>
          </p:cNvPr>
          <p:cNvGraphicFramePr>
            <a:graphicFrameLocks noGrp="1"/>
          </p:cNvGraphicFramePr>
          <p:nvPr/>
        </p:nvGraphicFramePr>
        <p:xfrm>
          <a:off x="283364" y="2303995"/>
          <a:ext cx="10985090" cy="1928392"/>
        </p:xfrm>
        <a:graphic>
          <a:graphicData uri="http://schemas.openxmlformats.org/drawingml/2006/table">
            <a:tbl>
              <a:tblPr/>
              <a:tblGrid>
                <a:gridCol w="224921">
                  <a:extLst>
                    <a:ext uri="{9D8B030D-6E8A-4147-A177-3AD203B41FA5}">
                      <a16:colId xmlns:a16="http://schemas.microsoft.com/office/drawing/2014/main" val="1738398330"/>
                    </a:ext>
                  </a:extLst>
                </a:gridCol>
                <a:gridCol w="838200">
                  <a:extLst>
                    <a:ext uri="{9D8B030D-6E8A-4147-A177-3AD203B41FA5}">
                      <a16:colId xmlns:a16="http://schemas.microsoft.com/office/drawing/2014/main" val="1943050380"/>
                    </a:ext>
                  </a:extLst>
                </a:gridCol>
                <a:gridCol w="1052275">
                  <a:extLst>
                    <a:ext uri="{9D8B030D-6E8A-4147-A177-3AD203B41FA5}">
                      <a16:colId xmlns:a16="http://schemas.microsoft.com/office/drawing/2014/main" val="2188271782"/>
                    </a:ext>
                  </a:extLst>
                </a:gridCol>
                <a:gridCol w="4824999">
                  <a:extLst>
                    <a:ext uri="{9D8B030D-6E8A-4147-A177-3AD203B41FA5}">
                      <a16:colId xmlns:a16="http://schemas.microsoft.com/office/drawing/2014/main" val="2705850117"/>
                    </a:ext>
                  </a:extLst>
                </a:gridCol>
                <a:gridCol w="640080">
                  <a:extLst>
                    <a:ext uri="{9D8B030D-6E8A-4147-A177-3AD203B41FA5}">
                      <a16:colId xmlns:a16="http://schemas.microsoft.com/office/drawing/2014/main" val="1540853496"/>
                    </a:ext>
                  </a:extLst>
                </a:gridCol>
                <a:gridCol w="1179587">
                  <a:extLst>
                    <a:ext uri="{9D8B030D-6E8A-4147-A177-3AD203B41FA5}">
                      <a16:colId xmlns:a16="http://schemas.microsoft.com/office/drawing/2014/main" val="70496309"/>
                    </a:ext>
                  </a:extLst>
                </a:gridCol>
                <a:gridCol w="1082028">
                  <a:extLst>
                    <a:ext uri="{9D8B030D-6E8A-4147-A177-3AD203B41FA5}">
                      <a16:colId xmlns:a16="http://schemas.microsoft.com/office/drawing/2014/main" val="865252482"/>
                    </a:ext>
                  </a:extLst>
                </a:gridCol>
                <a:gridCol w="1143000">
                  <a:extLst>
                    <a:ext uri="{9D8B030D-6E8A-4147-A177-3AD203B41FA5}">
                      <a16:colId xmlns:a16="http://schemas.microsoft.com/office/drawing/2014/main" val="1536649892"/>
                    </a:ext>
                  </a:extLst>
                </a:gridCol>
              </a:tblGrid>
              <a:tr h="347811">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CIP</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Bid Number</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Project Name</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PMC</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Funding</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Construction Cost</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Bid Advert. Date</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extLst>
                  <a:ext uri="{0D108BD9-81ED-4DB2-BD59-A6C34878D82A}">
                    <a16:rowId xmlns:a16="http://schemas.microsoft.com/office/drawing/2014/main" val="2298819592"/>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1</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1-11-5066</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TBD</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Improvement to Sanitary Trunk Sewer Van Scoy</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CWSRF-BIL, CWSRF-SAHFI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$4,499,000</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rowSpan="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30-Sep-25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1519471"/>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2</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1-72-6043</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TBD</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de la PF Sergio Cuevas (FAAST)</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$105,227,850</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a:solidFill>
                          <a:srgbClr val="000000"/>
                        </a:solidFill>
                        <a:effectLst/>
                        <a:latin typeface="Poppins Light" panose="00000400000000000000" pitchFamily="2" charset="0"/>
                        <a:cs typeface="Poppins Light" panose="00000400000000000000" pitchFamily="2" charset="0"/>
                      </a:endParaRP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7063858"/>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3</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2-00-9006</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TBD</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Wastewater - North Region - Phase V</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$5,000,000</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vMerge="1">
                  <a:txBody>
                    <a:bodyPr/>
                    <a:lstStyle/>
                    <a:p>
                      <a:endParaRP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491566"/>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4</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2-00-9007</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TBD</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Drinking Water - North Region - Phase V</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$2,500,000</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a:solidFill>
                          <a:srgbClr val="000000"/>
                        </a:solidFill>
                        <a:effectLst/>
                        <a:latin typeface="Poppins Light" panose="00000400000000000000" pitchFamily="2" charset="0"/>
                        <a:cs typeface="Poppins Light" panose="00000400000000000000" pitchFamily="2" charset="0"/>
                      </a:endParaRP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222943"/>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5</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2-07-9006</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Poppins Light" panose="00000400000000000000" pitchFamily="2" charset="0"/>
                          <a:cs typeface="Poppins Light" panose="00000400000000000000" pitchFamily="2" charset="0"/>
                        </a:rPr>
                        <a:t>TBD</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Rehabilitation of </a:t>
                      </a:r>
                      <a:r>
                        <a:rPr lang="en-US" sz="1100" b="0" i="0" u="none" strike="noStrike" err="1">
                          <a:solidFill>
                            <a:srgbClr val="000000"/>
                          </a:solidFill>
                          <a:effectLst/>
                          <a:latin typeface="Poppins Light" panose="00000400000000000000" pitchFamily="2" charset="0"/>
                          <a:cs typeface="Poppins Light" panose="00000400000000000000" pitchFamily="2" charset="0"/>
                        </a:rPr>
                        <a:t>Radioville</a:t>
                      </a:r>
                      <a:r>
                        <a:rPr lang="en-US" sz="1100" b="0" i="0" u="none" strike="noStrike">
                          <a:solidFill>
                            <a:srgbClr val="000000"/>
                          </a:solidFill>
                          <a:effectLst/>
                          <a:latin typeface="Poppins Light" panose="00000400000000000000" pitchFamily="2" charset="0"/>
                          <a:cs typeface="Poppins Light" panose="00000400000000000000" pitchFamily="2" charset="0"/>
                        </a:rPr>
                        <a:t> SSS</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Arcadis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$6,787,124</a:t>
                      </a:r>
                    </a:p>
                  </a:txBody>
                  <a:tcPr marL="9525" marR="9525" marT="9525"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b="0" i="0" u="none" strike="noStrike">
                        <a:solidFill>
                          <a:srgbClr val="000000"/>
                        </a:solidFill>
                        <a:effectLst/>
                        <a:latin typeface="Poppins Light" panose="00000400000000000000" pitchFamily="2" charset="0"/>
                        <a:cs typeface="Poppins Light" panose="00000400000000000000" pitchFamily="2" charset="0"/>
                      </a:endParaRP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4812278"/>
                  </a:ext>
                </a:extLst>
              </a:tr>
            </a:tbl>
          </a:graphicData>
        </a:graphic>
      </p:graphicFrame>
      <p:sp>
        <p:nvSpPr>
          <p:cNvPr id="3" name="TextBox 2">
            <a:extLst>
              <a:ext uri="{FF2B5EF4-FFF2-40B4-BE49-F238E27FC236}">
                <a16:creationId xmlns:a16="http://schemas.microsoft.com/office/drawing/2014/main" id="{A28F4182-437C-B8D2-1026-47F393F87E99}"/>
              </a:ext>
            </a:extLst>
          </p:cNvPr>
          <p:cNvSpPr txBox="1"/>
          <p:nvPr/>
        </p:nvSpPr>
        <p:spPr>
          <a:xfrm>
            <a:off x="283364" y="1903885"/>
            <a:ext cx="4983578"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i="0" u="none" strike="noStrike" cap="none" spc="0" normalizeH="0" baseline="0">
                <a:ln>
                  <a:noFill/>
                </a:ln>
                <a:solidFill>
                  <a:prstClr val="black"/>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Upcoming Bids Advertisement (BID-0)</a:t>
            </a:r>
          </a:p>
        </p:txBody>
      </p:sp>
      <p:graphicFrame>
        <p:nvGraphicFramePr>
          <p:cNvPr id="4" name="Table 3">
            <a:extLst>
              <a:ext uri="{FF2B5EF4-FFF2-40B4-BE49-F238E27FC236}">
                <a16:creationId xmlns:a16="http://schemas.microsoft.com/office/drawing/2014/main" id="{E9CB499B-84B2-0F47-79E3-F62206C7B603}"/>
              </a:ext>
            </a:extLst>
          </p:cNvPr>
          <p:cNvGraphicFramePr>
            <a:graphicFrameLocks noGrp="1"/>
          </p:cNvGraphicFramePr>
          <p:nvPr/>
        </p:nvGraphicFramePr>
        <p:xfrm>
          <a:off x="283364" y="5002126"/>
          <a:ext cx="10985090" cy="983514"/>
        </p:xfrm>
        <a:graphic>
          <a:graphicData uri="http://schemas.openxmlformats.org/drawingml/2006/table">
            <a:tbl>
              <a:tblPr/>
              <a:tblGrid>
                <a:gridCol w="224921">
                  <a:extLst>
                    <a:ext uri="{9D8B030D-6E8A-4147-A177-3AD203B41FA5}">
                      <a16:colId xmlns:a16="http://schemas.microsoft.com/office/drawing/2014/main" val="1738398330"/>
                    </a:ext>
                  </a:extLst>
                </a:gridCol>
                <a:gridCol w="838200">
                  <a:extLst>
                    <a:ext uri="{9D8B030D-6E8A-4147-A177-3AD203B41FA5}">
                      <a16:colId xmlns:a16="http://schemas.microsoft.com/office/drawing/2014/main" val="1943050380"/>
                    </a:ext>
                  </a:extLst>
                </a:gridCol>
                <a:gridCol w="1052275">
                  <a:extLst>
                    <a:ext uri="{9D8B030D-6E8A-4147-A177-3AD203B41FA5}">
                      <a16:colId xmlns:a16="http://schemas.microsoft.com/office/drawing/2014/main" val="2188271782"/>
                    </a:ext>
                  </a:extLst>
                </a:gridCol>
                <a:gridCol w="4902200">
                  <a:extLst>
                    <a:ext uri="{9D8B030D-6E8A-4147-A177-3AD203B41FA5}">
                      <a16:colId xmlns:a16="http://schemas.microsoft.com/office/drawing/2014/main" val="2705850117"/>
                    </a:ext>
                  </a:extLst>
                </a:gridCol>
                <a:gridCol w="642329">
                  <a:extLst>
                    <a:ext uri="{9D8B030D-6E8A-4147-A177-3AD203B41FA5}">
                      <a16:colId xmlns:a16="http://schemas.microsoft.com/office/drawing/2014/main" val="1540853496"/>
                    </a:ext>
                  </a:extLst>
                </a:gridCol>
                <a:gridCol w="1100137">
                  <a:extLst>
                    <a:ext uri="{9D8B030D-6E8A-4147-A177-3AD203B41FA5}">
                      <a16:colId xmlns:a16="http://schemas.microsoft.com/office/drawing/2014/main" val="70496309"/>
                    </a:ext>
                  </a:extLst>
                </a:gridCol>
                <a:gridCol w="1082028">
                  <a:extLst>
                    <a:ext uri="{9D8B030D-6E8A-4147-A177-3AD203B41FA5}">
                      <a16:colId xmlns:a16="http://schemas.microsoft.com/office/drawing/2014/main" val="865252482"/>
                    </a:ext>
                  </a:extLst>
                </a:gridCol>
                <a:gridCol w="1143000">
                  <a:extLst>
                    <a:ext uri="{9D8B030D-6E8A-4147-A177-3AD203B41FA5}">
                      <a16:colId xmlns:a16="http://schemas.microsoft.com/office/drawing/2014/main" val="1536649892"/>
                    </a:ext>
                  </a:extLst>
                </a:gridCol>
              </a:tblGrid>
              <a:tr h="347811">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CIP</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Bid Number</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Project Name</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PMC</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Funding</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Construction Cost</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Pre-Bid Date</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extLst>
                  <a:ext uri="{0D108BD9-81ED-4DB2-BD59-A6C34878D82A}">
                    <a16:rowId xmlns:a16="http://schemas.microsoft.com/office/drawing/2014/main" val="2298819592"/>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1</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4-00-9006</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26-SP-003</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Wastewater - South Region - Phase V</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$4,127,500.00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17-Sep-25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1519471"/>
                  </a:ext>
                </a:extLst>
              </a:tr>
              <a:tr h="304799">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2</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3-27-9001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26-SP-004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a:t>
                      </a:r>
                      <a:r>
                        <a:rPr lang="es-ES" sz="1100" b="0" i="0" u="none" strike="noStrike" err="1">
                          <a:solidFill>
                            <a:srgbClr val="000000"/>
                          </a:solidFill>
                          <a:effectLst/>
                          <a:latin typeface="Poppins Light" panose="00000400000000000000" pitchFamily="2" charset="0"/>
                          <a:cs typeface="Poppins Light" panose="00000400000000000000" pitchFamily="2" charset="0"/>
                        </a:rPr>
                        <a:t>Switchgear</a:t>
                      </a:r>
                      <a:r>
                        <a:rPr lang="es-ES" sz="1100" b="0" i="0" u="none" strike="noStrike">
                          <a:solidFill>
                            <a:srgbClr val="000000"/>
                          </a:solidFill>
                          <a:effectLst/>
                          <a:latin typeface="Poppins Light" panose="00000400000000000000" pitchFamily="2" charset="0"/>
                          <a:cs typeface="Poppins Light" panose="00000400000000000000" pitchFamily="2" charset="0"/>
                        </a:rPr>
                        <a:t> PAS Fajardo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B&amp;V</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$10,843,075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12-Sep-25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758756"/>
                  </a:ext>
                </a:extLst>
              </a:tr>
            </a:tbl>
          </a:graphicData>
        </a:graphic>
      </p:graphicFrame>
      <p:sp>
        <p:nvSpPr>
          <p:cNvPr id="5" name="TextBox 4">
            <a:extLst>
              <a:ext uri="{FF2B5EF4-FFF2-40B4-BE49-F238E27FC236}">
                <a16:creationId xmlns:a16="http://schemas.microsoft.com/office/drawing/2014/main" id="{A1A79573-DB07-788C-D9B2-7B55A3EB0047}"/>
              </a:ext>
            </a:extLst>
          </p:cNvPr>
          <p:cNvSpPr txBox="1"/>
          <p:nvPr/>
        </p:nvSpPr>
        <p:spPr>
          <a:xfrm>
            <a:off x="283364" y="4602016"/>
            <a:ext cx="5394763"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i="0" u="none" strike="noStrike" cap="none" spc="0" normalizeH="0" baseline="0">
                <a:ln>
                  <a:noFill/>
                </a:ln>
                <a:solidFill>
                  <a:prstClr val="black"/>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Bids waiting for Pre-Bid Meeting (BID-15)</a:t>
            </a:r>
          </a:p>
        </p:txBody>
      </p:sp>
    </p:spTree>
    <p:extLst>
      <p:ext uri="{BB962C8B-B14F-4D97-AF65-F5344CB8AC3E}">
        <p14:creationId xmlns:p14="http://schemas.microsoft.com/office/powerpoint/2010/main" val="156335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CE843D-103F-9DB3-C056-E35A8121A5A6}"/>
              </a:ext>
            </a:extLst>
          </p:cNvPr>
          <p:cNvGraphicFramePr>
            <a:graphicFrameLocks noGrp="1"/>
          </p:cNvGraphicFramePr>
          <p:nvPr/>
        </p:nvGraphicFramePr>
        <p:xfrm>
          <a:off x="153019" y="2205772"/>
          <a:ext cx="11885962" cy="4297683"/>
        </p:xfrm>
        <a:graphic>
          <a:graphicData uri="http://schemas.openxmlformats.org/drawingml/2006/table">
            <a:tbl>
              <a:tblPr/>
              <a:tblGrid>
                <a:gridCol w="195635">
                  <a:extLst>
                    <a:ext uri="{9D8B030D-6E8A-4147-A177-3AD203B41FA5}">
                      <a16:colId xmlns:a16="http://schemas.microsoft.com/office/drawing/2014/main" val="3649118173"/>
                    </a:ext>
                  </a:extLst>
                </a:gridCol>
                <a:gridCol w="761477">
                  <a:extLst>
                    <a:ext uri="{9D8B030D-6E8A-4147-A177-3AD203B41FA5}">
                      <a16:colId xmlns:a16="http://schemas.microsoft.com/office/drawing/2014/main" val="2845528797"/>
                    </a:ext>
                  </a:extLst>
                </a:gridCol>
                <a:gridCol w="944563">
                  <a:extLst>
                    <a:ext uri="{9D8B030D-6E8A-4147-A177-3AD203B41FA5}">
                      <a16:colId xmlns:a16="http://schemas.microsoft.com/office/drawing/2014/main" val="3282795634"/>
                    </a:ext>
                  </a:extLst>
                </a:gridCol>
                <a:gridCol w="5083278">
                  <a:extLst>
                    <a:ext uri="{9D8B030D-6E8A-4147-A177-3AD203B41FA5}">
                      <a16:colId xmlns:a16="http://schemas.microsoft.com/office/drawing/2014/main" val="644939699"/>
                    </a:ext>
                  </a:extLst>
                </a:gridCol>
                <a:gridCol w="580103">
                  <a:extLst>
                    <a:ext uri="{9D8B030D-6E8A-4147-A177-3AD203B41FA5}">
                      <a16:colId xmlns:a16="http://schemas.microsoft.com/office/drawing/2014/main" val="1411497423"/>
                    </a:ext>
                  </a:extLst>
                </a:gridCol>
                <a:gridCol w="1130709">
                  <a:extLst>
                    <a:ext uri="{9D8B030D-6E8A-4147-A177-3AD203B41FA5}">
                      <a16:colId xmlns:a16="http://schemas.microsoft.com/office/drawing/2014/main" val="3529819867"/>
                    </a:ext>
                  </a:extLst>
                </a:gridCol>
                <a:gridCol w="1012723">
                  <a:extLst>
                    <a:ext uri="{9D8B030D-6E8A-4147-A177-3AD203B41FA5}">
                      <a16:colId xmlns:a16="http://schemas.microsoft.com/office/drawing/2014/main" val="787169260"/>
                    </a:ext>
                  </a:extLst>
                </a:gridCol>
                <a:gridCol w="805874">
                  <a:extLst>
                    <a:ext uri="{9D8B030D-6E8A-4147-A177-3AD203B41FA5}">
                      <a16:colId xmlns:a16="http://schemas.microsoft.com/office/drawing/2014/main" val="3031295843"/>
                    </a:ext>
                  </a:extLst>
                </a:gridCol>
                <a:gridCol w="996696">
                  <a:extLst>
                    <a:ext uri="{9D8B030D-6E8A-4147-A177-3AD203B41FA5}">
                      <a16:colId xmlns:a16="http://schemas.microsoft.com/office/drawing/2014/main" val="4283289118"/>
                    </a:ext>
                  </a:extLst>
                </a:gridCol>
                <a:gridCol w="374904">
                  <a:extLst>
                    <a:ext uri="{9D8B030D-6E8A-4147-A177-3AD203B41FA5}">
                      <a16:colId xmlns:a16="http://schemas.microsoft.com/office/drawing/2014/main" val="1690701181"/>
                    </a:ext>
                  </a:extLst>
                </a:gridCol>
              </a:tblGrid>
              <a:tr h="627686">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6973" marR="6973" marT="6973" marB="0" anchor="ctr">
                    <a:lnL>
                      <a:noFill/>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CIP</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Bid Number</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Project Name</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PMC</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rgbClr val="FFFFFF"/>
                          </a:solidFill>
                          <a:effectLst/>
                          <a:latin typeface="Poppins Light" panose="00000400000000000000" pitchFamily="2" charset="0"/>
                          <a:cs typeface="Poppins Light" panose="00000400000000000000" pitchFamily="2" charset="0"/>
                        </a:rPr>
                        <a:t>Funding</a:t>
                      </a:r>
                    </a:p>
                  </a:txBody>
                  <a:tcPr marL="9525" marR="9525" marT="952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Construction Cost</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Plan Date</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rtl="0" fontAlgn="ctr"/>
                      <a:r>
                        <a:rPr lang="en-US" sz="1200" b="1" i="0" u="none" strike="noStrike">
                          <a:solidFill>
                            <a:schemeClr val="bg1"/>
                          </a:solidFill>
                          <a:effectLst/>
                          <a:latin typeface="Poppins Light" panose="00000400000000000000" pitchFamily="2" charset="0"/>
                          <a:cs typeface="Poppins Light" panose="00000400000000000000" pitchFamily="2" charset="0"/>
                        </a:rPr>
                        <a:t>Rescheduled Date</a:t>
                      </a:r>
                    </a:p>
                  </a:txBody>
                  <a:tcPr marL="6973" marR="6973" marT="6973"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6973" marR="6973" marT="6973" marB="0" anchor="ctr">
                    <a:lnL w="12700" cap="flat" cmpd="sng" algn="ctr">
                      <a:noFill/>
                      <a:prstDash val="sysDot"/>
                      <a:round/>
                      <a:headEnd type="none" w="med" len="med"/>
                      <a:tailEnd type="none" w="med" len="med"/>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extLst>
                  <a:ext uri="{0D108BD9-81ED-4DB2-BD59-A6C34878D82A}">
                    <a16:rowId xmlns:a16="http://schemas.microsoft.com/office/drawing/2014/main" val="4208445617"/>
                  </a:ext>
                </a:extLst>
              </a:tr>
              <a:tr h="564620">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2-38-6057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25-SP-010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Represa y Estación Bombas Aguas Crudas PF Jayuya Urbano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CSA</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$9,070,000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22-Oct-24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-329</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0669969"/>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4-29-9000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25-SP-029</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Reh. de </a:t>
                      </a:r>
                      <a:r>
                        <a:rPr lang="en-US" sz="1100" b="0" i="0" u="none" strike="noStrike" err="1">
                          <a:solidFill>
                            <a:srgbClr val="000000"/>
                          </a:solidFill>
                          <a:effectLst/>
                          <a:latin typeface="Poppins Light" panose="00000400000000000000" pitchFamily="2" charset="0"/>
                          <a:cs typeface="Poppins Light" panose="00000400000000000000" pitchFamily="2" charset="0"/>
                        </a:rPr>
                        <a:t>varios</a:t>
                      </a:r>
                      <a:r>
                        <a:rPr lang="en-US" sz="1100" b="0" i="0" u="none" strike="noStrike">
                          <a:solidFill>
                            <a:srgbClr val="000000"/>
                          </a:solidFill>
                          <a:effectLst/>
                          <a:latin typeface="Poppins Light" panose="00000400000000000000" pitchFamily="2" charset="0"/>
                          <a:cs typeface="Poppins Light" panose="00000400000000000000" pitchFamily="2" charset="0"/>
                        </a:rPr>
                        <a:t> </a:t>
                      </a:r>
                      <a:r>
                        <a:rPr lang="en-US" sz="1100" b="0" i="0" u="none" strike="noStrike" err="1">
                          <a:solidFill>
                            <a:srgbClr val="000000"/>
                          </a:solidFill>
                          <a:effectLst/>
                          <a:latin typeface="Poppins Light" panose="00000400000000000000" pitchFamily="2" charset="0"/>
                          <a:cs typeface="Poppins Light" panose="00000400000000000000" pitchFamily="2" charset="0"/>
                        </a:rPr>
                        <a:t>segmentos</a:t>
                      </a:r>
                      <a:r>
                        <a:rPr lang="en-US" sz="1100" b="0" i="0" u="none" strike="noStrike">
                          <a:solidFill>
                            <a:srgbClr val="000000"/>
                          </a:solidFill>
                          <a:effectLst/>
                          <a:latin typeface="Poppins Light" panose="00000400000000000000" pitchFamily="2" charset="0"/>
                          <a:cs typeface="Poppins Light" panose="00000400000000000000" pitchFamily="2" charset="0"/>
                        </a:rPr>
                        <a:t> Sistema A/S Barriada La Esperanza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B&amp;V</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$6,747,186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21-Aug-25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-26</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3275867"/>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3</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1-66-5111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25-MAE-I-001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buNone/>
                      </a:pPr>
                      <a:r>
                        <a:rPr lang="es-ES" sz="1100" b="0" i="0" u="none" strike="noStrike">
                          <a:solidFill>
                            <a:srgbClr val="000000"/>
                          </a:solidFill>
                          <a:effectLst/>
                          <a:latin typeface="Poppins Light" panose="00000400000000000000" pitchFamily="2" charset="0"/>
                          <a:cs typeface="Poppins Light" panose="00000400000000000000" pitchFamily="2" charset="0"/>
                        </a:rPr>
                        <a:t>Puerto Nuevo Regional WWTP </a:t>
                      </a:r>
                      <a:r>
                        <a:rPr lang="es-ES" sz="1100" b="0" i="0" u="none" strike="noStrike" err="1">
                          <a:solidFill>
                            <a:srgbClr val="000000"/>
                          </a:solidFill>
                          <a:effectLst/>
                          <a:latin typeface="Poppins Light" panose="00000400000000000000" pitchFamily="2" charset="0"/>
                          <a:cs typeface="Poppins Light" panose="00000400000000000000" pitchFamily="2" charset="0"/>
                        </a:rPr>
                        <a:t>Grit</a:t>
                      </a:r>
                      <a:r>
                        <a:rPr lang="es-ES" sz="1100" b="0" i="0" u="none" strike="noStrike">
                          <a:solidFill>
                            <a:srgbClr val="000000"/>
                          </a:solidFill>
                          <a:effectLst/>
                          <a:latin typeface="Poppins Light" panose="00000400000000000000" pitchFamily="2" charset="0"/>
                          <a:cs typeface="Poppins Light" panose="00000400000000000000" pitchFamily="2" charset="0"/>
                        </a:rPr>
                        <a:t> </a:t>
                      </a:r>
                      <a:r>
                        <a:rPr lang="es-ES" sz="1100" b="0" i="0" u="none" strike="noStrike" err="1">
                          <a:solidFill>
                            <a:srgbClr val="000000"/>
                          </a:solidFill>
                          <a:effectLst/>
                          <a:latin typeface="Poppins Light" panose="00000400000000000000" pitchFamily="2" charset="0"/>
                          <a:cs typeface="Poppins Light" panose="00000400000000000000" pitchFamily="2" charset="0"/>
                        </a:rPr>
                        <a:t>System</a:t>
                      </a:r>
                      <a:endParaRPr lang="es-ES" sz="1100" b="0" i="0" u="none" strike="noStrike">
                        <a:solidFill>
                          <a:srgbClr val="000000"/>
                        </a:solidFill>
                        <a:effectLst/>
                        <a:latin typeface="Poppins Light" panose="00000400000000000000" pitchFamily="2" charset="0"/>
                        <a:cs typeface="Poppins Light" panose="00000400000000000000" pitchFamily="2" charset="0"/>
                      </a:endParaRP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Arcadis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$42,316,928</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29-May-25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18-Sep-25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-112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0908625"/>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1-00-9008</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Wastewater - Metro Region - Phase V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$4,329,800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14-Aug-25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23-Sep-25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3516208282"/>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1-00-9005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25-SP-026</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Drinking Water - Metro Region - Phase V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$2,457,600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14-Aug-25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23-Sep-25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1066415194"/>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6</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4-57-6002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25-SP-022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b">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de la PF Peñuelas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Arcadis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$14,195,579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13-Feb-25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23-Sep-25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-222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2118812146"/>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3-00-5019</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25-SP-027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Wastewater - East Region - Phase V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$4,214,400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19-Aug-25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540716277"/>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8</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3-00-5020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25-SP-028</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Drinking Water - East Region - Phase V </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$2,487,400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19-Aug-25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1037241402"/>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9</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3-15-6094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rtl="0"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24-SP-068</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ctr">
                        <a:buNone/>
                      </a:pPr>
                      <a:r>
                        <a:rPr lang="es-ES" sz="1100" b="0" i="0" u="none" strike="noStrike">
                          <a:solidFill>
                            <a:srgbClr val="000000"/>
                          </a:solidFill>
                          <a:effectLst/>
                          <a:latin typeface="Poppins Light" panose="00000400000000000000" pitchFamily="2" charset="0"/>
                          <a:cs typeface="Poppins Light" panose="00000400000000000000" pitchFamily="2" charset="0"/>
                        </a:rPr>
                        <a:t>Nueva Toma para la PF Yunque (Mameyes)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B&amp;V</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$21,159,333</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18-Jul-24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2-Oct-25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-441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1563672684"/>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10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5-48-9001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24-SP-075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ctr">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de la Toma de Aguas Crudas PF Monte del Estado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CSA</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$9,210,000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20-Aug-24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2-Oct-25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-408</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867925705"/>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11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3-10-6106</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26-SP-002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ctr">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de la PF Barrancas y la Toma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CSA</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$20,420,000​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16-Oct-25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103167243"/>
                  </a:ext>
                </a:extLst>
              </a:tr>
              <a:tr h="282307">
                <a:tc>
                  <a:txBody>
                    <a:bodyPr/>
                    <a:lstStyle/>
                    <a:p>
                      <a:pPr algn="ctr" fontAlgn="ctr"/>
                      <a:r>
                        <a:rPr lang="en-US" sz="1100" b="0" i="0" u="none" strike="noStrike">
                          <a:solidFill>
                            <a:srgbClr val="000000"/>
                          </a:solidFill>
                          <a:effectLst/>
                          <a:latin typeface="Poppins Light" panose="00000400000000000000" pitchFamily="2" charset="0"/>
                          <a:cs typeface="Poppins Light" panose="00000400000000000000" pitchFamily="2" charset="0"/>
                        </a:rPr>
                        <a:t>12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4-00-9007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26-SP-001</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D&amp;B Emergency Generators - Drinking Water - South Region - Phase V</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DWSRF-SAHFI</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$2,466,500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11-Sep-25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gridSpan="2">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On Track</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tc hMerge="1">
                  <a:txBody>
                    <a:bodyPr/>
                    <a:lstStyle/>
                    <a:p>
                      <a:pPr algn="ctr" fontAlgn="b">
                        <a:buNone/>
                      </a:pPr>
                      <a:endParaRPr lang="en-US" sz="1100" b="0" i="0" u="none" strike="noStrike">
                        <a:solidFill>
                          <a:srgbClr val="000000"/>
                        </a:solidFill>
                        <a:effectLst/>
                        <a:latin typeface="Poppins Light" panose="00000400000000000000" pitchFamily="2" charset="0"/>
                        <a:cs typeface="Poppins Light" panose="00000400000000000000" pitchFamily="2" charset="0"/>
                      </a:endParaRP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629811748"/>
                  </a:ext>
                </a:extLst>
              </a:tr>
            </a:tbl>
          </a:graphicData>
        </a:graphic>
      </p:graphicFrame>
      <p:sp>
        <p:nvSpPr>
          <p:cNvPr id="7" name="TextBox 6">
            <a:extLst>
              <a:ext uri="{FF2B5EF4-FFF2-40B4-BE49-F238E27FC236}">
                <a16:creationId xmlns:a16="http://schemas.microsoft.com/office/drawing/2014/main" id="{692A6061-8A39-AA38-D160-4D47C4F9E577}"/>
              </a:ext>
            </a:extLst>
          </p:cNvPr>
          <p:cNvSpPr txBox="1"/>
          <p:nvPr/>
        </p:nvSpPr>
        <p:spPr>
          <a:xfrm>
            <a:off x="153019" y="1805662"/>
            <a:ext cx="5784749"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i="0" u="none" strike="noStrike" cap="none" spc="0" normalizeH="0" baseline="0">
                <a:ln>
                  <a:noFill/>
                </a:ln>
                <a:solidFill>
                  <a:prstClr val="black"/>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Bids waiting for Bid Opening (BID-35)</a:t>
            </a:r>
          </a:p>
        </p:txBody>
      </p:sp>
    </p:spTree>
    <p:extLst>
      <p:ext uri="{BB962C8B-B14F-4D97-AF65-F5344CB8AC3E}">
        <p14:creationId xmlns:p14="http://schemas.microsoft.com/office/powerpoint/2010/main" val="29600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66744-9239-1329-6184-97C8C4B206B2}"/>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ACBA96-8265-A5C6-5F38-3118F851E92E}"/>
              </a:ext>
            </a:extLst>
          </p:cNvPr>
          <p:cNvGraphicFramePr>
            <a:graphicFrameLocks noGrp="1"/>
          </p:cNvGraphicFramePr>
          <p:nvPr/>
        </p:nvGraphicFramePr>
        <p:xfrm>
          <a:off x="223933" y="2203778"/>
          <a:ext cx="11475627" cy="1828801"/>
        </p:xfrm>
        <a:graphic>
          <a:graphicData uri="http://schemas.openxmlformats.org/drawingml/2006/table">
            <a:tbl>
              <a:tblPr/>
              <a:tblGrid>
                <a:gridCol w="222611">
                  <a:extLst>
                    <a:ext uri="{9D8B030D-6E8A-4147-A177-3AD203B41FA5}">
                      <a16:colId xmlns:a16="http://schemas.microsoft.com/office/drawing/2014/main" val="1738398330"/>
                    </a:ext>
                  </a:extLst>
                </a:gridCol>
                <a:gridCol w="824472">
                  <a:extLst>
                    <a:ext uri="{9D8B030D-6E8A-4147-A177-3AD203B41FA5}">
                      <a16:colId xmlns:a16="http://schemas.microsoft.com/office/drawing/2014/main" val="1943050380"/>
                    </a:ext>
                  </a:extLst>
                </a:gridCol>
                <a:gridCol w="923544">
                  <a:extLst>
                    <a:ext uri="{9D8B030D-6E8A-4147-A177-3AD203B41FA5}">
                      <a16:colId xmlns:a16="http://schemas.microsoft.com/office/drawing/2014/main" val="4157091569"/>
                    </a:ext>
                  </a:extLst>
                </a:gridCol>
                <a:gridCol w="4489704">
                  <a:extLst>
                    <a:ext uri="{9D8B030D-6E8A-4147-A177-3AD203B41FA5}">
                      <a16:colId xmlns:a16="http://schemas.microsoft.com/office/drawing/2014/main" val="2738727787"/>
                    </a:ext>
                  </a:extLst>
                </a:gridCol>
                <a:gridCol w="612648">
                  <a:extLst>
                    <a:ext uri="{9D8B030D-6E8A-4147-A177-3AD203B41FA5}">
                      <a16:colId xmlns:a16="http://schemas.microsoft.com/office/drawing/2014/main" val="759217707"/>
                    </a:ext>
                  </a:extLst>
                </a:gridCol>
                <a:gridCol w="996696">
                  <a:extLst>
                    <a:ext uri="{9D8B030D-6E8A-4147-A177-3AD203B41FA5}">
                      <a16:colId xmlns:a16="http://schemas.microsoft.com/office/drawing/2014/main" val="2750338978"/>
                    </a:ext>
                  </a:extLst>
                </a:gridCol>
                <a:gridCol w="1051560">
                  <a:extLst>
                    <a:ext uri="{9D8B030D-6E8A-4147-A177-3AD203B41FA5}">
                      <a16:colId xmlns:a16="http://schemas.microsoft.com/office/drawing/2014/main" val="2795126985"/>
                    </a:ext>
                  </a:extLst>
                </a:gridCol>
                <a:gridCol w="1133856">
                  <a:extLst>
                    <a:ext uri="{9D8B030D-6E8A-4147-A177-3AD203B41FA5}">
                      <a16:colId xmlns:a16="http://schemas.microsoft.com/office/drawing/2014/main" val="435425217"/>
                    </a:ext>
                  </a:extLst>
                </a:gridCol>
                <a:gridCol w="932688">
                  <a:extLst>
                    <a:ext uri="{9D8B030D-6E8A-4147-A177-3AD203B41FA5}">
                      <a16:colId xmlns:a16="http://schemas.microsoft.com/office/drawing/2014/main" val="1536649892"/>
                    </a:ext>
                  </a:extLst>
                </a:gridCol>
                <a:gridCol w="287848">
                  <a:extLst>
                    <a:ext uri="{9D8B030D-6E8A-4147-A177-3AD203B41FA5}">
                      <a16:colId xmlns:a16="http://schemas.microsoft.com/office/drawing/2014/main" val="3540040949"/>
                    </a:ext>
                  </a:extLst>
                </a:gridCol>
              </a:tblGrid>
              <a:tr h="490017">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CIP</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Bid Number</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Project Name</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PMC</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Funding</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Construction Cost</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Bid Evaluation Date</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Bid Award Plan Date</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extLst>
                  <a:ext uri="{0D108BD9-81ED-4DB2-BD59-A6C34878D82A}">
                    <a16:rowId xmlns:a16="http://schemas.microsoft.com/office/drawing/2014/main" val="2298819592"/>
                  </a:ext>
                </a:extLst>
              </a:tr>
              <a:tr h="438474">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1</a:t>
                      </a:r>
                    </a:p>
                  </a:txBody>
                  <a:tcPr marL="8932" marR="8932" marT="8932"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0-99-8220</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25-SP-013</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Design and Build for the Rehabilitation of Sanitary Sewer System Phase I Metro Region</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$3,325,071</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3-Jul-25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12-Aug-25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-21</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013187"/>
                  </a:ext>
                </a:extLst>
              </a:tr>
              <a:tr h="230918">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2</a:t>
                      </a:r>
                    </a:p>
                  </a:txBody>
                  <a:tcPr marL="8932" marR="8932" marT="8932"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3-13-5065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24-RFP-004</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Troncal Sanitaria Aguas Buenas - Caguas Fase III</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B&amp;V</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$23,360,963</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13-Aug-25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22-Sep-25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20</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5216956"/>
                  </a:ext>
                </a:extLst>
              </a:tr>
              <a:tr h="230918">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3</a:t>
                      </a:r>
                    </a:p>
                  </a:txBody>
                  <a:tcPr marL="8932" marR="8932" marT="8932"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1-66-5104</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24-SP-061</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Relocation of Rexach at Caño Martí Peña</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Arcadis</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CWSRF</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$12,368,646</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27-Aug-25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6-Oct-25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34</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94336"/>
                  </a:ext>
                </a:extLst>
              </a:tr>
              <a:tr h="438474">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4</a:t>
                      </a:r>
                    </a:p>
                  </a:txBody>
                  <a:tcPr marL="8932" marR="8932" marT="8932"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2-24-6116</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25-SP-015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s-ES" sz="1100" b="0" i="0" u="none" strike="noStrike">
                          <a:solidFill>
                            <a:srgbClr val="000000"/>
                          </a:solidFill>
                          <a:effectLst/>
                          <a:latin typeface="Poppins Light" panose="00000400000000000000" pitchFamily="2" charset="0"/>
                          <a:cs typeface="Poppins Light" panose="00000400000000000000" pitchFamily="2" charset="0"/>
                        </a:rPr>
                        <a:t>Rehabilitación de la PF Negros (FAAST)</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Arcadis</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$31,578,125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27-Aug-25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6-Oct-25</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34</a:t>
                      </a:r>
                    </a:p>
                  </a:txBody>
                  <a:tcPr marL="0" marR="0" marT="0" marB="0" anchor="ctr">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105421"/>
                  </a:ext>
                </a:extLst>
              </a:tr>
            </a:tbl>
          </a:graphicData>
        </a:graphic>
      </p:graphicFrame>
      <p:sp>
        <p:nvSpPr>
          <p:cNvPr id="7" name="TextBox 6">
            <a:extLst>
              <a:ext uri="{FF2B5EF4-FFF2-40B4-BE49-F238E27FC236}">
                <a16:creationId xmlns:a16="http://schemas.microsoft.com/office/drawing/2014/main" id="{EA5FE1C4-954B-4ACC-B6BF-67FFF7D12510}"/>
              </a:ext>
            </a:extLst>
          </p:cNvPr>
          <p:cNvSpPr txBox="1"/>
          <p:nvPr/>
        </p:nvSpPr>
        <p:spPr>
          <a:xfrm>
            <a:off x="223935" y="1803666"/>
            <a:ext cx="5389503"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i="0" u="none" strike="noStrike" cap="none" spc="0" normalizeH="0" baseline="0">
                <a:ln>
                  <a:noFill/>
                </a:ln>
                <a:solidFill>
                  <a:prstClr val="black"/>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Bids waiting for Bid Award (BID-100)</a:t>
            </a:r>
          </a:p>
        </p:txBody>
      </p:sp>
      <p:sp>
        <p:nvSpPr>
          <p:cNvPr id="4" name="TextBox 3">
            <a:extLst>
              <a:ext uri="{FF2B5EF4-FFF2-40B4-BE49-F238E27FC236}">
                <a16:creationId xmlns:a16="http://schemas.microsoft.com/office/drawing/2014/main" id="{C77D9286-3041-110A-1069-247933BA4715}"/>
              </a:ext>
            </a:extLst>
          </p:cNvPr>
          <p:cNvSpPr txBox="1"/>
          <p:nvPr/>
        </p:nvSpPr>
        <p:spPr>
          <a:xfrm>
            <a:off x="223934" y="4407409"/>
            <a:ext cx="6372225"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i="0" u="none" strike="noStrike" cap="none" spc="0" normalizeH="0" baseline="0">
                <a:ln>
                  <a:noFill/>
                </a:ln>
                <a:solidFill>
                  <a:prstClr val="black"/>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Bids waiting for Contract Award (CTR-100)</a:t>
            </a:r>
          </a:p>
        </p:txBody>
      </p:sp>
      <p:graphicFrame>
        <p:nvGraphicFramePr>
          <p:cNvPr id="5" name="Table 4">
            <a:extLst>
              <a:ext uri="{FF2B5EF4-FFF2-40B4-BE49-F238E27FC236}">
                <a16:creationId xmlns:a16="http://schemas.microsoft.com/office/drawing/2014/main" id="{DD10E6D0-A4BA-1DE7-4AF4-FA1BD055841E}"/>
              </a:ext>
            </a:extLst>
          </p:cNvPr>
          <p:cNvGraphicFramePr>
            <a:graphicFrameLocks noGrp="1"/>
          </p:cNvGraphicFramePr>
          <p:nvPr/>
        </p:nvGraphicFramePr>
        <p:xfrm>
          <a:off x="223933" y="4807520"/>
          <a:ext cx="11795758" cy="1645920"/>
        </p:xfrm>
        <a:graphic>
          <a:graphicData uri="http://schemas.openxmlformats.org/drawingml/2006/table">
            <a:tbl>
              <a:tblPr/>
              <a:tblGrid>
                <a:gridCol w="234152">
                  <a:extLst>
                    <a:ext uri="{9D8B030D-6E8A-4147-A177-3AD203B41FA5}">
                      <a16:colId xmlns:a16="http://schemas.microsoft.com/office/drawing/2014/main" val="1738398330"/>
                    </a:ext>
                  </a:extLst>
                </a:gridCol>
                <a:gridCol w="973767">
                  <a:extLst>
                    <a:ext uri="{9D8B030D-6E8A-4147-A177-3AD203B41FA5}">
                      <a16:colId xmlns:a16="http://schemas.microsoft.com/office/drawing/2014/main" val="1943050380"/>
                    </a:ext>
                  </a:extLst>
                </a:gridCol>
                <a:gridCol w="854148">
                  <a:extLst>
                    <a:ext uri="{9D8B030D-6E8A-4147-A177-3AD203B41FA5}">
                      <a16:colId xmlns:a16="http://schemas.microsoft.com/office/drawing/2014/main" val="4157091569"/>
                    </a:ext>
                  </a:extLst>
                </a:gridCol>
                <a:gridCol w="4622052">
                  <a:extLst>
                    <a:ext uri="{9D8B030D-6E8A-4147-A177-3AD203B41FA5}">
                      <a16:colId xmlns:a16="http://schemas.microsoft.com/office/drawing/2014/main" val="2738727787"/>
                    </a:ext>
                  </a:extLst>
                </a:gridCol>
                <a:gridCol w="687185">
                  <a:extLst>
                    <a:ext uri="{9D8B030D-6E8A-4147-A177-3AD203B41FA5}">
                      <a16:colId xmlns:a16="http://schemas.microsoft.com/office/drawing/2014/main" val="759217707"/>
                    </a:ext>
                  </a:extLst>
                </a:gridCol>
                <a:gridCol w="1126983">
                  <a:extLst>
                    <a:ext uri="{9D8B030D-6E8A-4147-A177-3AD203B41FA5}">
                      <a16:colId xmlns:a16="http://schemas.microsoft.com/office/drawing/2014/main" val="791521553"/>
                    </a:ext>
                  </a:extLst>
                </a:gridCol>
                <a:gridCol w="1062847">
                  <a:extLst>
                    <a:ext uri="{9D8B030D-6E8A-4147-A177-3AD203B41FA5}">
                      <a16:colId xmlns:a16="http://schemas.microsoft.com/office/drawing/2014/main" val="1922319932"/>
                    </a:ext>
                  </a:extLst>
                </a:gridCol>
                <a:gridCol w="879597">
                  <a:extLst>
                    <a:ext uri="{9D8B030D-6E8A-4147-A177-3AD203B41FA5}">
                      <a16:colId xmlns:a16="http://schemas.microsoft.com/office/drawing/2014/main" val="435425217"/>
                    </a:ext>
                  </a:extLst>
                </a:gridCol>
                <a:gridCol w="998709">
                  <a:extLst>
                    <a:ext uri="{9D8B030D-6E8A-4147-A177-3AD203B41FA5}">
                      <a16:colId xmlns:a16="http://schemas.microsoft.com/office/drawing/2014/main" val="1536649892"/>
                    </a:ext>
                  </a:extLst>
                </a:gridCol>
                <a:gridCol w="356318">
                  <a:extLst>
                    <a:ext uri="{9D8B030D-6E8A-4147-A177-3AD203B41FA5}">
                      <a16:colId xmlns:a16="http://schemas.microsoft.com/office/drawing/2014/main" val="3540040949"/>
                    </a:ext>
                  </a:extLst>
                </a:gridCol>
              </a:tblGrid>
              <a:tr h="531060">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CIP</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Bid Number</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Project Name</a:t>
                      </a:r>
                    </a:p>
                  </a:txBody>
                  <a:tcPr marL="9525" marR="9525" marT="9525"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PMC</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Funding</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Poppins Light" panose="00000400000000000000" pitchFamily="2" charset="0"/>
                          <a:cs typeface="Poppins Light" panose="00000400000000000000" pitchFamily="2" charset="0"/>
                        </a:rPr>
                        <a:t>Construction Cost</a:t>
                      </a:r>
                    </a:p>
                  </a:txBody>
                  <a:tcPr marL="8932" marR="8932" marT="8932"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ctr"/>
                      <a:r>
                        <a:rPr lang="en-US" sz="1200" b="1" i="0" u="none" strike="noStrike">
                          <a:solidFill>
                            <a:schemeClr val="bg1"/>
                          </a:solidFill>
                          <a:effectLst/>
                          <a:latin typeface="Poppins Light" panose="00000400000000000000" pitchFamily="2" charset="0"/>
                          <a:cs typeface="Poppins Light" panose="00000400000000000000" pitchFamily="2" charset="0"/>
                        </a:rPr>
                        <a:t>Bid Award date</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r>
                        <a:rPr lang="en-US" sz="1200" b="1" i="0" u="none" strike="noStrike">
                          <a:solidFill>
                            <a:schemeClr val="bg1"/>
                          </a:solidFill>
                          <a:effectLst/>
                          <a:latin typeface="Poppins Light" panose="00000400000000000000" pitchFamily="2" charset="0"/>
                          <a:cs typeface="Poppins Light" panose="00000400000000000000" pitchFamily="2" charset="0"/>
                        </a:rPr>
                        <a:t>Cont. Award Plan date</a:t>
                      </a: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tc>
                  <a:txBody>
                    <a:bodyPr/>
                    <a:lstStyle/>
                    <a:p>
                      <a:pPr algn="ctr" fontAlgn="b"/>
                      <a:endParaRPr lang="en-US" sz="1200" b="1" i="0" u="none" strike="noStrike">
                        <a:solidFill>
                          <a:schemeClr val="bg1"/>
                        </a:solidFill>
                        <a:effectLst/>
                        <a:latin typeface="Poppins Light" panose="00000400000000000000" pitchFamily="2" charset="0"/>
                        <a:cs typeface="Poppins Light" panose="00000400000000000000" pitchFamily="2" charset="0"/>
                      </a:endParaRPr>
                    </a:p>
                  </a:txBody>
                  <a:tcPr marL="8156" marR="8156" marT="8156" marB="0" anchor="ct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302A43"/>
                    </a:solidFill>
                  </a:tcPr>
                </a:tc>
                <a:extLst>
                  <a:ext uri="{0D108BD9-81ED-4DB2-BD59-A6C34878D82A}">
                    <a16:rowId xmlns:a16="http://schemas.microsoft.com/office/drawing/2014/main" val="2298819592"/>
                  </a:ext>
                </a:extLst>
              </a:tr>
              <a:tr h="285948">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1</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3-18-6003</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25-SP-004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Rehabilitation of </a:t>
                      </a:r>
                      <a:r>
                        <a:rPr lang="en-US" sz="1100" b="0" i="0" u="none" strike="noStrike" err="1">
                          <a:solidFill>
                            <a:srgbClr val="000000"/>
                          </a:solidFill>
                          <a:effectLst/>
                          <a:latin typeface="Poppins Light" panose="00000400000000000000" pitchFamily="2" charset="0"/>
                          <a:cs typeface="Poppins Light" panose="00000400000000000000" pitchFamily="2" charset="0"/>
                        </a:rPr>
                        <a:t>Farallón</a:t>
                      </a:r>
                      <a:r>
                        <a:rPr lang="en-US" sz="1100" b="0" i="0" u="none" strike="noStrike">
                          <a:solidFill>
                            <a:srgbClr val="000000"/>
                          </a:solidFill>
                          <a:effectLst/>
                          <a:latin typeface="Poppins Light" panose="00000400000000000000" pitchFamily="2" charset="0"/>
                          <a:cs typeface="Poppins Light" panose="00000400000000000000" pitchFamily="2" charset="0"/>
                        </a:rPr>
                        <a:t> WTP and Raw Water Intake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CSA</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$34,714,100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25-Jun-25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4-Aug-25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-14</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9228056"/>
                  </a:ext>
                </a:extLst>
              </a:tr>
              <a:tr h="285948">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2</a:t>
                      </a:r>
                    </a:p>
                  </a:txBody>
                  <a:tcPr marL="8932" marR="8932" marT="8932"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3-13-6012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25-SP-012</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Rehabilitation of the Caguas Norte Water Filtration Plant (FAAST)</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CSA</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FEMA, CDBG-DR</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$96,816,000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16-Jul-25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25-Aug-25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549322"/>
                  </a:ext>
                </a:extLst>
              </a:tr>
              <a:tr h="542964">
                <a:tc>
                  <a:txBody>
                    <a:bodyPr/>
                    <a:lstStyle/>
                    <a:p>
                      <a:pPr algn="ctr" fontAlgn="b"/>
                      <a:r>
                        <a:rPr lang="en-US" sz="1100" b="0" i="0" u="none" strike="noStrike">
                          <a:solidFill>
                            <a:srgbClr val="000000"/>
                          </a:solidFill>
                          <a:effectLst/>
                          <a:latin typeface="Poppins Light" panose="00000400000000000000" pitchFamily="2" charset="0"/>
                          <a:cs typeface="Poppins Light" panose="00000400000000000000" pitchFamily="2" charset="0"/>
                        </a:rPr>
                        <a:t>3</a:t>
                      </a:r>
                    </a:p>
                  </a:txBody>
                  <a:tcPr marL="8156" marR="8156" marT="8156"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2-54-5017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25-SP-017</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b">
                        <a:buNone/>
                      </a:pPr>
                      <a:r>
                        <a:rPr lang="es-ES" sz="1100" b="0" i="0" u="none" strike="noStrike">
                          <a:solidFill>
                            <a:srgbClr val="000000"/>
                          </a:solidFill>
                          <a:effectLst/>
                          <a:latin typeface="Poppins Light" panose="00000400000000000000" pitchFamily="2" charset="0"/>
                          <a:cs typeface="Poppins Light" panose="00000400000000000000" pitchFamily="2" charset="0"/>
                        </a:rPr>
                        <a:t>Construcción de nueva Subestación Eléctrica de 38KV y "</a:t>
                      </a:r>
                      <a:r>
                        <a:rPr lang="es-ES" sz="1100" b="0" i="0" u="none" strike="noStrike" err="1">
                          <a:solidFill>
                            <a:srgbClr val="000000"/>
                          </a:solidFill>
                          <a:effectLst/>
                          <a:latin typeface="Poppins Light" panose="00000400000000000000" pitchFamily="2" charset="0"/>
                          <a:cs typeface="Poppins Light" panose="00000400000000000000" pitchFamily="2" charset="0"/>
                        </a:rPr>
                        <a:t>Offsite</a:t>
                      </a:r>
                      <a:r>
                        <a:rPr lang="es-ES" sz="1100" b="0" i="0" u="none" strike="noStrike">
                          <a:solidFill>
                            <a:srgbClr val="000000"/>
                          </a:solidFill>
                          <a:effectLst/>
                          <a:latin typeface="Poppins Light" panose="00000400000000000000" pitchFamily="2" charset="0"/>
                          <a:cs typeface="Poppins Light" panose="00000400000000000000" pitchFamily="2" charset="0"/>
                        </a:rPr>
                        <a:t>" Eléctrico con nuevo punto de conexión (POC)</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Jacobs</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AAA</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$3,802,220</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24-Jul-25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1100" b="0" i="0" u="none" strike="noStrike">
                          <a:solidFill>
                            <a:srgbClr val="000000"/>
                          </a:solidFill>
                          <a:effectLst/>
                          <a:latin typeface="Poppins Light" panose="00000400000000000000" pitchFamily="2" charset="0"/>
                          <a:cs typeface="Poppins Light" panose="00000400000000000000" pitchFamily="2" charset="0"/>
                        </a:rPr>
                        <a:t>2-Sep-25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US" sz="1100" b="0" i="0" u="none" strike="noStrike">
                          <a:solidFill>
                            <a:srgbClr val="000000"/>
                          </a:solidFill>
                          <a:effectLst/>
                          <a:latin typeface="Poppins Light" panose="00000400000000000000" pitchFamily="2" charset="0"/>
                          <a:cs typeface="Poppins Light" panose="00000400000000000000" pitchFamily="2" charset="0"/>
                        </a:rPr>
                        <a:t>15</a:t>
                      </a:r>
                    </a:p>
                  </a:txBody>
                  <a:tcPr marL="0" marR="0" marT="0" marB="0"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123548"/>
                  </a:ext>
                </a:extLst>
              </a:tr>
            </a:tbl>
          </a:graphicData>
        </a:graphic>
      </p:graphicFrame>
    </p:spTree>
    <p:extLst>
      <p:ext uri="{BB962C8B-B14F-4D97-AF65-F5344CB8AC3E}">
        <p14:creationId xmlns:p14="http://schemas.microsoft.com/office/powerpoint/2010/main" val="3694793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5F4C5-2A0A-DA5C-4887-E8B5C819853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748D17-E956-A624-66FD-B11969E40B84}"/>
              </a:ext>
            </a:extLst>
          </p:cNvPr>
          <p:cNvSpPr txBox="1">
            <a:spLocks/>
          </p:cNvSpPr>
          <p:nvPr/>
        </p:nvSpPr>
        <p:spPr>
          <a:xfrm>
            <a:off x="621078" y="2209799"/>
            <a:ext cx="6633892" cy="12751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Poppins Light" panose="00000400000000000000" pitchFamily="2" charset="0"/>
                <a:ea typeface="+mj-ea"/>
                <a:cs typeface="Poppins Light" panose="00000400000000000000" pitchFamily="2" charset="0"/>
              </a:rPr>
              <a:t>Proyectos </a:t>
            </a:r>
            <a:r>
              <a:rPr kumimoji="0" lang="en-US" sz="4400" b="1" i="0" u="none" strike="noStrike" kern="1200" cap="none" spc="0" normalizeH="0" baseline="0" noProof="0" dirty="0" err="1">
                <a:ln>
                  <a:noFill/>
                </a:ln>
                <a:solidFill>
                  <a:prstClr val="black"/>
                </a:solidFill>
                <a:effectLst/>
                <a:uLnTx/>
                <a:uFillTx/>
                <a:latin typeface="Poppins Light" panose="00000400000000000000" pitchFamily="2" charset="0"/>
                <a:ea typeface="+mj-ea"/>
                <a:cs typeface="Poppins Light" panose="00000400000000000000" pitchFamily="2" charset="0"/>
              </a:rPr>
              <a:t>Relevantes</a:t>
            </a:r>
            <a:r>
              <a:rPr kumimoji="0" lang="en-US" sz="4400" b="1" i="0" u="none" strike="noStrike" kern="1200" cap="none" spc="0" normalizeH="0" baseline="0" noProof="0" dirty="0">
                <a:ln>
                  <a:noFill/>
                </a:ln>
                <a:solidFill>
                  <a:prstClr val="black"/>
                </a:solidFill>
                <a:effectLst/>
                <a:uLnTx/>
                <a:uFillTx/>
                <a:latin typeface="Poppins Light" panose="00000400000000000000" pitchFamily="2" charset="0"/>
                <a:ea typeface="+mj-ea"/>
                <a:cs typeface="Poppins Light" panose="00000400000000000000" pitchFamily="2" charset="0"/>
              </a:rPr>
              <a:t> </a:t>
            </a:r>
            <a:endParaRPr kumimoji="0" lang="en-US" sz="3600" b="0" i="0" u="none" strike="noStrike" kern="1200" cap="none" spc="0" normalizeH="0" baseline="0" noProof="0" dirty="0">
              <a:ln>
                <a:noFill/>
              </a:ln>
              <a:solidFill>
                <a:prstClr val="black"/>
              </a:solidFill>
              <a:effectLst/>
              <a:uLnTx/>
              <a:uFillTx/>
              <a:latin typeface="Poppins Light" panose="00000400000000000000" pitchFamily="2" charset="0"/>
              <a:ea typeface="+mj-ea"/>
              <a:cs typeface="Poppins Light" panose="00000400000000000000" pitchFamily="2" charset="0"/>
            </a:endParaRPr>
          </a:p>
        </p:txBody>
      </p:sp>
      <p:sp>
        <p:nvSpPr>
          <p:cNvPr id="5" name="Rectangle 4">
            <a:extLst>
              <a:ext uri="{FF2B5EF4-FFF2-40B4-BE49-F238E27FC236}">
                <a16:creationId xmlns:a16="http://schemas.microsoft.com/office/drawing/2014/main" id="{70851967-1F91-AAC5-B575-16B93F77D51B}"/>
              </a:ext>
            </a:extLst>
          </p:cNvPr>
          <p:cNvSpPr/>
          <p:nvPr/>
        </p:nvSpPr>
        <p:spPr>
          <a:xfrm>
            <a:off x="621078" y="3446884"/>
            <a:ext cx="246502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Agosto , 2025</a:t>
            </a:r>
          </a:p>
        </p:txBody>
      </p:sp>
      <p:cxnSp>
        <p:nvCxnSpPr>
          <p:cNvPr id="6" name="Straight Connector 5">
            <a:extLst>
              <a:ext uri="{FF2B5EF4-FFF2-40B4-BE49-F238E27FC236}">
                <a16:creationId xmlns:a16="http://schemas.microsoft.com/office/drawing/2014/main" id="{75334E0C-E9D8-2BED-4825-AD04E68B6213}"/>
              </a:ext>
            </a:extLst>
          </p:cNvPr>
          <p:cNvCxnSpPr/>
          <p:nvPr/>
        </p:nvCxnSpPr>
        <p:spPr>
          <a:xfrm>
            <a:off x="667724" y="3426395"/>
            <a:ext cx="218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472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B83AB30E-9433-141E-D3EB-F31658AC3EA6}"/>
              </a:ext>
            </a:extLst>
          </p:cNvPr>
          <p:cNvGraphicFramePr>
            <a:graphicFrameLocks noGrp="1"/>
          </p:cNvGraphicFramePr>
          <p:nvPr/>
        </p:nvGraphicFramePr>
        <p:xfrm>
          <a:off x="3856310" y="2948432"/>
          <a:ext cx="3229714" cy="617220"/>
        </p:xfrm>
        <a:graphic>
          <a:graphicData uri="http://schemas.openxmlformats.org/drawingml/2006/table">
            <a:tbl>
              <a:tblPr firstRow="1" bandRow="1">
                <a:tableStyleId>{5C22544A-7EE6-4342-B048-85BDC9FD1C3A}</a:tableStyleId>
              </a:tblPr>
              <a:tblGrid>
                <a:gridCol w="1204299">
                  <a:extLst>
                    <a:ext uri="{9D8B030D-6E8A-4147-A177-3AD203B41FA5}">
                      <a16:colId xmlns:a16="http://schemas.microsoft.com/office/drawing/2014/main" val="2450462920"/>
                    </a:ext>
                  </a:extLst>
                </a:gridCol>
                <a:gridCol w="2025415">
                  <a:extLst>
                    <a:ext uri="{9D8B030D-6E8A-4147-A177-3AD203B41FA5}">
                      <a16:colId xmlns:a16="http://schemas.microsoft.com/office/drawing/2014/main" val="1500588468"/>
                    </a:ext>
                  </a:extLst>
                </a:gridCol>
              </a:tblGrid>
              <a:tr h="252313">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Design 10%</a:t>
                      </a:r>
                    </a:p>
                    <a:p>
                      <a:pPr marL="0" indent="0"/>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bl>
          </a:graphicData>
        </a:graphic>
      </p:graphicFrame>
      <p:graphicFrame>
        <p:nvGraphicFramePr>
          <p:cNvPr id="6" name="Table 3">
            <a:extLst>
              <a:ext uri="{FF2B5EF4-FFF2-40B4-BE49-F238E27FC236}">
                <a16:creationId xmlns:a16="http://schemas.microsoft.com/office/drawing/2014/main" id="{519B3401-2C90-F98C-735E-C65A0B946FBB}"/>
              </a:ext>
            </a:extLst>
          </p:cNvPr>
          <p:cNvGraphicFramePr>
            <a:graphicFrameLocks noGrp="1"/>
          </p:cNvGraphicFramePr>
          <p:nvPr/>
        </p:nvGraphicFramePr>
        <p:xfrm>
          <a:off x="670094" y="2959112"/>
          <a:ext cx="4232064" cy="1005840"/>
        </p:xfrm>
        <a:graphic>
          <a:graphicData uri="http://schemas.openxmlformats.org/drawingml/2006/table">
            <a:tbl>
              <a:tblPr firstRow="1" bandRow="1">
                <a:tableStyleId>{5C22544A-7EE6-4342-B048-85BDC9FD1C3A}</a:tableStyleId>
              </a:tblPr>
              <a:tblGrid>
                <a:gridCol w="1891620">
                  <a:extLst>
                    <a:ext uri="{9D8B030D-6E8A-4147-A177-3AD203B41FA5}">
                      <a16:colId xmlns:a16="http://schemas.microsoft.com/office/drawing/2014/main" val="2450462920"/>
                    </a:ext>
                  </a:extLst>
                </a:gridCol>
                <a:gridCol w="2340444">
                  <a:extLst>
                    <a:ext uri="{9D8B030D-6E8A-4147-A177-3AD203B41FA5}">
                      <a16:colId xmlns:a16="http://schemas.microsoft.com/office/drawing/2014/main" val="1500588468"/>
                    </a:ext>
                  </a:extLst>
                </a:gridCol>
              </a:tblGrid>
              <a:tr h="225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Jacobs</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7649">
                <a:tc>
                  <a:txBody>
                    <a:bodyPr/>
                    <a:lstStyle/>
                    <a:p>
                      <a:r>
                        <a:rPr lang="en-US" sz="1200" b="0">
                          <a:solidFill>
                            <a:schemeClr val="tx1">
                              <a:lumMod val="85000"/>
                              <a:lumOff val="15000"/>
                            </a:schemeClr>
                          </a:solidFill>
                          <a:latin typeface="Century Gothic" panose="020B0502020202020204" pitchFamily="34" charset="0"/>
                        </a:rPr>
                        <a:t>Bid Announcement </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rPr>
                        <a:t>May 27</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$100,000,000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672374FB-351E-721F-356E-8D6C675216E7}"/>
              </a:ext>
            </a:extLst>
          </p:cNvPr>
          <p:cNvGraphicFramePr>
            <a:graphicFrameLocks noGrp="1"/>
          </p:cNvGraphicFramePr>
          <p:nvPr/>
        </p:nvGraphicFramePr>
        <p:xfrm>
          <a:off x="591694" y="4382662"/>
          <a:ext cx="10602852" cy="2229638"/>
        </p:xfrm>
        <a:graphic>
          <a:graphicData uri="http://schemas.openxmlformats.org/drawingml/2006/table">
            <a:tbl>
              <a:tblPr>
                <a:tableStyleId>{5FD0F851-EC5A-4D38-B0AD-8093EC10F338}</a:tableStyleId>
              </a:tblPr>
              <a:tblGrid>
                <a:gridCol w="10602852">
                  <a:extLst>
                    <a:ext uri="{9D8B030D-6E8A-4147-A177-3AD203B41FA5}">
                      <a16:colId xmlns:a16="http://schemas.microsoft.com/office/drawing/2014/main" val="20000"/>
                    </a:ext>
                  </a:extLst>
                </a:gridCol>
              </a:tblGrid>
              <a:tr h="21795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0876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In September 2017 Hurricane Maria caused substantial damage to the Mayagüez RWWTP marine Outfall and Diffuser. In February 2018, an offshore diver inspection of the Outfall and Diffuser found that the Outfall pipeline breached at approximately one-third of the Outfall length offshore and there were also damages to the Outfall's Diffuser. The pipe breaches were located as two large surface “boils” (visually apparent surfacing of the Outfall effluent at the sea surface) that were observed offshore over the Outfall pipe alignment. Subsequent offshore surveys of the Mayagüez Outfall pipeline using multibeam sonar, divers, and other methods defined the nature and extent of the Outfall pipeline damages. These post-hurricane survey documented that the existing 60-inch-diameter concrete cylinder pipe installed on pile supports had failed and could not be repaired because of the extent of the damage. PRASA has engaged Jacobs Engineering Group and PMC (Jacobs Caribe Engineers PSC) to develop the Outfall Replacement Project for the Mayagüez RWWTP to meet the following main objective, development of the engineering design to replace the existing damaged Outfall and Diffuser. The design should apply the geotechnical and geophysical data that documents subsurface seabed conditions along the existing Outfall route to allow feasible and cost-effective construction while or minimizing potential future hurricane damage.</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itle 1">
            <a:extLst>
              <a:ext uri="{FF2B5EF4-FFF2-40B4-BE49-F238E27FC236}">
                <a16:creationId xmlns:a16="http://schemas.microsoft.com/office/drawing/2014/main" id="{5241C166-61DA-C7C5-ED2E-1508B48AE86B}"/>
              </a:ext>
            </a:extLst>
          </p:cNvPr>
          <p:cNvSpPr txBox="1">
            <a:spLocks/>
          </p:cNvSpPr>
          <p:nvPr/>
        </p:nvSpPr>
        <p:spPr>
          <a:xfrm>
            <a:off x="591694" y="1811953"/>
            <a:ext cx="4843183" cy="5129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5-50-9105</a:t>
            </a:r>
            <a:br>
              <a:rPr kumimoji="0" lang="es-PR" sz="1200" b="0"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b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Mayagüez Outfall (FAAST) </a:t>
            </a:r>
          </a:p>
        </p:txBody>
      </p:sp>
      <p:sp>
        <p:nvSpPr>
          <p:cNvPr id="9" name="Title 4">
            <a:extLst>
              <a:ext uri="{FF2B5EF4-FFF2-40B4-BE49-F238E27FC236}">
                <a16:creationId xmlns:a16="http://schemas.microsoft.com/office/drawing/2014/main" id="{AB481085-5ADD-8960-BF77-689988ED11F4}"/>
              </a:ext>
            </a:extLst>
          </p:cNvPr>
          <p:cNvSpPr txBox="1">
            <a:spLocks/>
          </p:cNvSpPr>
          <p:nvPr/>
        </p:nvSpPr>
        <p:spPr bwMode="auto">
          <a:xfrm>
            <a:off x="591694" y="2506305"/>
            <a:ext cx="3056929" cy="252413"/>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Region </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West Region</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PMC : B&amp;</a:t>
            </a:r>
            <a:r>
              <a:rPr kumimoji="0" lang="en-US" altLang="en-US"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V</a:t>
            </a:r>
          </a:p>
        </p:txBody>
      </p:sp>
      <p:sp>
        <p:nvSpPr>
          <p:cNvPr id="10" name="Title 1">
            <a:extLst>
              <a:ext uri="{FF2B5EF4-FFF2-40B4-BE49-F238E27FC236}">
                <a16:creationId xmlns:a16="http://schemas.microsoft.com/office/drawing/2014/main" id="{9B9F5C52-F175-1A9A-71D4-2B78F575BFF5}"/>
              </a:ext>
            </a:extLst>
          </p:cNvPr>
          <p:cNvSpPr>
            <a:spLocks noGrp="1"/>
          </p:cNvSpPr>
          <p:nvPr>
            <p:ph type="title" idx="4294967295"/>
          </p:nvPr>
        </p:nvSpPr>
        <p:spPr>
          <a:xfrm>
            <a:off x="1828224" y="183841"/>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p>
            <a:pPr marL="457200" lvl="1" algn="l" rtl="0">
              <a:lnSpc>
                <a:spcPct val="90000"/>
              </a:lnSpc>
              <a:spcBef>
                <a:spcPct val="0"/>
              </a:spcBef>
              <a:spcAft>
                <a:spcPts val="300"/>
              </a:spcAft>
              <a:buClr>
                <a:srgbClr val="0095D0"/>
              </a:buClr>
              <a:defRPr/>
            </a:pPr>
            <a:r>
              <a:rPr lang="en-US" sz="3200" b="1" kern="1200">
                <a:solidFill>
                  <a:schemeClr val="bg1"/>
                </a:solidFill>
                <a:latin typeface="Poppins Light" panose="00000400000000000000" pitchFamily="2" charset="0"/>
                <a:ea typeface="+mj-ea"/>
                <a:cs typeface="Poppins Light" panose="00000400000000000000" pitchFamily="2" charset="0"/>
              </a:rPr>
              <a:t>Projects Status</a:t>
            </a:r>
          </a:p>
        </p:txBody>
      </p:sp>
      <p:pic>
        <p:nvPicPr>
          <p:cNvPr id="11" name="Picture 10">
            <a:extLst>
              <a:ext uri="{FF2B5EF4-FFF2-40B4-BE49-F238E27FC236}">
                <a16:creationId xmlns:a16="http://schemas.microsoft.com/office/drawing/2014/main" id="{78BF0A02-5545-C467-D6F6-D3DAA8D3B2EC}"/>
              </a:ext>
            </a:extLst>
          </p:cNvPr>
          <p:cNvPicPr>
            <a:picLocks noChangeAspect="1"/>
          </p:cNvPicPr>
          <p:nvPr/>
        </p:nvPicPr>
        <p:blipFill>
          <a:blip r:embed="rId2"/>
          <a:stretch>
            <a:fillRect/>
          </a:stretch>
        </p:blipFill>
        <p:spPr>
          <a:xfrm>
            <a:off x="7177473" y="1890773"/>
            <a:ext cx="4572001" cy="247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007FC654-091A-26BF-A73F-2FAE20739CC0}"/>
              </a:ext>
            </a:extLst>
          </p:cNvPr>
          <p:cNvCxnSpPr>
            <a:cxnSpLocks/>
          </p:cNvCxnSpPr>
          <p:nvPr/>
        </p:nvCxnSpPr>
        <p:spPr>
          <a:xfrm>
            <a:off x="2426207" y="299900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60891C-568B-4E96-3772-9425834B78D7}"/>
              </a:ext>
            </a:extLst>
          </p:cNvPr>
          <p:cNvCxnSpPr>
            <a:cxnSpLocks/>
          </p:cNvCxnSpPr>
          <p:nvPr/>
        </p:nvCxnSpPr>
        <p:spPr>
          <a:xfrm>
            <a:off x="670094" y="2342443"/>
            <a:ext cx="577258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6B2388-0DBF-1E18-AE5E-5E80C3A10063}"/>
              </a:ext>
            </a:extLst>
          </p:cNvPr>
          <p:cNvCxnSpPr>
            <a:cxnSpLocks/>
          </p:cNvCxnSpPr>
          <p:nvPr/>
        </p:nvCxnSpPr>
        <p:spPr>
          <a:xfrm>
            <a:off x="3730332" y="299900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145F24-D596-51FE-47B7-05F49EA2E3C8}"/>
              </a:ext>
            </a:extLst>
          </p:cNvPr>
          <p:cNvCxnSpPr>
            <a:cxnSpLocks/>
          </p:cNvCxnSpPr>
          <p:nvPr/>
        </p:nvCxnSpPr>
        <p:spPr>
          <a:xfrm>
            <a:off x="5049581" y="299900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370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2860D-86B6-94E1-08CA-2C3D995A71E9}"/>
            </a:ext>
          </a:extLst>
        </p:cNvPr>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1DC7E184-2C00-1EC9-1B60-EFA3D8262F20}"/>
              </a:ext>
            </a:extLst>
          </p:cNvPr>
          <p:cNvGraphicFramePr>
            <a:graphicFrameLocks noGrp="1"/>
          </p:cNvGraphicFramePr>
          <p:nvPr/>
        </p:nvGraphicFramePr>
        <p:xfrm>
          <a:off x="4620947" y="3085401"/>
          <a:ext cx="3494394" cy="624840"/>
        </p:xfrm>
        <a:graphic>
          <a:graphicData uri="http://schemas.openxmlformats.org/drawingml/2006/table">
            <a:tbl>
              <a:tblPr firstRow="1" bandRow="1">
                <a:tableStyleId>{5C22544A-7EE6-4342-B048-85BDC9FD1C3A}</a:tableStyleId>
              </a:tblPr>
              <a:tblGrid>
                <a:gridCol w="1321256">
                  <a:extLst>
                    <a:ext uri="{9D8B030D-6E8A-4147-A177-3AD203B41FA5}">
                      <a16:colId xmlns:a16="http://schemas.microsoft.com/office/drawing/2014/main" val="2450462920"/>
                    </a:ext>
                  </a:extLst>
                </a:gridCol>
                <a:gridCol w="2173138">
                  <a:extLst>
                    <a:ext uri="{9D8B030D-6E8A-4147-A177-3AD203B41FA5}">
                      <a16:colId xmlns:a16="http://schemas.microsoft.com/office/drawing/2014/main" val="1500588468"/>
                    </a:ext>
                  </a:extLst>
                </a:gridCol>
              </a:tblGrid>
              <a:tr h="188882">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Design 30%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25C8B422-81A2-A179-18EC-38CF6226EB62}"/>
              </a:ext>
            </a:extLst>
          </p:cNvPr>
          <p:cNvGraphicFramePr>
            <a:graphicFrameLocks noGrp="1"/>
          </p:cNvGraphicFramePr>
          <p:nvPr/>
        </p:nvGraphicFramePr>
        <p:xfrm>
          <a:off x="549322" y="3085401"/>
          <a:ext cx="4232064" cy="1005840"/>
        </p:xfrm>
        <a:graphic>
          <a:graphicData uri="http://schemas.openxmlformats.org/drawingml/2006/table">
            <a:tbl>
              <a:tblPr firstRow="1" bandRow="1">
                <a:tableStyleId>{5C22544A-7EE6-4342-B048-85BDC9FD1C3A}</a:tableStyleId>
              </a:tblPr>
              <a:tblGrid>
                <a:gridCol w="1833003">
                  <a:extLst>
                    <a:ext uri="{9D8B030D-6E8A-4147-A177-3AD203B41FA5}">
                      <a16:colId xmlns:a16="http://schemas.microsoft.com/office/drawing/2014/main" val="2450462920"/>
                    </a:ext>
                  </a:extLst>
                </a:gridCol>
                <a:gridCol w="2399061">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ECR Engineering LLC</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Apr 2026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$90,000,000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54109C05-6F3F-5259-CF83-736C5620E63B}"/>
              </a:ext>
            </a:extLst>
          </p:cNvPr>
          <p:cNvGraphicFramePr>
            <a:graphicFrameLocks noGrp="1"/>
          </p:cNvGraphicFramePr>
          <p:nvPr/>
        </p:nvGraphicFramePr>
        <p:xfrm>
          <a:off x="561187" y="4765517"/>
          <a:ext cx="9780527" cy="1645920"/>
        </p:xfrm>
        <a:graphic>
          <a:graphicData uri="http://schemas.openxmlformats.org/drawingml/2006/table">
            <a:tbl>
              <a:tblPr>
                <a:tableStyleId>{5FD0F851-EC5A-4D38-B0AD-8093EC10F338}</a:tableStyleId>
              </a:tblPr>
              <a:tblGrid>
                <a:gridCol w="9780527">
                  <a:extLst>
                    <a:ext uri="{9D8B030D-6E8A-4147-A177-3AD203B41FA5}">
                      <a16:colId xmlns:a16="http://schemas.microsoft.com/office/drawing/2014/main" val="20000"/>
                    </a:ext>
                  </a:extLst>
                </a:gridCol>
              </a:tblGrid>
              <a:tr h="16153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82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Guaynabo Water Treatment Plant (WTP) was built in 1924 and has a design capacity of 25 million gallons per day (MGD), it receives raw water from two sources, the Bayamón and Guaynabo rivers through the Santa Rosa Intake and Aguas Buenas Lake Intake. The WTP is exposed to aggressive environmental conditions due to the water treatment process and its location within an urban area. Several existing components of the WTP need to be replaced or improved. In summary, some of the necessary improvements are the following: rehabilitation of to the Sludge Treatment System including a new Washwater Treatment System, new Holding Tank and New Gravity Thickener, replacement of the Sedimentation Basins’ Entrance Channel Roof, replacement of Underdrains of the eighteen (18) Filters, replacement of Filters’ Media, replacement of Spyder System in the Sedimentation basins, new Security System, new MCC, and general and architectural improvements to the WTP's buildings.</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0BA95A32-DC0E-F05D-3CF8-0158D78F3253}"/>
              </a:ext>
            </a:extLst>
          </p:cNvPr>
          <p:cNvSpPr txBox="1">
            <a:spLocks/>
          </p:cNvSpPr>
          <p:nvPr/>
        </p:nvSpPr>
        <p:spPr bwMode="auto">
          <a:xfrm>
            <a:off x="549322" y="2588904"/>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Region </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Metro</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PMC : Jacobs</a:t>
            </a:r>
            <a:endParaRPr kumimoji="0" lang="en-US" altLang="en-US"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83D9D445-323C-08F3-4E86-A4281AF8960D}"/>
              </a:ext>
            </a:extLst>
          </p:cNvPr>
          <p:cNvSpPr txBox="1">
            <a:spLocks/>
          </p:cNvSpPr>
          <p:nvPr/>
        </p:nvSpPr>
        <p:spPr>
          <a:xfrm>
            <a:off x="561187" y="1950952"/>
            <a:ext cx="4843183" cy="5129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a:ea typeface="+mj-ea"/>
                <a:cs typeface="+mj-cs"/>
              </a:rPr>
              <a:t>CIP 1-01-6095</a:t>
            </a:r>
            <a:br>
              <a:rPr kumimoji="0" lang="es-PR" sz="1200" b="0"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br>
            <a:r>
              <a:rPr kumimoji="0" lang="en-US" sz="1800" b="1" i="0" u="none" strike="noStrike" kern="1200" cap="none" spc="0" normalizeH="0" baseline="0" noProof="0">
                <a:ln>
                  <a:noFill/>
                </a:ln>
                <a:solidFill>
                  <a:srgbClr val="135763"/>
                </a:solidFill>
                <a:effectLst/>
                <a:uLnTx/>
                <a:uFillTx/>
                <a:latin typeface="Century Gothic"/>
                <a:ea typeface="+mj-ea"/>
                <a:cs typeface="+mj-cs"/>
              </a:rPr>
              <a:t>Rehabilitation of WTP Guaynabo</a:t>
            </a:r>
          </a:p>
        </p:txBody>
      </p:sp>
      <p:pic>
        <p:nvPicPr>
          <p:cNvPr id="3" name="Picture 2">
            <a:extLst>
              <a:ext uri="{FF2B5EF4-FFF2-40B4-BE49-F238E27FC236}">
                <a16:creationId xmlns:a16="http://schemas.microsoft.com/office/drawing/2014/main" id="{0F5B4A9E-F022-8833-E859-98C6C47D0937}"/>
              </a:ext>
            </a:extLst>
          </p:cNvPr>
          <p:cNvPicPr>
            <a:picLocks noChangeAspect="1"/>
          </p:cNvPicPr>
          <p:nvPr/>
        </p:nvPicPr>
        <p:blipFill>
          <a:blip r:embed="rId2"/>
          <a:srcRect/>
          <a:stretch/>
        </p:blipFill>
        <p:spPr>
          <a:xfrm>
            <a:off x="7344650" y="2175740"/>
            <a:ext cx="4262690" cy="2280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0FFF5E5E-C386-2595-31DB-066690B82485}"/>
              </a:ext>
            </a:extLst>
          </p:cNvPr>
          <p:cNvCxnSpPr>
            <a:cxnSpLocks/>
          </p:cNvCxnSpPr>
          <p:nvPr/>
        </p:nvCxnSpPr>
        <p:spPr>
          <a:xfrm>
            <a:off x="2316621" y="313494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7DA4383-2BEE-7543-095E-C132CAD2E8C3}"/>
              </a:ext>
            </a:extLst>
          </p:cNvPr>
          <p:cNvCxnSpPr>
            <a:cxnSpLocks/>
          </p:cNvCxnSpPr>
          <p:nvPr/>
        </p:nvCxnSpPr>
        <p:spPr>
          <a:xfrm>
            <a:off x="657740" y="2544575"/>
            <a:ext cx="62332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47BF59-6F0D-480F-556A-E5252A19F6F1}"/>
              </a:ext>
            </a:extLst>
          </p:cNvPr>
          <p:cNvCxnSpPr>
            <a:cxnSpLocks/>
          </p:cNvCxnSpPr>
          <p:nvPr/>
        </p:nvCxnSpPr>
        <p:spPr>
          <a:xfrm>
            <a:off x="4604409"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AE3A03-F141-5365-D0EA-BF43C148A518}"/>
              </a:ext>
            </a:extLst>
          </p:cNvPr>
          <p:cNvCxnSpPr>
            <a:cxnSpLocks/>
          </p:cNvCxnSpPr>
          <p:nvPr/>
        </p:nvCxnSpPr>
        <p:spPr>
          <a:xfrm>
            <a:off x="5917213"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E67FC33-77A0-1DAE-FA4F-69CAED8ED3FC}"/>
              </a:ext>
            </a:extLst>
          </p:cNvPr>
          <p:cNvSpPr txBox="1">
            <a:spLocks/>
          </p:cNvSpPr>
          <p:nvPr/>
        </p:nvSpPr>
        <p:spPr>
          <a:xfrm>
            <a:off x="2151004" y="18555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a:ea typeface="+mn-ea"/>
                <a:cs typeface="Poppins Light"/>
              </a:rPr>
              <a:t>Projects Status – Priority Project</a:t>
            </a:r>
            <a:endPar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Tree>
    <p:extLst>
      <p:ext uri="{BB962C8B-B14F-4D97-AF65-F5344CB8AC3E}">
        <p14:creationId xmlns:p14="http://schemas.microsoft.com/office/powerpoint/2010/main" val="3516216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1ED8-3417-2790-A5AA-4958961A6212}"/>
            </a:ext>
          </a:extLst>
        </p:cNvPr>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5574C16C-A27C-DAFF-06E9-D02F77513D75}"/>
              </a:ext>
            </a:extLst>
          </p:cNvPr>
          <p:cNvGraphicFramePr>
            <a:graphicFrameLocks noGrp="1"/>
          </p:cNvGraphicFramePr>
          <p:nvPr/>
        </p:nvGraphicFramePr>
        <p:xfrm>
          <a:off x="4575227" y="3121977"/>
          <a:ext cx="3494394" cy="624840"/>
        </p:xfrm>
        <a:graphic>
          <a:graphicData uri="http://schemas.openxmlformats.org/drawingml/2006/table">
            <a:tbl>
              <a:tblPr firstRow="1" bandRow="1">
                <a:tableStyleId>{5C22544A-7EE6-4342-B048-85BDC9FD1C3A}</a:tableStyleId>
              </a:tblPr>
              <a:tblGrid>
                <a:gridCol w="1321256">
                  <a:extLst>
                    <a:ext uri="{9D8B030D-6E8A-4147-A177-3AD203B41FA5}">
                      <a16:colId xmlns:a16="http://schemas.microsoft.com/office/drawing/2014/main" val="2450462920"/>
                    </a:ext>
                  </a:extLst>
                </a:gridCol>
                <a:gridCol w="2173138">
                  <a:extLst>
                    <a:ext uri="{9D8B030D-6E8A-4147-A177-3AD203B41FA5}">
                      <a16:colId xmlns:a16="http://schemas.microsoft.com/office/drawing/2014/main" val="1500588468"/>
                    </a:ext>
                  </a:extLst>
                </a:gridCol>
              </a:tblGrid>
              <a:tr h="188882">
                <a:tc>
                  <a:txBody>
                    <a:bodyPr/>
                    <a:lstStyle/>
                    <a:p>
                      <a:r>
                        <a:rPr lang="en-US" sz="1200" b="0">
                          <a:solidFill>
                            <a:schemeClr val="tx1">
                              <a:lumMod val="85000"/>
                              <a:lumOff val="15000"/>
                            </a:schemeClr>
                          </a:solidFill>
                          <a:latin typeface="Century Gothic"/>
                          <a:cs typeface="Arial"/>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a:cs typeface="Arial"/>
                        </a:rPr>
                        <a:t>Design 90%</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BC01E3EF-AE39-C804-C776-A838E9AD931F}"/>
              </a:ext>
            </a:extLst>
          </p:cNvPr>
          <p:cNvGraphicFramePr>
            <a:graphicFrameLocks noGrp="1"/>
          </p:cNvGraphicFramePr>
          <p:nvPr>
            <p:extLst>
              <p:ext uri="{D42A27DB-BD31-4B8C-83A1-F6EECF244321}">
                <p14:modId xmlns:p14="http://schemas.microsoft.com/office/powerpoint/2010/main" val="2038762049"/>
              </p:ext>
            </p:extLst>
          </p:nvPr>
        </p:nvGraphicFramePr>
        <p:xfrm>
          <a:off x="503602" y="3121977"/>
          <a:ext cx="4232064" cy="1005840"/>
        </p:xfrm>
        <a:graphic>
          <a:graphicData uri="http://schemas.openxmlformats.org/drawingml/2006/table">
            <a:tbl>
              <a:tblPr firstRow="1" bandRow="1">
                <a:tableStyleId>{5C22544A-7EE6-4342-B048-85BDC9FD1C3A}</a:tableStyleId>
              </a:tblPr>
              <a:tblGrid>
                <a:gridCol w="1833003">
                  <a:extLst>
                    <a:ext uri="{9D8B030D-6E8A-4147-A177-3AD203B41FA5}">
                      <a16:colId xmlns:a16="http://schemas.microsoft.com/office/drawing/2014/main" val="2450462920"/>
                    </a:ext>
                  </a:extLst>
                </a:gridCol>
                <a:gridCol w="2399061">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a:rPr>
                        <a:t>Designer:</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a:cs typeface="Arial"/>
                        </a:rPr>
                        <a:t>Luis </a:t>
                      </a:r>
                      <a:r>
                        <a:rPr lang="es-PR" sz="1200" b="0" err="1">
                          <a:solidFill>
                            <a:schemeClr val="tx1">
                              <a:lumMod val="85000"/>
                              <a:lumOff val="15000"/>
                            </a:schemeClr>
                          </a:solidFill>
                          <a:latin typeface="Century Gothic"/>
                          <a:cs typeface="Arial"/>
                        </a:rPr>
                        <a:t>Hernandez</a:t>
                      </a:r>
                      <a:r>
                        <a:rPr lang="es-PR" sz="1200" b="0">
                          <a:solidFill>
                            <a:schemeClr val="tx1">
                              <a:lumMod val="85000"/>
                              <a:lumOff val="15000"/>
                            </a:schemeClr>
                          </a:solidFill>
                          <a:latin typeface="Century Gothic"/>
                          <a:cs typeface="Arial"/>
                        </a:rPr>
                        <a:t> &amp; </a:t>
                      </a:r>
                      <a:r>
                        <a:rPr lang="es-PR" sz="1200" b="0" err="1">
                          <a:solidFill>
                            <a:schemeClr val="tx1">
                              <a:lumMod val="85000"/>
                              <a:lumOff val="15000"/>
                            </a:schemeClr>
                          </a:solidFill>
                          <a:latin typeface="Century Gothic"/>
                          <a:cs typeface="Arial"/>
                        </a:rPr>
                        <a:t>Associates</a:t>
                      </a:r>
                      <a:endParaRPr lang="en-US" sz="1200" b="0">
                        <a:solidFill>
                          <a:schemeClr val="tx1">
                            <a:lumMod val="85000"/>
                            <a:lumOff val="15000"/>
                          </a:schemeClr>
                        </a:solidFill>
                        <a:latin typeface="Century Gothic"/>
                        <a:cs typeface="Aria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a:cs typeface="Arial"/>
                        </a:rPr>
                        <a:t>Bid Announcement:</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a:cs typeface="Arial"/>
                        </a:rPr>
                        <a:t>Sept 25</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a:cs typeface="Arial"/>
                        </a:rPr>
                        <a:t>Investment: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a:cs typeface="Arial"/>
                        </a:rPr>
                        <a:t>$112,594,806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a:cs typeface="Arial"/>
                        </a:rPr>
                        <a:t>Construction Cost: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dirty="0">
                          <a:solidFill>
                            <a:schemeClr val="tx1">
                              <a:lumMod val="85000"/>
                              <a:lumOff val="15000"/>
                            </a:schemeClr>
                          </a:solidFill>
                          <a:latin typeface="Century Gothic"/>
                          <a:cs typeface="Arial"/>
                        </a:rPr>
                        <a:t>$105,227,850</a:t>
                      </a:r>
                      <a:endParaRPr lang="en-US" sz="1200" b="0" dirty="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D038476C-5DE6-36D4-75C7-4AAA50E34F29}"/>
              </a:ext>
            </a:extLst>
          </p:cNvPr>
          <p:cNvGraphicFramePr>
            <a:graphicFrameLocks noGrp="1"/>
          </p:cNvGraphicFramePr>
          <p:nvPr/>
        </p:nvGraphicFramePr>
        <p:xfrm>
          <a:off x="561187" y="5101835"/>
          <a:ext cx="9780527" cy="1301085"/>
        </p:xfrm>
        <a:graphic>
          <a:graphicData uri="http://schemas.openxmlformats.org/drawingml/2006/table">
            <a:tbl>
              <a:tblPr>
                <a:tableStyleId>{5FD0F851-EC5A-4D38-B0AD-8093EC10F338}</a:tableStyleId>
              </a:tblPr>
              <a:tblGrid>
                <a:gridCol w="9780527">
                  <a:extLst>
                    <a:ext uri="{9D8B030D-6E8A-4147-A177-3AD203B41FA5}">
                      <a16:colId xmlns:a16="http://schemas.microsoft.com/office/drawing/2014/main" val="20000"/>
                    </a:ext>
                  </a:extLst>
                </a:gridCol>
              </a:tblGrid>
              <a:tr h="161538">
                <a:tc>
                  <a:txBody>
                    <a:bodyPr/>
                    <a:lstStyle/>
                    <a:p>
                      <a:pPr algn="l" fontAlgn="ctr"/>
                      <a:r>
                        <a:rPr lang="es-ES_tradnl" sz="1200" b="1" kern="1200" noProof="0">
                          <a:solidFill>
                            <a:srgbClr val="228E9F"/>
                          </a:solidFill>
                          <a:latin typeface="Century Gothic"/>
                        </a:rPr>
                        <a:t>Project </a:t>
                      </a:r>
                      <a:r>
                        <a:rPr lang="en-US" sz="1200" b="1" kern="1200" noProof="0">
                          <a:solidFill>
                            <a:srgbClr val="228E9F"/>
                          </a:solidFill>
                          <a:latin typeface="Century Gothic"/>
                        </a:rPr>
                        <a:t>Description</a:t>
                      </a:r>
                      <a:endParaRPr lang="en-US" sz="1200" b="1" kern="1200" noProof="0">
                        <a:solidFill>
                          <a:srgbClr val="228E9F"/>
                        </a:solidFill>
                        <a:latin typeface="Century Gothic"/>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8205">
                <a:tc>
                  <a:txBody>
                    <a:bodyPr/>
                    <a:lstStyle/>
                    <a:p>
                      <a:pPr marL="0" marR="0" lvl="0" indent="0" algn="just" defTabSz="914400" rtl="0" eaLnBrk="1" latinLnBrk="0" hangingPunct="1">
                        <a:lnSpc>
                          <a:spcPct val="100000"/>
                        </a:lnSpc>
                        <a:spcBef>
                          <a:spcPts val="0"/>
                        </a:spcBef>
                        <a:spcAft>
                          <a:spcPts val="0"/>
                        </a:spcAft>
                        <a:buClrTx/>
                        <a:buSzTx/>
                        <a:buFontTx/>
                        <a:buNone/>
                      </a:pPr>
                      <a:r>
                        <a:rPr lang="en-US" sz="1200" kern="1200" noProof="0">
                          <a:solidFill>
                            <a:schemeClr val="tx1">
                              <a:lumMod val="75000"/>
                              <a:lumOff val="25000"/>
                            </a:schemeClr>
                          </a:solidFill>
                          <a:latin typeface="Century Gothic"/>
                          <a:ea typeface="+mn-ea"/>
                          <a:cs typeface="+mn-cs"/>
                        </a:rPr>
                        <a:t>Rehabilitation to the existing processes components, Sludge Treatment System, and general restoration of the WTP. Process improvements comprise rehabilitation or replacement of the sludge treatment system in the sedimentation basins, rehabilitation of underdrains in the filters, replacement of filter media, additional units for the STS system, replacements of pumps for the various process around the WTP.  Rehabilitation of buildings, roof impermeabilization, corrosion treatment to concrete and metal components.</a:t>
                      </a:r>
                      <a:endParaRPr lang="en-US" sz="1200" kern="1200">
                        <a:solidFill>
                          <a:schemeClr val="tx1">
                            <a:lumMod val="75000"/>
                            <a:lumOff val="25000"/>
                          </a:schemeClr>
                        </a:solidFill>
                        <a:latin typeface="Century Gothic"/>
                        <a:ea typeface="+mn-ea"/>
                        <a:cs typeface="+mn-cs"/>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4C69111A-ACAB-BC27-E3AA-4630B720DFA4}"/>
              </a:ext>
            </a:extLst>
          </p:cNvPr>
          <p:cNvSpPr txBox="1">
            <a:spLocks/>
          </p:cNvSpPr>
          <p:nvPr/>
        </p:nvSpPr>
        <p:spPr bwMode="auto">
          <a:xfrm>
            <a:off x="503602" y="2625480"/>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Preconstruction Region Metro</a:t>
            </a:r>
          </a:p>
        </p:txBody>
      </p:sp>
      <p:sp>
        <p:nvSpPr>
          <p:cNvPr id="11" name="Title 1">
            <a:extLst>
              <a:ext uri="{FF2B5EF4-FFF2-40B4-BE49-F238E27FC236}">
                <a16:creationId xmlns:a16="http://schemas.microsoft.com/office/drawing/2014/main" id="{69F70524-C873-F6A8-43D2-793371624FDB}"/>
              </a:ext>
            </a:extLst>
          </p:cNvPr>
          <p:cNvSpPr txBox="1">
            <a:spLocks/>
          </p:cNvSpPr>
          <p:nvPr/>
        </p:nvSpPr>
        <p:spPr>
          <a:xfrm>
            <a:off x="503602" y="1937989"/>
            <a:ext cx="7320941" cy="7198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a:ea typeface="+mj-ea"/>
                <a:cs typeface="+mj-cs"/>
              </a:rPr>
              <a:t>CIP 1-72-6043</a:t>
            </a:r>
            <a:endParaRPr kumimoji="0" lang="en-US" sz="1800" b="1" i="0" u="none" strike="noStrike" kern="1200" cap="none" spc="0" normalizeH="0" baseline="0" noProof="0">
              <a:ln>
                <a:noFill/>
              </a:ln>
              <a:solidFill>
                <a:srgbClr val="135763"/>
              </a:solidFill>
              <a:effectLst/>
              <a:uLnTx/>
              <a:uFillTx/>
              <a:latin typeface="Century Gothic"/>
              <a:ea typeface="+mj-ea"/>
              <a:cs typeface="+mj-cs"/>
            </a:endParaRPr>
          </a:p>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35763"/>
                </a:solidFill>
                <a:effectLst/>
                <a:uLnTx/>
                <a:uFillTx/>
                <a:latin typeface="Century Gothic"/>
                <a:ea typeface="+mj-ea"/>
                <a:cs typeface="+mj-cs"/>
              </a:rPr>
              <a:t>Rehabilitation of WTP Sergio Cuevas</a:t>
            </a:r>
          </a:p>
        </p:txBody>
      </p:sp>
      <p:cxnSp>
        <p:nvCxnSpPr>
          <p:cNvPr id="2" name="Straight Connector 1">
            <a:extLst>
              <a:ext uri="{FF2B5EF4-FFF2-40B4-BE49-F238E27FC236}">
                <a16:creationId xmlns:a16="http://schemas.microsoft.com/office/drawing/2014/main" id="{A1C40701-F825-36E9-699A-7E4425F8BB1D}"/>
              </a:ext>
            </a:extLst>
          </p:cNvPr>
          <p:cNvCxnSpPr>
            <a:cxnSpLocks/>
          </p:cNvCxnSpPr>
          <p:nvPr/>
        </p:nvCxnSpPr>
        <p:spPr>
          <a:xfrm>
            <a:off x="2270901" y="3171518"/>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52743F6-C3A5-2278-B4A5-1411F5F1A65C}"/>
              </a:ext>
            </a:extLst>
          </p:cNvPr>
          <p:cNvCxnSpPr>
            <a:cxnSpLocks/>
          </p:cNvCxnSpPr>
          <p:nvPr/>
        </p:nvCxnSpPr>
        <p:spPr>
          <a:xfrm>
            <a:off x="584588" y="2567810"/>
            <a:ext cx="62332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DBBE41-0E67-BB41-CEE0-5A202931038B}"/>
              </a:ext>
            </a:extLst>
          </p:cNvPr>
          <p:cNvCxnSpPr>
            <a:cxnSpLocks/>
          </p:cNvCxnSpPr>
          <p:nvPr/>
        </p:nvCxnSpPr>
        <p:spPr>
          <a:xfrm>
            <a:off x="4558689" y="3163091"/>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2CC23F-7846-488B-4A3D-064961DB6216}"/>
              </a:ext>
            </a:extLst>
          </p:cNvPr>
          <p:cNvCxnSpPr>
            <a:cxnSpLocks/>
          </p:cNvCxnSpPr>
          <p:nvPr/>
        </p:nvCxnSpPr>
        <p:spPr>
          <a:xfrm>
            <a:off x="5871493" y="3163091"/>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66AE7C6-A8C2-037A-B6CD-8217A3B2A550}"/>
              </a:ext>
            </a:extLst>
          </p:cNvPr>
          <p:cNvSpPr txBox="1">
            <a:spLocks/>
          </p:cNvSpPr>
          <p:nvPr/>
        </p:nvSpPr>
        <p:spPr>
          <a:xfrm>
            <a:off x="2151004" y="18555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Projects Status</a:t>
            </a:r>
          </a:p>
        </p:txBody>
      </p:sp>
      <p:pic>
        <p:nvPicPr>
          <p:cNvPr id="3" name="Picture 2">
            <a:extLst>
              <a:ext uri="{FF2B5EF4-FFF2-40B4-BE49-F238E27FC236}">
                <a16:creationId xmlns:a16="http://schemas.microsoft.com/office/drawing/2014/main" id="{A27984F7-5D3A-CEC5-B8F4-8A88770252DC}"/>
              </a:ext>
            </a:extLst>
          </p:cNvPr>
          <p:cNvPicPr>
            <a:picLocks noChangeAspect="1"/>
          </p:cNvPicPr>
          <p:nvPr/>
        </p:nvPicPr>
        <p:blipFill>
          <a:blip r:embed="rId2"/>
          <a:stretch>
            <a:fillRect/>
          </a:stretch>
        </p:blipFill>
        <p:spPr>
          <a:xfrm>
            <a:off x="7410450" y="2200275"/>
            <a:ext cx="4086225" cy="2295525"/>
          </a:xfrm>
          <a:prstGeom prst="rect">
            <a:avLst/>
          </a:prstGeom>
        </p:spPr>
      </p:pic>
    </p:spTree>
    <p:extLst>
      <p:ext uri="{BB962C8B-B14F-4D97-AF65-F5344CB8AC3E}">
        <p14:creationId xmlns:p14="http://schemas.microsoft.com/office/powerpoint/2010/main" val="42633767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519B3401-2C90-F98C-735E-C65A0B946FBB}"/>
              </a:ext>
            </a:extLst>
          </p:cNvPr>
          <p:cNvGraphicFramePr>
            <a:graphicFrameLocks noGrp="1"/>
          </p:cNvGraphicFramePr>
          <p:nvPr/>
        </p:nvGraphicFramePr>
        <p:xfrm>
          <a:off x="644948" y="2955260"/>
          <a:ext cx="3106925" cy="1005840"/>
        </p:xfrm>
        <a:graphic>
          <a:graphicData uri="http://schemas.openxmlformats.org/drawingml/2006/table">
            <a:tbl>
              <a:tblPr firstRow="1" bandRow="1">
                <a:tableStyleId>{5C22544A-7EE6-4342-B048-85BDC9FD1C3A}</a:tableStyleId>
              </a:tblPr>
              <a:tblGrid>
                <a:gridCol w="1821415">
                  <a:extLst>
                    <a:ext uri="{9D8B030D-6E8A-4147-A177-3AD203B41FA5}">
                      <a16:colId xmlns:a16="http://schemas.microsoft.com/office/drawing/2014/main" val="2450462920"/>
                    </a:ext>
                  </a:extLst>
                </a:gridCol>
                <a:gridCol w="1285510">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err="1">
                          <a:solidFill>
                            <a:schemeClr val="tx1">
                              <a:lumMod val="85000"/>
                              <a:lumOff val="15000"/>
                            </a:schemeClr>
                          </a:solidFill>
                          <a:latin typeface="Century Gothic" panose="020B0502020202020204" pitchFamily="34" charset="0"/>
                          <a:cs typeface="Arial" panose="020B0604020202020204" pitchFamily="34" charset="0"/>
                        </a:rPr>
                        <a:t>Arcadis</a:t>
                      </a:r>
                      <a:r>
                        <a:rPr lang="es-PR" sz="1200" b="0">
                          <a:solidFill>
                            <a:schemeClr val="tx1">
                              <a:lumMod val="85000"/>
                              <a:lumOff val="15000"/>
                            </a:schemeClr>
                          </a:solidFill>
                          <a:latin typeface="Century Gothic" panose="020B0502020202020204" pitchFamily="34" charset="0"/>
                          <a:cs typeface="Arial" panose="020B0604020202020204" pitchFamily="34" charset="0"/>
                        </a:rPr>
                        <a:t> Caribe</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Sep 26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$125,000,000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Design 30%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672374FB-351E-721F-356E-8D6C675216E7}"/>
              </a:ext>
            </a:extLst>
          </p:cNvPr>
          <p:cNvGraphicFramePr>
            <a:graphicFrameLocks noGrp="1"/>
          </p:cNvGraphicFramePr>
          <p:nvPr/>
        </p:nvGraphicFramePr>
        <p:xfrm>
          <a:off x="491109" y="4635815"/>
          <a:ext cx="7562176" cy="1726718"/>
        </p:xfrm>
        <a:graphic>
          <a:graphicData uri="http://schemas.openxmlformats.org/drawingml/2006/table">
            <a:tbl>
              <a:tblPr>
                <a:tableStyleId>{5FD0F851-EC5A-4D38-B0AD-8093EC10F338}</a:tableStyleId>
              </a:tblPr>
              <a:tblGrid>
                <a:gridCol w="7562176">
                  <a:extLst>
                    <a:ext uri="{9D8B030D-6E8A-4147-A177-3AD203B41FA5}">
                      <a16:colId xmlns:a16="http://schemas.microsoft.com/office/drawing/2014/main" val="20000"/>
                    </a:ext>
                  </a:extLst>
                </a:gridCol>
              </a:tblGrid>
              <a:tr h="21795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0876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The </a:t>
                      </a:r>
                      <a:r>
                        <a:rPr lang="en-US" sz="1200" kern="1200" err="1">
                          <a:solidFill>
                            <a:schemeClr val="tx1">
                              <a:lumMod val="75000"/>
                              <a:lumOff val="25000"/>
                            </a:schemeClr>
                          </a:solidFill>
                          <a:latin typeface="Century Gothic" panose="020B0502020202020204" pitchFamily="34" charset="0"/>
                          <a:ea typeface="+mn-ea"/>
                          <a:cs typeface="+mn-cs"/>
                        </a:rPr>
                        <a:t>Superaqueduct</a:t>
                      </a:r>
                      <a:r>
                        <a:rPr lang="en-US" sz="1200" kern="1200">
                          <a:solidFill>
                            <a:schemeClr val="tx1">
                              <a:lumMod val="75000"/>
                              <a:lumOff val="25000"/>
                            </a:schemeClr>
                          </a:solidFill>
                          <a:latin typeface="Century Gothic" panose="020B0502020202020204" pitchFamily="34" charset="0"/>
                          <a:ea typeface="+mn-ea"/>
                          <a:cs typeface="+mn-cs"/>
                        </a:rPr>
                        <a:t> (Santiago Vázquez) WTP facility treats surface water, drawn from the Dos Bocas and Lago </a:t>
                      </a:r>
                      <a:r>
                        <a:rPr lang="en-US" sz="1200" kern="1200" err="1">
                          <a:solidFill>
                            <a:schemeClr val="tx1">
                              <a:lumMod val="75000"/>
                              <a:lumOff val="25000"/>
                            </a:schemeClr>
                          </a:solidFill>
                          <a:latin typeface="Century Gothic" panose="020B0502020202020204" pitchFamily="34" charset="0"/>
                          <a:ea typeface="+mn-ea"/>
                          <a:cs typeface="+mn-cs"/>
                        </a:rPr>
                        <a:t>Caonillas</a:t>
                      </a:r>
                      <a:r>
                        <a:rPr lang="en-US" sz="1200" kern="1200">
                          <a:solidFill>
                            <a:schemeClr val="tx1">
                              <a:lumMod val="75000"/>
                              <a:lumOff val="25000"/>
                            </a:schemeClr>
                          </a:solidFill>
                          <a:latin typeface="Century Gothic" panose="020B0502020202020204" pitchFamily="34" charset="0"/>
                          <a:ea typeface="+mn-ea"/>
                          <a:cs typeface="+mn-cs"/>
                        </a:rPr>
                        <a:t> reservoirs. The project objective is to upgrade the existing facility in accordance with latest codes and standards to ensure resiliency and utilization latest industry standards. </a:t>
                      </a:r>
                      <a:r>
                        <a:rPr lang="en-US" sz="1200" kern="1200" err="1">
                          <a:solidFill>
                            <a:schemeClr val="tx1">
                              <a:lumMod val="75000"/>
                              <a:lumOff val="25000"/>
                            </a:schemeClr>
                          </a:solidFill>
                          <a:latin typeface="Century Gothic" panose="020B0502020202020204" pitchFamily="34" charset="0"/>
                          <a:ea typeface="+mn-ea"/>
                          <a:cs typeface="+mn-cs"/>
                        </a:rPr>
                        <a:t>Evalute</a:t>
                      </a:r>
                      <a:r>
                        <a:rPr lang="en-US" sz="1200" kern="1200">
                          <a:solidFill>
                            <a:schemeClr val="tx1">
                              <a:lumMod val="75000"/>
                              <a:lumOff val="25000"/>
                            </a:schemeClr>
                          </a:solidFill>
                          <a:latin typeface="Century Gothic" panose="020B0502020202020204" pitchFamily="34" charset="0"/>
                          <a:ea typeface="+mn-ea"/>
                          <a:cs typeface="+mn-cs"/>
                        </a:rPr>
                        <a:t> expansion of the treatment facility to address high water demand and eliminate the facility operations over its design capacity. </a:t>
                      </a: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AB481085-5ADD-8960-BF77-689988ED11F4}"/>
              </a:ext>
            </a:extLst>
          </p:cNvPr>
          <p:cNvSpPr txBox="1">
            <a:spLocks/>
          </p:cNvSpPr>
          <p:nvPr/>
        </p:nvSpPr>
        <p:spPr bwMode="auto">
          <a:xfrm>
            <a:off x="644948" y="2484416"/>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Region </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Metro</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PMC : Jacobs</a:t>
            </a:r>
            <a:endParaRPr kumimoji="0" lang="en-US" altLang="en-US"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B27107B9-63BD-6512-0F2B-E506525C96E7}"/>
              </a:ext>
            </a:extLst>
          </p:cNvPr>
          <p:cNvSpPr txBox="1">
            <a:spLocks/>
          </p:cNvSpPr>
          <p:nvPr/>
        </p:nvSpPr>
        <p:spPr>
          <a:xfrm>
            <a:off x="647535" y="1843057"/>
            <a:ext cx="4843183" cy="5129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2-91-6002</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1800" b="1" i="0" u="none" strike="noStrike" kern="1200" cap="none" spc="0" normalizeH="0" baseline="0" noProof="0" err="1">
                <a:ln>
                  <a:noFill/>
                </a:ln>
                <a:solidFill>
                  <a:srgbClr val="135763"/>
                </a:solidFill>
                <a:effectLst/>
                <a:uLnTx/>
                <a:uFillTx/>
                <a:latin typeface="Century Gothic" panose="020B0502020202020204" pitchFamily="34" charset="0"/>
                <a:ea typeface="+mj-ea"/>
                <a:cs typeface="+mj-cs"/>
              </a:rPr>
              <a:t>Superaqueduct</a:t>
            </a: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 WTP</a:t>
            </a:r>
          </a:p>
        </p:txBody>
      </p:sp>
      <p:pic>
        <p:nvPicPr>
          <p:cNvPr id="3" name="Picture 2">
            <a:extLst>
              <a:ext uri="{FF2B5EF4-FFF2-40B4-BE49-F238E27FC236}">
                <a16:creationId xmlns:a16="http://schemas.microsoft.com/office/drawing/2014/main" id="{79441135-2996-F82F-F3D3-426FFB2D7324}"/>
              </a:ext>
            </a:extLst>
          </p:cNvPr>
          <p:cNvPicPr>
            <a:picLocks noChangeAspect="1"/>
          </p:cNvPicPr>
          <p:nvPr/>
        </p:nvPicPr>
        <p:blipFill>
          <a:blip r:embed="rId2"/>
          <a:stretch>
            <a:fillRect/>
          </a:stretch>
        </p:blipFill>
        <p:spPr>
          <a:xfrm>
            <a:off x="8489958" y="1210275"/>
            <a:ext cx="3286150" cy="2069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FF8D5F44-EF4B-CC3D-6DC4-9C19C1A5D700}"/>
              </a:ext>
            </a:extLst>
          </p:cNvPr>
          <p:cNvCxnSpPr>
            <a:cxnSpLocks/>
          </p:cNvCxnSpPr>
          <p:nvPr/>
        </p:nvCxnSpPr>
        <p:spPr>
          <a:xfrm>
            <a:off x="2363386" y="3013227"/>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192FD0-9F6A-4947-A838-C0DC07B4040D}"/>
              </a:ext>
            </a:extLst>
          </p:cNvPr>
          <p:cNvCxnSpPr>
            <a:cxnSpLocks/>
          </p:cNvCxnSpPr>
          <p:nvPr/>
        </p:nvCxnSpPr>
        <p:spPr>
          <a:xfrm>
            <a:off x="677073" y="2409519"/>
            <a:ext cx="7342802"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B8AEF7A-98F9-EE97-7B74-236F280C19FB}"/>
              </a:ext>
            </a:extLst>
          </p:cNvPr>
          <p:cNvCxnSpPr>
            <a:cxnSpLocks/>
          </p:cNvCxnSpPr>
          <p:nvPr/>
        </p:nvCxnSpPr>
        <p:spPr>
          <a:xfrm>
            <a:off x="4307877" y="2398698"/>
            <a:ext cx="0" cy="176215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0567EE-C150-8880-80D5-B752204B7E1E}"/>
              </a:ext>
            </a:extLst>
          </p:cNvPr>
          <p:cNvCxnSpPr>
            <a:cxnSpLocks/>
          </p:cNvCxnSpPr>
          <p:nvPr/>
        </p:nvCxnSpPr>
        <p:spPr>
          <a:xfrm>
            <a:off x="6684970" y="3013227"/>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059AC20-13F8-FE21-F954-3305CBC5ECFE}"/>
              </a:ext>
            </a:extLst>
          </p:cNvPr>
          <p:cNvSpPr txBox="1">
            <a:spLocks/>
          </p:cNvSpPr>
          <p:nvPr/>
        </p:nvSpPr>
        <p:spPr>
          <a:xfrm>
            <a:off x="1988467" y="244624"/>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Projects Status</a:t>
            </a:r>
          </a:p>
        </p:txBody>
      </p:sp>
      <p:sp>
        <p:nvSpPr>
          <p:cNvPr id="13" name="Title 1">
            <a:extLst>
              <a:ext uri="{FF2B5EF4-FFF2-40B4-BE49-F238E27FC236}">
                <a16:creationId xmlns:a16="http://schemas.microsoft.com/office/drawing/2014/main" id="{F8A45FEA-90EE-885C-F772-630C559818D6}"/>
              </a:ext>
            </a:extLst>
          </p:cNvPr>
          <p:cNvSpPr txBox="1">
            <a:spLocks/>
          </p:cNvSpPr>
          <p:nvPr/>
        </p:nvSpPr>
        <p:spPr>
          <a:xfrm>
            <a:off x="3343426" y="1819427"/>
            <a:ext cx="4603673" cy="5129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r"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1-07-6003</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1800" b="1" i="0" u="none" strike="noStrike" kern="1200" cap="none" spc="0" normalizeH="0" baseline="0" noProof="0" err="1">
                <a:ln>
                  <a:noFill/>
                </a:ln>
                <a:solidFill>
                  <a:srgbClr val="135763"/>
                </a:solidFill>
                <a:effectLst/>
                <a:uLnTx/>
                <a:uFillTx/>
                <a:latin typeface="Century Gothic" panose="020B0502020202020204" pitchFamily="34" charset="0"/>
                <a:ea typeface="+mj-ea"/>
                <a:cs typeface="+mj-cs"/>
              </a:rPr>
              <a:t>Superaqueduct</a:t>
            </a: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 Microgrid</a:t>
            </a:r>
          </a:p>
        </p:txBody>
      </p:sp>
      <p:sp>
        <p:nvSpPr>
          <p:cNvPr id="14" name="Title 4">
            <a:extLst>
              <a:ext uri="{FF2B5EF4-FFF2-40B4-BE49-F238E27FC236}">
                <a16:creationId xmlns:a16="http://schemas.microsoft.com/office/drawing/2014/main" id="{32DA0DA7-2A46-9C1A-0DC0-55BB694FBF99}"/>
              </a:ext>
            </a:extLst>
          </p:cNvPr>
          <p:cNvSpPr txBox="1">
            <a:spLocks/>
          </p:cNvSpPr>
          <p:nvPr/>
        </p:nvSpPr>
        <p:spPr bwMode="auto">
          <a:xfrm>
            <a:off x="4788975" y="2496124"/>
            <a:ext cx="3056929" cy="403907"/>
          </a:xfrm>
          <a:prstGeom prst="rect">
            <a:avLst/>
          </a:prstGeom>
          <a:noFill/>
          <a:ln w="9525">
            <a:noFill/>
            <a:miter lim="800000"/>
            <a:headEnd/>
            <a:tailEnd/>
          </a:ln>
        </p:spPr>
        <p:txBody>
          <a:bodyPr lIns="68567" tIns="34283" rIns="68567" bIns="34283" anchor="ct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Region </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Metro</a:t>
            </a:r>
          </a:p>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PMC : Arcadis</a:t>
            </a:r>
            <a:endParaRPr kumimoji="0" lang="en-US" altLang="en-US"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graphicFrame>
        <p:nvGraphicFramePr>
          <p:cNvPr id="17" name="Table 3">
            <a:extLst>
              <a:ext uri="{FF2B5EF4-FFF2-40B4-BE49-F238E27FC236}">
                <a16:creationId xmlns:a16="http://schemas.microsoft.com/office/drawing/2014/main" id="{DE5E0A75-A79E-70DC-49E4-321E9C3E2747}"/>
              </a:ext>
            </a:extLst>
          </p:cNvPr>
          <p:cNvGraphicFramePr>
            <a:graphicFrameLocks noGrp="1"/>
          </p:cNvGraphicFramePr>
          <p:nvPr/>
        </p:nvGraphicFramePr>
        <p:xfrm>
          <a:off x="4921350" y="2951290"/>
          <a:ext cx="3286150" cy="1019085"/>
        </p:xfrm>
        <a:graphic>
          <a:graphicData uri="http://schemas.openxmlformats.org/drawingml/2006/table">
            <a:tbl>
              <a:tblPr firstRow="1" bandRow="1">
                <a:tableStyleId>{5C22544A-7EE6-4342-B048-85BDC9FD1C3A}</a:tableStyleId>
              </a:tblPr>
              <a:tblGrid>
                <a:gridCol w="1860024">
                  <a:extLst>
                    <a:ext uri="{9D8B030D-6E8A-4147-A177-3AD203B41FA5}">
                      <a16:colId xmlns:a16="http://schemas.microsoft.com/office/drawing/2014/main" val="2450462920"/>
                    </a:ext>
                  </a:extLst>
                </a:gridCol>
                <a:gridCol w="1426126">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HD </a:t>
                      </a:r>
                      <a:r>
                        <a:rPr lang="es-PR" sz="1200" b="0" err="1">
                          <a:solidFill>
                            <a:schemeClr val="tx1">
                              <a:lumMod val="85000"/>
                              <a:lumOff val="15000"/>
                            </a:schemeClr>
                          </a:solidFill>
                          <a:latin typeface="Century Gothic" panose="020B0502020202020204" pitchFamily="34" charset="0"/>
                          <a:cs typeface="Arial" panose="020B0604020202020204" pitchFamily="34" charset="0"/>
                        </a:rPr>
                        <a:t>Group</a:t>
                      </a:r>
                      <a:r>
                        <a:rPr lang="es-PR" sz="1200" b="0">
                          <a:solidFill>
                            <a:schemeClr val="tx1">
                              <a:lumMod val="85000"/>
                              <a:lumOff val="15000"/>
                            </a:schemeClr>
                          </a:solidFill>
                          <a:latin typeface="Century Gothic" panose="020B0502020202020204" pitchFamily="34" charset="0"/>
                          <a:cs typeface="Arial" panose="020B0604020202020204" pitchFamily="34" charset="0"/>
                        </a:rPr>
                        <a:t> LLC</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264705">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Sep 26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$97,569,268</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rPr>
                        <a:t>Project Status: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Design 30%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19" name="Table 18">
            <a:extLst>
              <a:ext uri="{FF2B5EF4-FFF2-40B4-BE49-F238E27FC236}">
                <a16:creationId xmlns:a16="http://schemas.microsoft.com/office/drawing/2014/main" id="{91BB687D-917E-B256-D5E7-56B7ADF8227D}"/>
              </a:ext>
            </a:extLst>
          </p:cNvPr>
          <p:cNvGraphicFramePr>
            <a:graphicFrameLocks noGrp="1"/>
          </p:cNvGraphicFramePr>
          <p:nvPr/>
        </p:nvGraphicFramePr>
        <p:xfrm>
          <a:off x="491109" y="5833744"/>
          <a:ext cx="9290454" cy="875302"/>
        </p:xfrm>
        <a:graphic>
          <a:graphicData uri="http://schemas.openxmlformats.org/drawingml/2006/table">
            <a:tbl>
              <a:tblPr>
                <a:tableStyleId>{5FD0F851-EC5A-4D38-B0AD-8093EC10F338}</a:tableStyleId>
              </a:tblPr>
              <a:tblGrid>
                <a:gridCol w="9290454">
                  <a:extLst>
                    <a:ext uri="{9D8B030D-6E8A-4147-A177-3AD203B41FA5}">
                      <a16:colId xmlns:a16="http://schemas.microsoft.com/office/drawing/2014/main" val="20000"/>
                    </a:ext>
                  </a:extLst>
                </a:gridCol>
              </a:tblGrid>
              <a:tr h="87530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A Power Microgrid solution for the </a:t>
                      </a:r>
                      <a:r>
                        <a:rPr lang="en-US" sz="1200" kern="1200" err="1">
                          <a:solidFill>
                            <a:schemeClr val="tx1">
                              <a:lumMod val="75000"/>
                              <a:lumOff val="25000"/>
                            </a:schemeClr>
                          </a:solidFill>
                          <a:latin typeface="Century Gothic" panose="020B0502020202020204" pitchFamily="34" charset="0"/>
                          <a:ea typeface="+mn-ea"/>
                          <a:cs typeface="+mn-cs"/>
                        </a:rPr>
                        <a:t>Superaqueduct</a:t>
                      </a:r>
                      <a:r>
                        <a:rPr lang="en-US" sz="1200" kern="1200">
                          <a:solidFill>
                            <a:schemeClr val="tx1">
                              <a:lumMod val="75000"/>
                              <a:lumOff val="25000"/>
                            </a:schemeClr>
                          </a:solidFill>
                          <a:latin typeface="Century Gothic" panose="020B0502020202020204" pitchFamily="34" charset="0"/>
                          <a:ea typeface="+mn-ea"/>
                          <a:cs typeface="+mn-cs"/>
                        </a:rPr>
                        <a:t> RWI located in the municipality of Arecibo. The RWI pump station peak power in a one (1) year period was 7.883MW. The design of shall consider a combination of the following technologies: Photovoltaic System, Battery Energy Storage System (BESS), Wind Turbines, and/or Prime Power Generator fueled by Liquefied Natural Gas (LNG) or Liquefied Petroleum Gas (LPG). </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20" name="Picture 19">
            <a:extLst>
              <a:ext uri="{FF2B5EF4-FFF2-40B4-BE49-F238E27FC236}">
                <a16:creationId xmlns:a16="http://schemas.microsoft.com/office/drawing/2014/main" id="{FAE51E68-D31A-F56E-EE61-3BFBE16D5773}"/>
              </a:ext>
            </a:extLst>
          </p:cNvPr>
          <p:cNvPicPr>
            <a:picLocks noChangeAspect="1"/>
          </p:cNvPicPr>
          <p:nvPr/>
        </p:nvPicPr>
        <p:blipFill>
          <a:blip r:embed="rId3"/>
          <a:stretch>
            <a:fillRect/>
          </a:stretch>
        </p:blipFill>
        <p:spPr>
          <a:xfrm>
            <a:off x="8460388" y="3496202"/>
            <a:ext cx="3315720" cy="1898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6925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6A5DC-5537-F2F6-2564-4809C2A05446}"/>
            </a:ext>
          </a:extLst>
        </p:cNvPr>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FCFC6B5F-E710-37AF-108A-AB6EDCF722FF}"/>
              </a:ext>
            </a:extLst>
          </p:cNvPr>
          <p:cNvGraphicFramePr>
            <a:graphicFrameLocks noGrp="1"/>
          </p:cNvGraphicFramePr>
          <p:nvPr/>
        </p:nvGraphicFramePr>
        <p:xfrm>
          <a:off x="4668417" y="3083014"/>
          <a:ext cx="3494394" cy="624840"/>
        </p:xfrm>
        <a:graphic>
          <a:graphicData uri="http://schemas.openxmlformats.org/drawingml/2006/table">
            <a:tbl>
              <a:tblPr firstRow="1" bandRow="1">
                <a:tableStyleId>{5C22544A-7EE6-4342-B048-85BDC9FD1C3A}</a:tableStyleId>
              </a:tblPr>
              <a:tblGrid>
                <a:gridCol w="1185493">
                  <a:extLst>
                    <a:ext uri="{9D8B030D-6E8A-4147-A177-3AD203B41FA5}">
                      <a16:colId xmlns:a16="http://schemas.microsoft.com/office/drawing/2014/main" val="2450462920"/>
                    </a:ext>
                  </a:extLst>
                </a:gridCol>
                <a:gridCol w="2308901">
                  <a:extLst>
                    <a:ext uri="{9D8B030D-6E8A-4147-A177-3AD203B41FA5}">
                      <a16:colId xmlns:a16="http://schemas.microsoft.com/office/drawing/2014/main" val="1500588468"/>
                    </a:ext>
                  </a:extLst>
                </a:gridCol>
              </a:tblGrid>
              <a:tr h="188882">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Contract Signed</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B9E9D4BF-E618-F4F9-FAD3-754B10C7F2A3}"/>
              </a:ext>
            </a:extLst>
          </p:cNvPr>
          <p:cNvGraphicFramePr>
            <a:graphicFrameLocks noGrp="1"/>
          </p:cNvGraphicFramePr>
          <p:nvPr/>
        </p:nvGraphicFramePr>
        <p:xfrm>
          <a:off x="549322" y="3085401"/>
          <a:ext cx="4232064" cy="1005840"/>
        </p:xfrm>
        <a:graphic>
          <a:graphicData uri="http://schemas.openxmlformats.org/drawingml/2006/table">
            <a:tbl>
              <a:tblPr firstRow="1" bandRow="1">
                <a:tableStyleId>{5C22544A-7EE6-4342-B048-85BDC9FD1C3A}</a:tableStyleId>
              </a:tblPr>
              <a:tblGrid>
                <a:gridCol w="1599518">
                  <a:extLst>
                    <a:ext uri="{9D8B030D-6E8A-4147-A177-3AD203B41FA5}">
                      <a16:colId xmlns:a16="http://schemas.microsoft.com/office/drawing/2014/main" val="2450462920"/>
                    </a:ext>
                  </a:extLst>
                </a:gridCol>
                <a:gridCol w="2632546">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CSA </a:t>
                      </a:r>
                      <a:r>
                        <a:rPr lang="es-PR" sz="1200" b="0" err="1">
                          <a:solidFill>
                            <a:schemeClr val="tx1">
                              <a:lumMod val="85000"/>
                              <a:lumOff val="15000"/>
                            </a:schemeClr>
                          </a:solidFill>
                          <a:latin typeface="Century Gothic" panose="020B0502020202020204" pitchFamily="34" charset="0"/>
                          <a:cs typeface="Arial" panose="020B0604020202020204" pitchFamily="34" charset="0"/>
                        </a:rPr>
                        <a:t>Architects</a:t>
                      </a:r>
                      <a:r>
                        <a:rPr lang="es-PR" sz="1200" b="0">
                          <a:solidFill>
                            <a:schemeClr val="tx1">
                              <a:lumMod val="85000"/>
                              <a:lumOff val="15000"/>
                            </a:schemeClr>
                          </a:solidFill>
                          <a:latin typeface="Century Gothic" panose="020B0502020202020204" pitchFamily="34" charset="0"/>
                          <a:cs typeface="Arial" panose="020B0604020202020204" pitchFamily="34" charset="0"/>
                        </a:rPr>
                        <a:t> &amp; </a:t>
                      </a:r>
                      <a:r>
                        <a:rPr lang="es-PR" sz="1200" b="0" err="1">
                          <a:solidFill>
                            <a:schemeClr val="tx1">
                              <a:lumMod val="85000"/>
                              <a:lumOff val="15000"/>
                            </a:schemeClr>
                          </a:solidFill>
                          <a:latin typeface="Century Gothic" panose="020B0502020202020204" pitchFamily="34" charset="0"/>
                          <a:cs typeface="Arial" panose="020B0604020202020204" pitchFamily="34" charset="0"/>
                        </a:rPr>
                        <a:t>Engineers</a:t>
                      </a:r>
                      <a:r>
                        <a:rPr lang="es-PR" sz="1200" b="0">
                          <a:solidFill>
                            <a:schemeClr val="tx1">
                              <a:lumMod val="85000"/>
                              <a:lumOff val="15000"/>
                            </a:schemeClr>
                          </a:solidFill>
                          <a:latin typeface="Century Gothic" panose="020B0502020202020204" pitchFamily="34" charset="0"/>
                          <a:cs typeface="Arial" panose="020B0604020202020204" pitchFamily="34" charset="0"/>
                        </a:rPr>
                        <a:t>, PSC</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Construction Start: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Sep 25</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$39,805,169</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Construction Cost: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$30,122,536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9D02CAF7-060A-F4A1-F134-DD8C8545F456}"/>
              </a:ext>
            </a:extLst>
          </p:cNvPr>
          <p:cNvGraphicFramePr>
            <a:graphicFrameLocks noGrp="1"/>
          </p:cNvGraphicFramePr>
          <p:nvPr/>
        </p:nvGraphicFramePr>
        <p:xfrm>
          <a:off x="554299" y="4844690"/>
          <a:ext cx="11177452" cy="1645920"/>
        </p:xfrm>
        <a:graphic>
          <a:graphicData uri="http://schemas.openxmlformats.org/drawingml/2006/table">
            <a:tbl>
              <a:tblPr>
                <a:tableStyleId>{5FD0F851-EC5A-4D38-B0AD-8093EC10F338}</a:tableStyleId>
              </a:tblPr>
              <a:tblGrid>
                <a:gridCol w="11177452">
                  <a:extLst>
                    <a:ext uri="{9D8B030D-6E8A-4147-A177-3AD203B41FA5}">
                      <a16:colId xmlns:a16="http://schemas.microsoft.com/office/drawing/2014/main" val="20000"/>
                    </a:ext>
                  </a:extLst>
                </a:gridCol>
              </a:tblGrid>
              <a:tr h="16153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82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The purpose of the Enrique Ortega Water Treatment Plant (WTP) Raw Water Intake Power Generator Project's 1st Phase is to provide backup power to the Enrique Ortega WTP at La Plata Lake Dam in order to enable the continued supply of safe drinking water to more than 369,000 people in the event of a power outage. The scope of work includes providing engineering design, construction drawings, permits, and land surveying for the installation of four 2,500 KW generators to provide backup power to the Raw Water Intake Pump Station, sump pump, dam gate system engine, office building, exterior lighting, and security systems. The existing generators, which only power part of the dam's facilities, could be replaced with the proposed generators. The proposed site for the generators is approximately 200 meters from the pump control building facilities and would be connected both underground and aboveground. A 1,800 square meter parcel would be acquired for the generator site, and an additional 6,450 square meters are required for the access road right-of-way.</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18F6324B-50DB-DC7F-DB8C-12D38718A4AD}"/>
              </a:ext>
            </a:extLst>
          </p:cNvPr>
          <p:cNvSpPr txBox="1">
            <a:spLocks/>
          </p:cNvSpPr>
          <p:nvPr/>
        </p:nvSpPr>
        <p:spPr bwMode="auto">
          <a:xfrm>
            <a:off x="549322" y="2588904"/>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Preconstruction Region Metro</a:t>
            </a:r>
          </a:p>
        </p:txBody>
      </p:sp>
      <p:sp>
        <p:nvSpPr>
          <p:cNvPr id="11" name="Title 1">
            <a:extLst>
              <a:ext uri="{FF2B5EF4-FFF2-40B4-BE49-F238E27FC236}">
                <a16:creationId xmlns:a16="http://schemas.microsoft.com/office/drawing/2014/main" id="{4360FF2E-3147-0B28-762D-382B432DC1E7}"/>
              </a:ext>
            </a:extLst>
          </p:cNvPr>
          <p:cNvSpPr txBox="1">
            <a:spLocks/>
          </p:cNvSpPr>
          <p:nvPr/>
        </p:nvSpPr>
        <p:spPr>
          <a:xfrm>
            <a:off x="561187" y="1880202"/>
            <a:ext cx="6443118" cy="65342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5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1-70-9000</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19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Enrique Ortega/La Plata WTP - Raw Water Intake Power Generator</a:t>
            </a:r>
            <a:endPar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endParaRPr>
          </a:p>
        </p:txBody>
      </p:sp>
      <p:cxnSp>
        <p:nvCxnSpPr>
          <p:cNvPr id="2" name="Straight Connector 1">
            <a:extLst>
              <a:ext uri="{FF2B5EF4-FFF2-40B4-BE49-F238E27FC236}">
                <a16:creationId xmlns:a16="http://schemas.microsoft.com/office/drawing/2014/main" id="{2DFCC1CD-BB1B-5297-DC43-623565DD5937}"/>
              </a:ext>
            </a:extLst>
          </p:cNvPr>
          <p:cNvCxnSpPr>
            <a:cxnSpLocks/>
          </p:cNvCxnSpPr>
          <p:nvPr/>
        </p:nvCxnSpPr>
        <p:spPr>
          <a:xfrm>
            <a:off x="2163337" y="3148620"/>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82CE07-11BA-2269-80AA-0C6FA012DC0C}"/>
              </a:ext>
            </a:extLst>
          </p:cNvPr>
          <p:cNvCxnSpPr>
            <a:cxnSpLocks/>
          </p:cNvCxnSpPr>
          <p:nvPr/>
        </p:nvCxnSpPr>
        <p:spPr>
          <a:xfrm>
            <a:off x="630308" y="2531234"/>
            <a:ext cx="62332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FB72E6-16AE-4AED-3F43-898D6EA2C846}"/>
              </a:ext>
            </a:extLst>
          </p:cNvPr>
          <p:cNvCxnSpPr>
            <a:cxnSpLocks/>
          </p:cNvCxnSpPr>
          <p:nvPr/>
        </p:nvCxnSpPr>
        <p:spPr>
          <a:xfrm>
            <a:off x="4618530"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A6D4B-E781-6EF8-47C6-9508FBEF1BE0}"/>
              </a:ext>
            </a:extLst>
          </p:cNvPr>
          <p:cNvCxnSpPr>
            <a:cxnSpLocks/>
          </p:cNvCxnSpPr>
          <p:nvPr/>
        </p:nvCxnSpPr>
        <p:spPr>
          <a:xfrm>
            <a:off x="5862349"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E9E79F3-A1D1-59DD-9BDE-08B679995169}"/>
              </a:ext>
            </a:extLst>
          </p:cNvPr>
          <p:cNvSpPr txBox="1">
            <a:spLocks/>
          </p:cNvSpPr>
          <p:nvPr/>
        </p:nvSpPr>
        <p:spPr>
          <a:xfrm>
            <a:off x="2151004" y="18555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Projects Status</a:t>
            </a:r>
          </a:p>
        </p:txBody>
      </p:sp>
      <p:pic>
        <p:nvPicPr>
          <p:cNvPr id="14" name="Picture 13">
            <a:extLst>
              <a:ext uri="{FF2B5EF4-FFF2-40B4-BE49-F238E27FC236}">
                <a16:creationId xmlns:a16="http://schemas.microsoft.com/office/drawing/2014/main" id="{AF0E4E29-9197-EED9-0670-06777FB6284E}"/>
              </a:ext>
            </a:extLst>
          </p:cNvPr>
          <p:cNvPicPr>
            <a:picLocks noChangeAspect="1"/>
          </p:cNvPicPr>
          <p:nvPr/>
        </p:nvPicPr>
        <p:blipFill>
          <a:blip r:embed="rId2"/>
          <a:stretch>
            <a:fillRect/>
          </a:stretch>
        </p:blipFill>
        <p:spPr>
          <a:xfrm>
            <a:off x="7559991" y="2005046"/>
            <a:ext cx="4001701" cy="2839644"/>
          </a:xfrm>
          <a:prstGeom prst="rect">
            <a:avLst/>
          </a:prstGeom>
        </p:spPr>
      </p:pic>
    </p:spTree>
    <p:extLst>
      <p:ext uri="{BB962C8B-B14F-4D97-AF65-F5344CB8AC3E}">
        <p14:creationId xmlns:p14="http://schemas.microsoft.com/office/powerpoint/2010/main" val="148058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B83AB30E-9433-141E-D3EB-F31658AC3EA6}"/>
              </a:ext>
            </a:extLst>
          </p:cNvPr>
          <p:cNvGraphicFramePr>
            <a:graphicFrameLocks noGrp="1"/>
          </p:cNvGraphicFramePr>
          <p:nvPr/>
        </p:nvGraphicFramePr>
        <p:xfrm>
          <a:off x="4083921" y="3093095"/>
          <a:ext cx="3494394" cy="624840"/>
        </p:xfrm>
        <a:graphic>
          <a:graphicData uri="http://schemas.openxmlformats.org/drawingml/2006/table">
            <a:tbl>
              <a:tblPr firstRow="1" bandRow="1">
                <a:tableStyleId>{5C22544A-7EE6-4342-B048-85BDC9FD1C3A}</a:tableStyleId>
              </a:tblPr>
              <a:tblGrid>
                <a:gridCol w="1321256">
                  <a:extLst>
                    <a:ext uri="{9D8B030D-6E8A-4147-A177-3AD203B41FA5}">
                      <a16:colId xmlns:a16="http://schemas.microsoft.com/office/drawing/2014/main" val="2450462920"/>
                    </a:ext>
                  </a:extLst>
                </a:gridCol>
                <a:gridCol w="2173138">
                  <a:extLst>
                    <a:ext uri="{9D8B030D-6E8A-4147-A177-3AD203B41FA5}">
                      <a16:colId xmlns:a16="http://schemas.microsoft.com/office/drawing/2014/main" val="1500588468"/>
                    </a:ext>
                  </a:extLst>
                </a:gridCol>
              </a:tblGrid>
              <a:tr h="188882">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Planning 100%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519B3401-2C90-F98C-735E-C65A0B946FBB}"/>
              </a:ext>
            </a:extLst>
          </p:cNvPr>
          <p:cNvGraphicFramePr>
            <a:graphicFrameLocks noGrp="1"/>
          </p:cNvGraphicFramePr>
          <p:nvPr/>
        </p:nvGraphicFramePr>
        <p:xfrm>
          <a:off x="549322" y="3085401"/>
          <a:ext cx="4232064" cy="1005840"/>
        </p:xfrm>
        <a:graphic>
          <a:graphicData uri="http://schemas.openxmlformats.org/drawingml/2006/table">
            <a:tbl>
              <a:tblPr firstRow="1" bandRow="1">
                <a:tableStyleId>{5C22544A-7EE6-4342-B048-85BDC9FD1C3A}</a:tableStyleId>
              </a:tblPr>
              <a:tblGrid>
                <a:gridCol w="1833003">
                  <a:extLst>
                    <a:ext uri="{9D8B030D-6E8A-4147-A177-3AD203B41FA5}">
                      <a16:colId xmlns:a16="http://schemas.microsoft.com/office/drawing/2014/main" val="2450462920"/>
                    </a:ext>
                  </a:extLst>
                </a:gridCol>
                <a:gridCol w="2399061">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HBC Engineering</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Dec 25</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$90,773,063</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Construction Cost: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$73,800,000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672374FB-351E-721F-356E-8D6C675216E7}"/>
              </a:ext>
            </a:extLst>
          </p:cNvPr>
          <p:cNvGraphicFramePr>
            <a:graphicFrameLocks noGrp="1"/>
          </p:cNvGraphicFramePr>
          <p:nvPr/>
        </p:nvGraphicFramePr>
        <p:xfrm>
          <a:off x="557456" y="4768359"/>
          <a:ext cx="11174295" cy="1645920"/>
        </p:xfrm>
        <a:graphic>
          <a:graphicData uri="http://schemas.openxmlformats.org/drawingml/2006/table">
            <a:tbl>
              <a:tblPr>
                <a:tableStyleId>{5FD0F851-EC5A-4D38-B0AD-8093EC10F338}</a:tableStyleId>
              </a:tblPr>
              <a:tblGrid>
                <a:gridCol w="11174295">
                  <a:extLst>
                    <a:ext uri="{9D8B030D-6E8A-4147-A177-3AD203B41FA5}">
                      <a16:colId xmlns:a16="http://schemas.microsoft.com/office/drawing/2014/main" val="20000"/>
                    </a:ext>
                  </a:extLst>
                </a:gridCol>
              </a:tblGrid>
              <a:tr h="16153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82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rPr>
                        <a:t>The Carraízo Dam and Reservoir are located on Rio Grande de Loíza in eastern Puerto Rico. The dam (18.3282, -66.0158) is approximately 22 km upstream from the Atlantic Ocean and San Juan in the municipality of Trujillo Alto; the reservoir (18.3156, -66.0212) is in the municipalities of Trujillo Alto, Gurabo, and Caguas. Downstream of the Dam, Rio Grande de Loíza passes through the municipalities of Trujillo Alto, Carolina, Canóvanas, and Loíza. The Carraízo Dam and Reservoir serve the Sergio Cuevas Water Filtration Plant (WFP) in Trujillo Alto.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rPr>
                        <a:t>The Puerto Rico Aqueduct and Sewer Authority (PRASA) is proposing a cost-effective 406 Hazard Mitigation (HM) solution to protect the Federal Investment associated to Project Carraízo Reservoir Dredging. The HM solution consists of upgrades to the Carraízo Dam Infrastructure to facilitate reservoir drawdown during sluicing events and the implementation of nature-based solutions (NBS) to reduce sediment loads delivered to Lago Loíza (Carraízo) Reservoir from upstream tributaries. </a:t>
                      </a: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AB481085-5ADD-8960-BF77-689988ED11F4}"/>
              </a:ext>
            </a:extLst>
          </p:cNvPr>
          <p:cNvSpPr txBox="1">
            <a:spLocks/>
          </p:cNvSpPr>
          <p:nvPr/>
        </p:nvSpPr>
        <p:spPr bwMode="auto">
          <a:xfrm>
            <a:off x="549322" y="2588904"/>
            <a:ext cx="4537910"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Preconstruction Region</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Metro</a:t>
            </a:r>
          </a:p>
        </p:txBody>
      </p:sp>
      <p:sp>
        <p:nvSpPr>
          <p:cNvPr id="11" name="Title 1">
            <a:extLst>
              <a:ext uri="{FF2B5EF4-FFF2-40B4-BE49-F238E27FC236}">
                <a16:creationId xmlns:a16="http://schemas.microsoft.com/office/drawing/2014/main" id="{B27107B9-63BD-6512-0F2B-E506525C96E7}"/>
              </a:ext>
            </a:extLst>
          </p:cNvPr>
          <p:cNvSpPr txBox="1">
            <a:spLocks/>
          </p:cNvSpPr>
          <p:nvPr/>
        </p:nvSpPr>
        <p:spPr>
          <a:xfrm>
            <a:off x="557456" y="1996661"/>
            <a:ext cx="4843183" cy="512981"/>
          </a:xfrm>
          <a:prstGeom prst="rect">
            <a:avLst/>
          </a:prstGeom>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1-00-9002</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Lago Loíza (</a:t>
            </a:r>
            <a:r>
              <a:rPr kumimoji="0" lang="en-US" sz="1800" b="1" i="0" u="none" strike="noStrike" kern="1200" cap="none" spc="0" normalizeH="0" baseline="0" noProof="0" err="1">
                <a:ln>
                  <a:noFill/>
                </a:ln>
                <a:solidFill>
                  <a:srgbClr val="135763"/>
                </a:solidFill>
                <a:effectLst/>
                <a:uLnTx/>
                <a:uFillTx/>
                <a:latin typeface="Century Gothic" panose="020B0502020202020204" pitchFamily="34" charset="0"/>
                <a:ea typeface="+mj-ea"/>
                <a:cs typeface="+mj-cs"/>
              </a:rPr>
              <a:t>Carraízo</a:t>
            </a: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 Sediment Management</a:t>
            </a:r>
          </a:p>
        </p:txBody>
      </p:sp>
      <p:pic>
        <p:nvPicPr>
          <p:cNvPr id="3" name="Picture 2">
            <a:extLst>
              <a:ext uri="{FF2B5EF4-FFF2-40B4-BE49-F238E27FC236}">
                <a16:creationId xmlns:a16="http://schemas.microsoft.com/office/drawing/2014/main" id="{4482BB03-073C-312D-231B-1D9251342A98}"/>
              </a:ext>
            </a:extLst>
          </p:cNvPr>
          <p:cNvPicPr>
            <a:picLocks noChangeAspect="1"/>
          </p:cNvPicPr>
          <p:nvPr/>
        </p:nvPicPr>
        <p:blipFill>
          <a:blip r:embed="rId2"/>
          <a:srcRect/>
          <a:stretch/>
        </p:blipFill>
        <p:spPr>
          <a:xfrm>
            <a:off x="7104769" y="2042671"/>
            <a:ext cx="4483135" cy="2420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C2181334-A7FE-D635-779F-CEBC5AE90067}"/>
              </a:ext>
            </a:extLst>
          </p:cNvPr>
          <p:cNvCxnSpPr>
            <a:cxnSpLocks/>
          </p:cNvCxnSpPr>
          <p:nvPr/>
        </p:nvCxnSpPr>
        <p:spPr>
          <a:xfrm>
            <a:off x="2316621" y="313494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C47AA1F-F639-1DE6-7907-B2D49E90F697}"/>
              </a:ext>
            </a:extLst>
          </p:cNvPr>
          <p:cNvCxnSpPr>
            <a:cxnSpLocks/>
          </p:cNvCxnSpPr>
          <p:nvPr/>
        </p:nvCxnSpPr>
        <p:spPr>
          <a:xfrm>
            <a:off x="630308" y="2531234"/>
            <a:ext cx="62332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5B8208A-20F6-1A69-E4A0-5DB336E9C13C}"/>
              </a:ext>
            </a:extLst>
          </p:cNvPr>
          <p:cNvCxnSpPr>
            <a:cxnSpLocks/>
          </p:cNvCxnSpPr>
          <p:nvPr/>
        </p:nvCxnSpPr>
        <p:spPr>
          <a:xfrm>
            <a:off x="4067383" y="3134209"/>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CC4883-21A2-7583-84AB-188C3D5FBF8C}"/>
              </a:ext>
            </a:extLst>
          </p:cNvPr>
          <p:cNvCxnSpPr>
            <a:cxnSpLocks/>
          </p:cNvCxnSpPr>
          <p:nvPr/>
        </p:nvCxnSpPr>
        <p:spPr>
          <a:xfrm>
            <a:off x="5380187" y="3134209"/>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2906BF4-B327-E051-51C8-8FB741891925}"/>
              </a:ext>
            </a:extLst>
          </p:cNvPr>
          <p:cNvSpPr txBox="1">
            <a:spLocks/>
          </p:cNvSpPr>
          <p:nvPr/>
        </p:nvSpPr>
        <p:spPr>
          <a:xfrm>
            <a:off x="2151004" y="18555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Projects Status</a:t>
            </a:r>
          </a:p>
        </p:txBody>
      </p:sp>
    </p:spTree>
    <p:extLst>
      <p:ext uri="{BB962C8B-B14F-4D97-AF65-F5344CB8AC3E}">
        <p14:creationId xmlns:p14="http://schemas.microsoft.com/office/powerpoint/2010/main" val="36589623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EA6E038-07D1-9A18-C132-DFE91EB986F0}"/>
              </a:ext>
            </a:extLst>
          </p:cNvPr>
          <p:cNvSpPr/>
          <p:nvPr/>
        </p:nvSpPr>
        <p:spPr bwMode="auto">
          <a:xfrm>
            <a:off x="8340855" y="425093"/>
            <a:ext cx="2760540" cy="2764198"/>
          </a:xfrm>
          <a:prstGeom prst="ellipse">
            <a:avLst/>
          </a:prstGeom>
          <a:solidFill>
            <a:schemeClr val="accent4">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PR" sz="1262"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3">
            <a:extLst>
              <a:ext uri="{FF2B5EF4-FFF2-40B4-BE49-F238E27FC236}">
                <a16:creationId xmlns:a16="http://schemas.microsoft.com/office/drawing/2014/main" id="{6931476A-D9F3-E405-5C6B-56A48F8C0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8203" y="591470"/>
            <a:ext cx="1605845" cy="774539"/>
          </a:xfrm>
          <a:prstGeom prst="rect">
            <a:avLst/>
          </a:prstGeom>
          <a:effectLst>
            <a:glow rad="50800">
              <a:schemeClr val="accent2">
                <a:lumMod val="50000"/>
              </a:schemeClr>
            </a:glow>
          </a:effectLst>
        </p:spPr>
      </p:pic>
      <p:pic>
        <p:nvPicPr>
          <p:cNvPr id="6" name="Picture 5">
            <a:extLst>
              <a:ext uri="{FF2B5EF4-FFF2-40B4-BE49-F238E27FC236}">
                <a16:creationId xmlns:a16="http://schemas.microsoft.com/office/drawing/2014/main" id="{18B2AA48-02D3-AD08-886B-8FD4518F9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994" y="3195241"/>
            <a:ext cx="2714662" cy="2714662"/>
          </a:xfrm>
          <a:prstGeom prst="rect">
            <a:avLst/>
          </a:prstGeom>
          <a:effectLst>
            <a:glow rad="101600">
              <a:schemeClr val="bg1">
                <a:alpha val="77000"/>
              </a:schemeClr>
            </a:glow>
          </a:effectLst>
        </p:spPr>
      </p:pic>
      <p:pic>
        <p:nvPicPr>
          <p:cNvPr id="7" name="Picture 6">
            <a:extLst>
              <a:ext uri="{FF2B5EF4-FFF2-40B4-BE49-F238E27FC236}">
                <a16:creationId xmlns:a16="http://schemas.microsoft.com/office/drawing/2014/main" id="{ABE23296-4C12-E2EC-AAC1-F705890C36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214" y="3184742"/>
            <a:ext cx="2754338" cy="2754338"/>
          </a:xfrm>
          <a:prstGeom prst="rect">
            <a:avLst/>
          </a:prstGeom>
          <a:effectLst>
            <a:glow rad="101600">
              <a:schemeClr val="bg1">
                <a:alpha val="77000"/>
              </a:schemeClr>
            </a:glow>
          </a:effectLst>
        </p:spPr>
      </p:pic>
      <p:pic>
        <p:nvPicPr>
          <p:cNvPr id="8" name="Picture 7">
            <a:extLst>
              <a:ext uri="{FF2B5EF4-FFF2-40B4-BE49-F238E27FC236}">
                <a16:creationId xmlns:a16="http://schemas.microsoft.com/office/drawing/2014/main" id="{02BDD1C1-F61E-A024-7F34-618E3E8E8A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2730" y="3184742"/>
            <a:ext cx="2753991" cy="2753991"/>
          </a:xfrm>
          <a:prstGeom prst="rect">
            <a:avLst/>
          </a:prstGeom>
          <a:effectLst>
            <a:glow rad="101600">
              <a:schemeClr val="bg1">
                <a:alpha val="77000"/>
              </a:schemeClr>
            </a:glow>
          </a:effectLst>
        </p:spPr>
      </p:pic>
      <p:pic>
        <p:nvPicPr>
          <p:cNvPr id="9" name="Picture 8">
            <a:extLst>
              <a:ext uri="{FF2B5EF4-FFF2-40B4-BE49-F238E27FC236}">
                <a16:creationId xmlns:a16="http://schemas.microsoft.com/office/drawing/2014/main" id="{D573DD9E-BE0F-1BCE-880C-74ECF91896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4796" y="3210594"/>
            <a:ext cx="2752110" cy="2752110"/>
          </a:xfrm>
          <a:prstGeom prst="rect">
            <a:avLst/>
          </a:prstGeom>
          <a:effectLst>
            <a:glow rad="101600">
              <a:schemeClr val="bg1">
                <a:alpha val="77000"/>
              </a:schemeClr>
            </a:glow>
          </a:effectLst>
        </p:spPr>
      </p:pic>
      <p:pic>
        <p:nvPicPr>
          <p:cNvPr id="10" name="Picture 9">
            <a:extLst>
              <a:ext uri="{FF2B5EF4-FFF2-40B4-BE49-F238E27FC236}">
                <a16:creationId xmlns:a16="http://schemas.microsoft.com/office/drawing/2014/main" id="{8BAB58EE-A3CD-3A60-55E4-B2E53A7CF1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547" y="3189291"/>
            <a:ext cx="2726563" cy="2726563"/>
          </a:xfrm>
          <a:prstGeom prst="rect">
            <a:avLst/>
          </a:prstGeom>
          <a:effectLst>
            <a:glow rad="101600">
              <a:schemeClr val="bg1">
                <a:alpha val="77000"/>
              </a:schemeClr>
            </a:glow>
          </a:effectLst>
        </p:spPr>
      </p:pic>
      <p:sp>
        <p:nvSpPr>
          <p:cNvPr id="12" name="TextBox 11">
            <a:extLst>
              <a:ext uri="{FF2B5EF4-FFF2-40B4-BE49-F238E27FC236}">
                <a16:creationId xmlns:a16="http://schemas.microsoft.com/office/drawing/2014/main" id="{C931F607-235D-E30E-38C1-9481E6FA734E}"/>
              </a:ext>
            </a:extLst>
          </p:cNvPr>
          <p:cNvSpPr txBox="1"/>
          <p:nvPr/>
        </p:nvSpPr>
        <p:spPr bwMode="auto">
          <a:xfrm>
            <a:off x="8216417" y="1284230"/>
            <a:ext cx="3009418" cy="1815882"/>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rPr>
              <a:t>SIRVIENDO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rPr>
              <a:t>1,266,845 CLIENTES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rPr>
              <a:t>(96% POTABLE / 59% SANITARIA)</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rPr>
              <a:t>3,535 SQUARE MILES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rPr>
              <a:t> 4,451 EMPLEADOS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rPr>
              <a:t>En 5 REGIONES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300" normalizeH="0" baseline="0" noProof="0" dirty="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p:txBody>
      </p:sp>
      <p:sp>
        <p:nvSpPr>
          <p:cNvPr id="13" name="TextBox 48">
            <a:extLst>
              <a:ext uri="{FF2B5EF4-FFF2-40B4-BE49-F238E27FC236}">
                <a16:creationId xmlns:a16="http://schemas.microsoft.com/office/drawing/2014/main" id="{E374F79B-E5AF-6410-0F61-859C58060409}"/>
              </a:ext>
            </a:extLst>
          </p:cNvPr>
          <p:cNvSpPr txBox="1">
            <a:spLocks noChangeArrowheads="1"/>
          </p:cNvSpPr>
          <p:nvPr/>
        </p:nvSpPr>
        <p:spPr bwMode="auto">
          <a:xfrm>
            <a:off x="546771" y="5675328"/>
            <a:ext cx="2446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8 REPRESAS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endParaRPr>
          </a:p>
        </p:txBody>
      </p:sp>
      <p:sp>
        <p:nvSpPr>
          <p:cNvPr id="14" name="Rectangle 52">
            <a:extLst>
              <a:ext uri="{FF2B5EF4-FFF2-40B4-BE49-F238E27FC236}">
                <a16:creationId xmlns:a16="http://schemas.microsoft.com/office/drawing/2014/main" id="{20B541F0-B1CF-70EE-8F21-3886E42E64CB}"/>
              </a:ext>
            </a:extLst>
          </p:cNvPr>
          <p:cNvSpPr>
            <a:spLocks noChangeArrowheads="1"/>
          </p:cNvSpPr>
          <p:nvPr/>
        </p:nvSpPr>
        <p:spPr bwMode="auto">
          <a:xfrm>
            <a:off x="2875003" y="5661889"/>
            <a:ext cx="1925831"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603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defTabSz="560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5603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5603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5603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560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560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560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560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60388" rtl="0" eaLnBrk="0" fontAlgn="base" latinLnBrk="0" hangingPunct="0">
              <a:lnSpc>
                <a:spcPct val="90000"/>
              </a:lnSpc>
              <a:spcBef>
                <a:spcPct val="0"/>
              </a:spcBef>
              <a:spcAft>
                <a:spcPct val="35000"/>
              </a:spcAft>
              <a:buClrTx/>
              <a:buSzTx/>
              <a:buFontTx/>
              <a:buNone/>
              <a:tabLst/>
              <a:defRPr/>
            </a:pPr>
            <a:r>
              <a:rPr kumimoji="0" lang="en-US"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112  PLANTAS DE FILTRO                    </a:t>
            </a:r>
            <a:r>
              <a:rPr kumimoji="0" lang="en-US" altLang="en-US" sz="12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with 136 </a:t>
            </a:r>
            <a:r>
              <a:rPr kumimoji="0" lang="en-US" altLang="en-US" sz="1200" b="0" i="0" u="none" strike="noStrike" kern="1200" cap="none" spc="0" normalizeH="0" baseline="0" noProof="0" err="1">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tomas</a:t>
            </a:r>
            <a:r>
              <a:rPr kumimoji="0" lang="en-US" altLang="en-US" sz="12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 de </a:t>
            </a:r>
            <a:r>
              <a:rPr kumimoji="0" lang="en-US" altLang="en-US" sz="1200" b="0" i="0" u="none" strike="noStrike" kern="1200" cap="none" spc="0" normalizeH="0" baseline="0" noProof="0" err="1">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agua</a:t>
            </a:r>
            <a:endParaRPr kumimoji="0" lang="en-US" altLang="en-US" sz="12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endParaRPr>
          </a:p>
        </p:txBody>
      </p:sp>
      <p:sp>
        <p:nvSpPr>
          <p:cNvPr id="15" name="Rectangle 53">
            <a:extLst>
              <a:ext uri="{FF2B5EF4-FFF2-40B4-BE49-F238E27FC236}">
                <a16:creationId xmlns:a16="http://schemas.microsoft.com/office/drawing/2014/main" id="{510D5049-DD38-345C-B603-1AD90D311AB4}"/>
              </a:ext>
            </a:extLst>
          </p:cNvPr>
          <p:cNvSpPr>
            <a:spLocks noChangeArrowheads="1"/>
          </p:cNvSpPr>
          <p:nvPr/>
        </p:nvSpPr>
        <p:spPr bwMode="auto">
          <a:xfrm>
            <a:off x="5055055" y="5661889"/>
            <a:ext cx="1717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50 PLANTAS DE ALCANTARILLADO SANITARIO</a:t>
            </a:r>
          </a:p>
        </p:txBody>
      </p:sp>
      <p:sp>
        <p:nvSpPr>
          <p:cNvPr id="16" name="Rectangle 55">
            <a:extLst>
              <a:ext uri="{FF2B5EF4-FFF2-40B4-BE49-F238E27FC236}">
                <a16:creationId xmlns:a16="http://schemas.microsoft.com/office/drawing/2014/main" id="{BEDB7ABF-1B76-953F-3392-A2DA2ADC35E4}"/>
              </a:ext>
            </a:extLst>
          </p:cNvPr>
          <p:cNvSpPr>
            <a:spLocks noChangeArrowheads="1"/>
          </p:cNvSpPr>
          <p:nvPr/>
        </p:nvSpPr>
        <p:spPr bwMode="auto">
          <a:xfrm>
            <a:off x="6917946" y="5704462"/>
            <a:ext cx="23624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SOBRE 3,800 FACILIDADES AUXILIARES, </a:t>
            </a:r>
            <a:r>
              <a:rPr kumimoji="0" lang="en-US" altLang="en-US" sz="12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INCLUYENDO: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TANQUES – 1,574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ESTACIONES DE BOMBA– 1,978</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POZOS - 244</a:t>
            </a:r>
          </a:p>
        </p:txBody>
      </p:sp>
      <p:sp>
        <p:nvSpPr>
          <p:cNvPr id="17" name="Rectangle 57">
            <a:extLst>
              <a:ext uri="{FF2B5EF4-FFF2-40B4-BE49-F238E27FC236}">
                <a16:creationId xmlns:a16="http://schemas.microsoft.com/office/drawing/2014/main" id="{0851FF99-0C11-7CD9-7588-F3D049B996E4}"/>
              </a:ext>
            </a:extLst>
          </p:cNvPr>
          <p:cNvSpPr>
            <a:spLocks noChangeArrowheads="1"/>
          </p:cNvSpPr>
          <p:nvPr/>
        </p:nvSpPr>
        <p:spPr bwMode="auto">
          <a:xfrm>
            <a:off x="9319854" y="5707124"/>
            <a:ext cx="20619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SOBRE 21,000 MILLAS DE TUBER</a:t>
            </a:r>
            <a:r>
              <a:rPr kumimoji="0" lang="es-MX"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ÍA</a:t>
            </a:r>
            <a:endParaRPr kumimoji="0" lang="en-US" altLang="en-US" sz="1200" b="1"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Andalus" panose="02020603050405020304" pitchFamily="18" charset="-78"/>
              </a:rPr>
              <a:t>Potable y Sanitaria</a:t>
            </a:r>
          </a:p>
        </p:txBody>
      </p:sp>
      <p:sp>
        <p:nvSpPr>
          <p:cNvPr id="18" name="TextBox 58">
            <a:extLst>
              <a:ext uri="{FF2B5EF4-FFF2-40B4-BE49-F238E27FC236}">
                <a16:creationId xmlns:a16="http://schemas.microsoft.com/office/drawing/2014/main" id="{FA793DE9-9CCA-16E0-996E-ED6F948F9D9A}"/>
              </a:ext>
            </a:extLst>
          </p:cNvPr>
          <p:cNvSpPr txBox="1">
            <a:spLocks noChangeArrowheads="1"/>
          </p:cNvSpPr>
          <p:nvPr/>
        </p:nvSpPr>
        <p:spPr bwMode="auto">
          <a:xfrm>
            <a:off x="976451" y="6455386"/>
            <a:ext cx="58530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ts val="1375"/>
              </a:spcBef>
              <a:spcAft>
                <a:spcPct val="0"/>
              </a:spcAft>
              <a:buClrTx/>
              <a:buSzTx/>
              <a:buFontTx/>
              <a:buNone/>
              <a:tabLst/>
              <a:defRPr/>
            </a:pPr>
            <a:r>
              <a:rPr kumimoji="0" lang="en-US" altLang="en-US" sz="1000" b="0" i="0" u="none" strike="noStrike" kern="1200" cap="none" spc="0" normalizeH="0" baseline="30000" noProof="0">
                <a:ln>
                  <a:noFill/>
                </a:ln>
                <a:solidFill>
                  <a:srgbClr val="228E9F"/>
                </a:solidFill>
                <a:effectLst/>
                <a:uLnTx/>
                <a:uFillTx/>
                <a:latin typeface="Aptos" panose="02110004020202020204"/>
                <a:ea typeface="MS PGothic" panose="020B0600070205080204" pitchFamily="34" charset="-128"/>
                <a:cs typeface="+mn-cs"/>
              </a:rPr>
              <a:t>1</a:t>
            </a:r>
            <a:r>
              <a:rPr kumimoji="0" lang="en-US" altLang="en-US" sz="10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mn-cs"/>
              </a:rPr>
              <a:t>Preliminary data as of  September 30, 2024</a:t>
            </a:r>
            <a:endParaRPr kumimoji="0" lang="es-PR" altLang="en-US" sz="1000" b="0" i="0" u="none" strike="noStrike" kern="1200" cap="none" spc="0" normalizeH="0" baseline="0" noProof="0">
              <a:ln>
                <a:noFill/>
              </a:ln>
              <a:solidFill>
                <a:srgbClr val="228E9F"/>
              </a:solidFill>
              <a:effectLst/>
              <a:uLnTx/>
              <a:uFillTx/>
              <a:latin typeface="Aptos" panose="02110004020202020204"/>
              <a:ea typeface="MS PGothic" panose="020B0600070205080204" pitchFamily="34" charset="-128"/>
              <a:cs typeface="+mn-cs"/>
            </a:endParaRPr>
          </a:p>
        </p:txBody>
      </p:sp>
      <p:sp>
        <p:nvSpPr>
          <p:cNvPr id="19" name="TextBox 18">
            <a:extLst>
              <a:ext uri="{FF2B5EF4-FFF2-40B4-BE49-F238E27FC236}">
                <a16:creationId xmlns:a16="http://schemas.microsoft.com/office/drawing/2014/main" id="{7AEBA333-BE6A-E130-E168-2B82A1B24611}"/>
              </a:ext>
            </a:extLst>
          </p:cNvPr>
          <p:cNvSpPr txBox="1"/>
          <p:nvPr/>
        </p:nvSpPr>
        <p:spPr>
          <a:xfrm>
            <a:off x="427547" y="1867452"/>
            <a:ext cx="3194255" cy="129266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sng" strike="noStrike" kern="1200" cap="none" spc="0" normalizeH="0" baseline="0" noProof="0">
                <a:ln>
                  <a:noFill/>
                </a:ln>
                <a:solidFill>
                  <a:srgbClr val="166270"/>
                </a:solidFill>
                <a:effectLst/>
                <a:uLnTx/>
                <a:uFillTx/>
                <a:latin typeface="Aptos Display" panose="02110004020202020204"/>
                <a:ea typeface="+mn-ea"/>
                <a:cs typeface="+mn-cs"/>
              </a:rPr>
              <a:t>Misión:</a:t>
            </a:r>
            <a:endParaRPr kumimoji="0" lang="es-ES" sz="1400" b="0" i="0" u="sng" strike="noStrike" kern="1200" cap="none" spc="0" normalizeH="0" baseline="0" noProof="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1400" b="0" i="0" u="none" strike="noStrike" kern="1200" cap="none" spc="41" normalizeH="0" baseline="0" noProof="0">
                <a:ln>
                  <a:noFill/>
                </a:ln>
                <a:solidFill>
                  <a:srgbClr val="022B48"/>
                </a:solidFill>
                <a:effectLst/>
                <a:uLnTx/>
                <a:uFillTx/>
                <a:latin typeface="Aptos Display" panose="02110004020202020204"/>
                <a:ea typeface="TT Fors"/>
                <a:cs typeface="TT Fors"/>
                <a:sym typeface="TT Fors"/>
              </a:rPr>
              <a:t>Brindar un servicio de agua y alcantarillado de alta calidad, seguro, confiable, accesible al pueblo de Puerto Rico, protegiendo su salud y el medio ambiente.</a:t>
            </a:r>
          </a:p>
        </p:txBody>
      </p:sp>
      <p:sp>
        <p:nvSpPr>
          <p:cNvPr id="20" name="TextBox 19">
            <a:extLst>
              <a:ext uri="{FF2B5EF4-FFF2-40B4-BE49-F238E27FC236}">
                <a16:creationId xmlns:a16="http://schemas.microsoft.com/office/drawing/2014/main" id="{46888642-AEAE-143E-47EC-C420BCE88F33}"/>
              </a:ext>
            </a:extLst>
          </p:cNvPr>
          <p:cNvSpPr txBox="1"/>
          <p:nvPr/>
        </p:nvSpPr>
        <p:spPr>
          <a:xfrm>
            <a:off x="4055305" y="1771435"/>
            <a:ext cx="396249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1400" b="1" i="0" u="sng" strike="noStrike" kern="1200" cap="none" spc="0" normalizeH="0" baseline="0" noProof="0">
                <a:ln>
                  <a:noFill/>
                </a:ln>
                <a:solidFill>
                  <a:srgbClr val="166270"/>
                </a:solidFill>
                <a:effectLst/>
                <a:uLnTx/>
                <a:uFillTx/>
                <a:latin typeface="Aptos" panose="02110004020202020204"/>
                <a:ea typeface="+mn-ea"/>
                <a:cs typeface="+mn-cs"/>
              </a:rPr>
              <a:t>Visión: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1400" b="0" i="0" u="none" strike="noStrike" kern="1200" cap="none" spc="41" normalizeH="0" baseline="0" noProof="0">
                <a:ln>
                  <a:noFill/>
                </a:ln>
                <a:solidFill>
                  <a:srgbClr val="022B48"/>
                </a:solidFill>
                <a:effectLst/>
                <a:uLnTx/>
                <a:uFillTx/>
                <a:latin typeface="Aptos" panose="02110004020202020204"/>
                <a:ea typeface="+mn-ea"/>
                <a:cs typeface="+mn-cs"/>
              </a:rPr>
              <a:t>Convertir a la AAA en una empresa de servicio público de excelencia, al tiempo que supera continuamente las expectativas de los clientes y garantiza una administración sustentable de los recursos de agua de la isla.</a:t>
            </a:r>
          </a:p>
        </p:txBody>
      </p:sp>
      <p:sp>
        <p:nvSpPr>
          <p:cNvPr id="3" name="Title 1">
            <a:extLst>
              <a:ext uri="{FF2B5EF4-FFF2-40B4-BE49-F238E27FC236}">
                <a16:creationId xmlns:a16="http://schemas.microsoft.com/office/drawing/2014/main" id="{B22BD15D-62DA-5C9A-99A5-63076A990D61}"/>
              </a:ext>
            </a:extLst>
          </p:cNvPr>
          <p:cNvSpPr txBox="1">
            <a:spLocks/>
          </p:cNvSpPr>
          <p:nvPr/>
        </p:nvSpPr>
        <p:spPr>
          <a:xfrm>
            <a:off x="2518994" y="498051"/>
            <a:ext cx="10515600" cy="687764"/>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Nuestra </a:t>
            </a:r>
            <a:r>
              <a:rPr kumimoji="0" lang="en-US" sz="3200" b="1"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Autoridad</a:t>
            </a:r>
            <a:endPar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Tree>
    <p:extLst>
      <p:ext uri="{BB962C8B-B14F-4D97-AF65-F5344CB8AC3E}">
        <p14:creationId xmlns:p14="http://schemas.microsoft.com/office/powerpoint/2010/main" val="402273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0" fill="hold"/>
                                        <p:tgtEl>
                                          <p:spTgt spid="6"/>
                                        </p:tgtEl>
                                        <p:attrNameLst>
                                          <p:attrName>ppt_w</p:attrName>
                                        </p:attrNameLst>
                                      </p:cBhvr>
                                      <p:tavLst>
                                        <p:tav tm="0" fmla="#ppt_w*sin(2.5*pi*$)">
                                          <p:val>
                                            <p:fltVal val="0"/>
                                          </p:val>
                                        </p:tav>
                                        <p:tav tm="100000">
                                          <p:val>
                                            <p:fltVal val="1"/>
                                          </p:val>
                                        </p:tav>
                                      </p:tavLst>
                                    </p:anim>
                                    <p:anim calcmode="lin" valueType="num">
                                      <p:cBhvr>
                                        <p:cTn id="12" dur="5000" fill="hold"/>
                                        <p:tgtEl>
                                          <p:spTgt spid="6"/>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0" fill="hold"/>
                                        <p:tgtEl>
                                          <p:spTgt spid="7"/>
                                        </p:tgtEl>
                                        <p:attrNameLst>
                                          <p:attrName>ppt_w</p:attrName>
                                        </p:attrNameLst>
                                      </p:cBhvr>
                                      <p:tavLst>
                                        <p:tav tm="0" fmla="#ppt_w*sin(2.5*pi*$)">
                                          <p:val>
                                            <p:fltVal val="0"/>
                                          </p:val>
                                        </p:tav>
                                        <p:tav tm="100000">
                                          <p:val>
                                            <p:fltVal val="1"/>
                                          </p:val>
                                        </p:tav>
                                      </p:tavLst>
                                    </p:anim>
                                    <p:anim calcmode="lin" valueType="num">
                                      <p:cBhvr>
                                        <p:cTn id="16" dur="5000" fill="hold"/>
                                        <p:tgtEl>
                                          <p:spTgt spid="7"/>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0" fill="hold"/>
                                        <p:tgtEl>
                                          <p:spTgt spid="8"/>
                                        </p:tgtEl>
                                        <p:attrNameLst>
                                          <p:attrName>ppt_w</p:attrName>
                                        </p:attrNameLst>
                                      </p:cBhvr>
                                      <p:tavLst>
                                        <p:tav tm="0" fmla="#ppt_w*sin(2.5*pi*$)">
                                          <p:val>
                                            <p:fltVal val="0"/>
                                          </p:val>
                                        </p:tav>
                                        <p:tav tm="100000">
                                          <p:val>
                                            <p:fltVal val="1"/>
                                          </p:val>
                                        </p:tav>
                                      </p:tavLst>
                                    </p:anim>
                                    <p:anim calcmode="lin" valueType="num">
                                      <p:cBhvr>
                                        <p:cTn id="20" dur="5000" fill="hold"/>
                                        <p:tgtEl>
                                          <p:spTgt spid="8"/>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0" fill="hold"/>
                                        <p:tgtEl>
                                          <p:spTgt spid="9"/>
                                        </p:tgtEl>
                                        <p:attrNameLst>
                                          <p:attrName>ppt_w</p:attrName>
                                        </p:attrNameLst>
                                      </p:cBhvr>
                                      <p:tavLst>
                                        <p:tav tm="0" fmla="#ppt_w*sin(2.5*pi*$)">
                                          <p:val>
                                            <p:fltVal val="0"/>
                                          </p:val>
                                        </p:tav>
                                        <p:tav tm="100000">
                                          <p:val>
                                            <p:fltVal val="1"/>
                                          </p:val>
                                        </p:tav>
                                      </p:tavLst>
                                    </p:anim>
                                    <p:anim calcmode="lin" valueType="num">
                                      <p:cBhvr>
                                        <p:cTn id="24"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FADE9-6EA1-DDD6-8D97-503D8150F2E4}"/>
            </a:ext>
          </a:extLst>
        </p:cNvPr>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943B1577-81EB-6C70-20F9-F3045AA550FD}"/>
              </a:ext>
            </a:extLst>
          </p:cNvPr>
          <p:cNvGraphicFramePr>
            <a:graphicFrameLocks noGrp="1"/>
          </p:cNvGraphicFramePr>
          <p:nvPr/>
        </p:nvGraphicFramePr>
        <p:xfrm>
          <a:off x="4620947" y="3085401"/>
          <a:ext cx="3494394" cy="624840"/>
        </p:xfrm>
        <a:graphic>
          <a:graphicData uri="http://schemas.openxmlformats.org/drawingml/2006/table">
            <a:tbl>
              <a:tblPr firstRow="1" bandRow="1">
                <a:tableStyleId>{5C22544A-7EE6-4342-B048-85BDC9FD1C3A}</a:tableStyleId>
              </a:tblPr>
              <a:tblGrid>
                <a:gridCol w="1321256">
                  <a:extLst>
                    <a:ext uri="{9D8B030D-6E8A-4147-A177-3AD203B41FA5}">
                      <a16:colId xmlns:a16="http://schemas.microsoft.com/office/drawing/2014/main" val="2450462920"/>
                    </a:ext>
                  </a:extLst>
                </a:gridCol>
                <a:gridCol w="2173138">
                  <a:extLst>
                    <a:ext uri="{9D8B030D-6E8A-4147-A177-3AD203B41FA5}">
                      <a16:colId xmlns:a16="http://schemas.microsoft.com/office/drawing/2014/main" val="1500588468"/>
                    </a:ext>
                  </a:extLst>
                </a:gridCol>
              </a:tblGrid>
              <a:tr h="188882">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Design 90%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3B0FDA89-511F-7344-9526-23079B7F5384}"/>
              </a:ext>
            </a:extLst>
          </p:cNvPr>
          <p:cNvGraphicFramePr>
            <a:graphicFrameLocks noGrp="1"/>
          </p:cNvGraphicFramePr>
          <p:nvPr/>
        </p:nvGraphicFramePr>
        <p:xfrm>
          <a:off x="549322" y="3085401"/>
          <a:ext cx="4232064" cy="1005840"/>
        </p:xfrm>
        <a:graphic>
          <a:graphicData uri="http://schemas.openxmlformats.org/drawingml/2006/table">
            <a:tbl>
              <a:tblPr firstRow="1" bandRow="1">
                <a:tableStyleId>{5C22544A-7EE6-4342-B048-85BDC9FD1C3A}</a:tableStyleId>
              </a:tblPr>
              <a:tblGrid>
                <a:gridCol w="1833003">
                  <a:extLst>
                    <a:ext uri="{9D8B030D-6E8A-4147-A177-3AD203B41FA5}">
                      <a16:colId xmlns:a16="http://schemas.microsoft.com/office/drawing/2014/main" val="2450462920"/>
                    </a:ext>
                  </a:extLst>
                </a:gridCol>
                <a:gridCol w="2399061">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GLM Engineering PSC</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Apr 26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$61,752,976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Construction Cost: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$51,054,392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D36A6408-0476-E6B1-7791-D60FE7637071}"/>
              </a:ext>
            </a:extLst>
          </p:cNvPr>
          <p:cNvGraphicFramePr>
            <a:graphicFrameLocks noGrp="1"/>
          </p:cNvGraphicFramePr>
          <p:nvPr/>
        </p:nvGraphicFramePr>
        <p:xfrm>
          <a:off x="561187" y="5101835"/>
          <a:ext cx="11026717" cy="1301085"/>
        </p:xfrm>
        <a:graphic>
          <a:graphicData uri="http://schemas.openxmlformats.org/drawingml/2006/table">
            <a:tbl>
              <a:tblPr>
                <a:tableStyleId>{5FD0F851-EC5A-4D38-B0AD-8093EC10F338}</a:tableStyleId>
              </a:tblPr>
              <a:tblGrid>
                <a:gridCol w="11026717">
                  <a:extLst>
                    <a:ext uri="{9D8B030D-6E8A-4147-A177-3AD203B41FA5}">
                      <a16:colId xmlns:a16="http://schemas.microsoft.com/office/drawing/2014/main" val="20000"/>
                    </a:ext>
                  </a:extLst>
                </a:gridCol>
              </a:tblGrid>
              <a:tr h="16153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82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Santa Rosa Intake is located at the intersection of the Guaynabo and Bayamon Rivers. A downstream dam impounds the water to maintain a water level and allow a constant raw water extraction.  The Dam has suffered erosion and needs rehabilitation or replacement.  The Pump Station needs improvements and surge protection equipment.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Santa Rosa Intake Improvements: replacement of the three existing pumps (1 pump@10 MGD and 2 pump@5 MGD) with 2 pumps @10 MGD and 1 pump @5 MGD, rehabilitation of the existing dam, relocation of Santa Rosa Intake, relocation of Electrical Sub-station, MCC and Generators, replacement of existing 30-inch raw water pipeline, new MCC, and rehabilitation of buildings, roof impermeabilization, and painting.</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A3920C99-2180-5CC9-F0AA-472F6B1A420D}"/>
              </a:ext>
            </a:extLst>
          </p:cNvPr>
          <p:cNvSpPr txBox="1">
            <a:spLocks/>
          </p:cNvSpPr>
          <p:nvPr/>
        </p:nvSpPr>
        <p:spPr bwMode="auto">
          <a:xfrm>
            <a:off x="549322" y="2588904"/>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Preconstruction Region</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Metro</a:t>
            </a:r>
          </a:p>
        </p:txBody>
      </p:sp>
      <p:sp>
        <p:nvSpPr>
          <p:cNvPr id="11" name="Title 1">
            <a:extLst>
              <a:ext uri="{FF2B5EF4-FFF2-40B4-BE49-F238E27FC236}">
                <a16:creationId xmlns:a16="http://schemas.microsoft.com/office/drawing/2014/main" id="{8FE1A122-12CC-FDAF-7560-5DD36FB43A36}"/>
              </a:ext>
            </a:extLst>
          </p:cNvPr>
          <p:cNvSpPr txBox="1">
            <a:spLocks/>
          </p:cNvSpPr>
          <p:nvPr/>
        </p:nvSpPr>
        <p:spPr>
          <a:xfrm>
            <a:off x="561187" y="2018866"/>
            <a:ext cx="6302396" cy="512981"/>
          </a:xfrm>
          <a:prstGeom prst="rect">
            <a:avLst/>
          </a:prstGeom>
        </p:spPr>
        <p:txBody>
          <a:bodyPr vert="horz" lIns="68580" tIns="34290" rIns="68580" bIns="3429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43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1-11-6008</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55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Improvements to the Santa Rosa Raw Water Intake</a:t>
            </a:r>
            <a:endPar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endParaRPr>
          </a:p>
        </p:txBody>
      </p:sp>
      <p:cxnSp>
        <p:nvCxnSpPr>
          <p:cNvPr id="2" name="Straight Connector 1">
            <a:extLst>
              <a:ext uri="{FF2B5EF4-FFF2-40B4-BE49-F238E27FC236}">
                <a16:creationId xmlns:a16="http://schemas.microsoft.com/office/drawing/2014/main" id="{80D0A360-59B9-7C03-9DC9-DF4C3A8A19C6}"/>
              </a:ext>
            </a:extLst>
          </p:cNvPr>
          <p:cNvCxnSpPr>
            <a:cxnSpLocks/>
          </p:cNvCxnSpPr>
          <p:nvPr/>
        </p:nvCxnSpPr>
        <p:spPr>
          <a:xfrm>
            <a:off x="2316621" y="313494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72D5785-5199-6539-A6E0-BBBDB6CD47AA}"/>
              </a:ext>
            </a:extLst>
          </p:cNvPr>
          <p:cNvCxnSpPr>
            <a:cxnSpLocks/>
          </p:cNvCxnSpPr>
          <p:nvPr/>
        </p:nvCxnSpPr>
        <p:spPr>
          <a:xfrm>
            <a:off x="630308" y="2531234"/>
            <a:ext cx="62332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4AFE5B-1BC3-CEEA-47E1-3EB18C9ECD41}"/>
              </a:ext>
            </a:extLst>
          </p:cNvPr>
          <p:cNvCxnSpPr>
            <a:cxnSpLocks/>
          </p:cNvCxnSpPr>
          <p:nvPr/>
        </p:nvCxnSpPr>
        <p:spPr>
          <a:xfrm>
            <a:off x="4604409"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E7ABEE-8D1A-1D7B-E11A-1CB43036DCD8}"/>
              </a:ext>
            </a:extLst>
          </p:cNvPr>
          <p:cNvCxnSpPr>
            <a:cxnSpLocks/>
          </p:cNvCxnSpPr>
          <p:nvPr/>
        </p:nvCxnSpPr>
        <p:spPr>
          <a:xfrm>
            <a:off x="5917213"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398A03-625B-0284-A58E-8983D8542783}"/>
              </a:ext>
            </a:extLst>
          </p:cNvPr>
          <p:cNvSpPr txBox="1">
            <a:spLocks/>
          </p:cNvSpPr>
          <p:nvPr/>
        </p:nvSpPr>
        <p:spPr>
          <a:xfrm>
            <a:off x="2151004" y="18555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Projects Status</a:t>
            </a:r>
          </a:p>
        </p:txBody>
      </p:sp>
      <p:pic>
        <p:nvPicPr>
          <p:cNvPr id="13" name="Picture 12">
            <a:extLst>
              <a:ext uri="{FF2B5EF4-FFF2-40B4-BE49-F238E27FC236}">
                <a16:creationId xmlns:a16="http://schemas.microsoft.com/office/drawing/2014/main" id="{4786EB52-6B48-1DA2-2723-FB1850A0606B}"/>
              </a:ext>
            </a:extLst>
          </p:cNvPr>
          <p:cNvPicPr>
            <a:picLocks noChangeAspect="1"/>
          </p:cNvPicPr>
          <p:nvPr/>
        </p:nvPicPr>
        <p:blipFill>
          <a:blip r:embed="rId2"/>
          <a:stretch>
            <a:fillRect/>
          </a:stretch>
        </p:blipFill>
        <p:spPr>
          <a:xfrm>
            <a:off x="7130918" y="1963974"/>
            <a:ext cx="4825495" cy="2588826"/>
          </a:xfrm>
          <a:prstGeom prst="rect">
            <a:avLst/>
          </a:prstGeom>
        </p:spPr>
      </p:pic>
    </p:spTree>
    <p:extLst>
      <p:ext uri="{BB962C8B-B14F-4D97-AF65-F5344CB8AC3E}">
        <p14:creationId xmlns:p14="http://schemas.microsoft.com/office/powerpoint/2010/main" val="6074065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B83AB30E-9433-141E-D3EB-F31658AC3EA6}"/>
              </a:ext>
            </a:extLst>
          </p:cNvPr>
          <p:cNvGraphicFramePr>
            <a:graphicFrameLocks noGrp="1"/>
          </p:cNvGraphicFramePr>
          <p:nvPr/>
        </p:nvGraphicFramePr>
        <p:xfrm>
          <a:off x="4003829" y="3345992"/>
          <a:ext cx="2882971" cy="624840"/>
        </p:xfrm>
        <a:graphic>
          <a:graphicData uri="http://schemas.openxmlformats.org/drawingml/2006/table">
            <a:tbl>
              <a:tblPr firstRow="1" bandRow="1">
                <a:tableStyleId>{5C22544A-7EE6-4342-B048-85BDC9FD1C3A}</a:tableStyleId>
              </a:tblPr>
              <a:tblGrid>
                <a:gridCol w="722948">
                  <a:extLst>
                    <a:ext uri="{9D8B030D-6E8A-4147-A177-3AD203B41FA5}">
                      <a16:colId xmlns:a16="http://schemas.microsoft.com/office/drawing/2014/main" val="2450462920"/>
                    </a:ext>
                  </a:extLst>
                </a:gridCol>
                <a:gridCol w="2160023">
                  <a:extLst>
                    <a:ext uri="{9D8B030D-6E8A-4147-A177-3AD203B41FA5}">
                      <a16:colId xmlns:a16="http://schemas.microsoft.com/office/drawing/2014/main" val="1500588468"/>
                    </a:ext>
                  </a:extLst>
                </a:gridCol>
              </a:tblGrid>
              <a:tr h="188882">
                <a:tc>
                  <a:txBody>
                    <a:bodyPr/>
                    <a:lstStyle/>
                    <a:p>
                      <a:r>
                        <a:rPr lang="en-US" sz="1200" b="0" err="1">
                          <a:solidFill>
                            <a:schemeClr val="tx1">
                              <a:lumMod val="85000"/>
                              <a:lumOff val="15000"/>
                            </a:schemeClr>
                          </a:solidFill>
                          <a:latin typeface="Century Gothic" panose="020B0502020202020204" pitchFamily="34" charset="0"/>
                          <a:cs typeface="Arial" panose="020B0604020202020204" pitchFamily="34" charset="0"/>
                        </a:rPr>
                        <a:t>Estatus</a:t>
                      </a:r>
                      <a:r>
                        <a:rPr lang="en-US" sz="1200" b="0">
                          <a:solidFill>
                            <a:schemeClr val="tx1">
                              <a:lumMod val="85000"/>
                              <a:lumOff val="15000"/>
                            </a:schemeClr>
                          </a:solidFill>
                          <a:latin typeface="Century Gothic" panose="020B0502020202020204" pitchFamily="34" charset="0"/>
                          <a:cs typeface="Arial" panose="020B0604020202020204" pitchFamily="34" charset="0"/>
                        </a:rPr>
                        <a:t>:</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err="1">
                          <a:solidFill>
                            <a:schemeClr val="tx1">
                              <a:lumMod val="85000"/>
                              <a:lumOff val="15000"/>
                            </a:schemeClr>
                          </a:solidFill>
                          <a:latin typeface="Century Gothic" panose="020B0502020202020204" pitchFamily="34" charset="0"/>
                          <a:cs typeface="Arial" panose="020B0604020202020204" pitchFamily="34" charset="0"/>
                        </a:rPr>
                        <a:t>Diseño</a:t>
                      </a:r>
                      <a:r>
                        <a:rPr lang="en-US" sz="1200" b="0">
                          <a:solidFill>
                            <a:schemeClr val="tx1">
                              <a:lumMod val="85000"/>
                              <a:lumOff val="15000"/>
                            </a:schemeClr>
                          </a:solidFill>
                          <a:latin typeface="Century Gothic" panose="020B0502020202020204" pitchFamily="34" charset="0"/>
                          <a:cs typeface="Arial" panose="020B0604020202020204" pitchFamily="34" charset="0"/>
                        </a:rPr>
                        <a:t> 30%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519B3401-2C90-F98C-735E-C65A0B946FBB}"/>
              </a:ext>
            </a:extLst>
          </p:cNvPr>
          <p:cNvGraphicFramePr>
            <a:graphicFrameLocks noGrp="1"/>
          </p:cNvGraphicFramePr>
          <p:nvPr/>
        </p:nvGraphicFramePr>
        <p:xfrm>
          <a:off x="410123" y="3361351"/>
          <a:ext cx="4232064" cy="770935"/>
        </p:xfrm>
        <a:graphic>
          <a:graphicData uri="http://schemas.openxmlformats.org/drawingml/2006/table">
            <a:tbl>
              <a:tblPr firstRow="1" bandRow="1">
                <a:tableStyleId>{5C22544A-7EE6-4342-B048-85BDC9FD1C3A}</a:tableStyleId>
              </a:tblPr>
              <a:tblGrid>
                <a:gridCol w="1879030">
                  <a:extLst>
                    <a:ext uri="{9D8B030D-6E8A-4147-A177-3AD203B41FA5}">
                      <a16:colId xmlns:a16="http://schemas.microsoft.com/office/drawing/2014/main" val="2450462920"/>
                    </a:ext>
                  </a:extLst>
                </a:gridCol>
                <a:gridCol w="2353034">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err="1">
                          <a:solidFill>
                            <a:schemeClr val="tx1">
                              <a:lumMod val="85000"/>
                              <a:lumOff val="15000"/>
                            </a:schemeClr>
                          </a:solidFill>
                          <a:latin typeface="Century Gothic" panose="020B0502020202020204" pitchFamily="34" charset="0"/>
                        </a:rPr>
                        <a:t>Diseñador</a:t>
                      </a:r>
                      <a:r>
                        <a:rPr lang="en-US" sz="1200" b="0">
                          <a:solidFill>
                            <a:schemeClr val="tx1">
                              <a:lumMod val="85000"/>
                              <a:lumOff val="15000"/>
                            </a:schemeClr>
                          </a:solidFill>
                          <a:latin typeface="Century Gothic" panose="020B0502020202020204" pitchFamily="34" charset="0"/>
                        </a:rPr>
                        <a:t>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CSA Louis Berger</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268015">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Costo </a:t>
                      </a:r>
                      <a:r>
                        <a:rPr lang="en-US" sz="1200" b="0" err="1">
                          <a:solidFill>
                            <a:schemeClr val="tx1">
                              <a:lumMod val="85000"/>
                              <a:lumOff val="15000"/>
                            </a:schemeClr>
                          </a:solidFill>
                          <a:latin typeface="Century Gothic" panose="020B0502020202020204" pitchFamily="34" charset="0"/>
                          <a:cs typeface="Arial" panose="020B0604020202020204" pitchFamily="34" charset="0"/>
                        </a:rPr>
                        <a:t>Inversión</a:t>
                      </a:r>
                      <a:r>
                        <a:rPr lang="en-US" sz="1200" b="0">
                          <a:solidFill>
                            <a:schemeClr val="tx1">
                              <a:lumMod val="85000"/>
                              <a:lumOff val="15000"/>
                            </a:schemeClr>
                          </a:solidFill>
                          <a:latin typeface="Century Gothic" panose="020B0502020202020204" pitchFamily="34" charset="0"/>
                          <a:cs typeface="Arial" panose="020B0604020202020204" pitchFamily="34" charset="0"/>
                        </a:rPr>
                        <a: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$154,600,000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rPr>
                        <a:t>Bid Announcement: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Oct 26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672374FB-351E-721F-356E-8D6C675216E7}"/>
              </a:ext>
            </a:extLst>
          </p:cNvPr>
          <p:cNvGraphicFramePr>
            <a:graphicFrameLocks noGrp="1"/>
          </p:cNvGraphicFramePr>
          <p:nvPr/>
        </p:nvGraphicFramePr>
        <p:xfrm>
          <a:off x="474313" y="4583025"/>
          <a:ext cx="8525339" cy="2229638"/>
        </p:xfrm>
        <a:graphic>
          <a:graphicData uri="http://schemas.openxmlformats.org/drawingml/2006/table">
            <a:tbl>
              <a:tblPr>
                <a:tableStyleId>{5FD0F851-EC5A-4D38-B0AD-8093EC10F338}</a:tableStyleId>
              </a:tblPr>
              <a:tblGrid>
                <a:gridCol w="8525339">
                  <a:extLst>
                    <a:ext uri="{9D8B030D-6E8A-4147-A177-3AD203B41FA5}">
                      <a16:colId xmlns:a16="http://schemas.microsoft.com/office/drawing/2014/main" val="20000"/>
                    </a:ext>
                  </a:extLst>
                </a:gridCol>
              </a:tblGrid>
              <a:tr h="217958">
                <a:tc>
                  <a:txBody>
                    <a:bodyPr/>
                    <a:lstStyle/>
                    <a:p>
                      <a:pPr algn="l" fontAlgn="ctr"/>
                      <a:r>
                        <a:rPr lang="en-US" sz="1100" b="1" kern="1200" noProof="0">
                          <a:solidFill>
                            <a:srgbClr val="228E9F"/>
                          </a:solidFill>
                          <a:latin typeface="Poppins Light" panose="00000400000000000000" pitchFamily="2" charset="0"/>
                          <a:cs typeface="Poppins Light" panose="00000400000000000000" pitchFamily="2" charset="0"/>
                        </a:rPr>
                        <a:t>Descripción</a:t>
                      </a:r>
                      <a:endParaRPr lang="en-US" sz="1100" b="1" kern="1200" noProof="0">
                        <a:solidFill>
                          <a:srgbClr val="228E9F"/>
                        </a:solidFill>
                        <a:latin typeface="Poppins Light" panose="00000400000000000000" pitchFamily="2" charset="0"/>
                        <a:ea typeface="MS PGothic" panose="020B0600070205080204" pitchFamily="34" charset="-128"/>
                        <a:cs typeface="Poppins Light" panose="00000400000000000000" pitchFamily="2"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67401">
                <a:tc>
                  <a:txBody>
                    <a:bodyPr/>
                    <a:lstStyle/>
                    <a:p>
                      <a:pPr algn="just"/>
                      <a:r>
                        <a:rPr lang="es-ES" sz="1100" b="0">
                          <a:latin typeface="Poppins Light" panose="00000400000000000000" pitchFamily="2" charset="0"/>
                          <a:cs typeface="Poppins Light" panose="00000400000000000000" pitchFamily="2" charset="0"/>
                        </a:rPr>
                        <a:t>El Proyecto de Mejoras al Sistema de Abastecimiento de Agua de la Región Este (Valenciano) propone la construcción de un nuevo embalse con una capacidad de 12.7 millones de metros cúbicos. El proyecto permitirá a la AAA proveer un servicio de agua potable confiable y seguro a los municipios de Juncos, San Lorenzo, Las Piedras y Gurabo, además de los barrios Tejas, </a:t>
                      </a:r>
                      <a:r>
                        <a:rPr lang="es-ES" sz="1100" b="0" err="1">
                          <a:latin typeface="Poppins Light" panose="00000400000000000000" pitchFamily="2" charset="0"/>
                          <a:cs typeface="Poppins Light" panose="00000400000000000000" pitchFamily="2" charset="0"/>
                        </a:rPr>
                        <a:t>Mabu</a:t>
                      </a:r>
                      <a:r>
                        <a:rPr lang="es-ES" sz="1100" b="0">
                          <a:latin typeface="Poppins Light" panose="00000400000000000000" pitchFamily="2" charset="0"/>
                          <a:cs typeface="Poppins Light" panose="00000400000000000000" pitchFamily="2" charset="0"/>
                        </a:rPr>
                        <a:t>, Collores y </a:t>
                      </a:r>
                      <a:r>
                        <a:rPr lang="es-ES" sz="1100" b="0" err="1">
                          <a:latin typeface="Poppins Light" panose="00000400000000000000" pitchFamily="2" charset="0"/>
                          <a:cs typeface="Poppins Light" panose="00000400000000000000" pitchFamily="2" charset="0"/>
                        </a:rPr>
                        <a:t>Mambiche</a:t>
                      </a:r>
                      <a:r>
                        <a:rPr lang="es-ES" sz="1100" b="0">
                          <a:latin typeface="Poppins Light" panose="00000400000000000000" pitchFamily="2" charset="0"/>
                          <a:cs typeface="Poppins Light" panose="00000400000000000000" pitchFamily="2" charset="0"/>
                        </a:rPr>
                        <a:t> de Humacao, y el barrio Tomás de Castro de Caguas.</a:t>
                      </a:r>
                    </a:p>
                    <a:p>
                      <a:pPr algn="just"/>
                      <a:r>
                        <a:rPr lang="es-ES" sz="1100" b="0">
                          <a:latin typeface="Poppins Light" panose="00000400000000000000" pitchFamily="2" charset="0"/>
                          <a:cs typeface="Poppins Light" panose="00000400000000000000" pitchFamily="2" charset="0"/>
                        </a:rPr>
                        <a:t>La Represa Valenciano se propone como una represa de gravedad en concreto compactado con rodillo de 38.5 metros de altura, con 310 metros de ancho total (longitud de coronación), un vertedero principal de 66 metros de ancho, y una serie de sistemas de compuertas y torres de desagüe para manejar la sedimentación y controlar la toma de agua cruda.</a:t>
                      </a:r>
                    </a:p>
                    <a:p>
                      <a:pPr algn="just"/>
                      <a:r>
                        <a:rPr lang="es-ES" sz="1100" b="0">
                          <a:latin typeface="Poppins Light" panose="00000400000000000000" pitchFamily="2" charset="0"/>
                          <a:cs typeface="Poppins Light" panose="00000400000000000000" pitchFamily="2" charset="0"/>
                        </a:rPr>
                        <a:t>La infraestructura aguas abajo propuesta incluye un cuenco amortiguador (</a:t>
                      </a:r>
                      <a:r>
                        <a:rPr lang="es-ES" sz="1100" b="0" err="1">
                          <a:latin typeface="Poppins Light" panose="00000400000000000000" pitchFamily="2" charset="0"/>
                          <a:cs typeface="Poppins Light" panose="00000400000000000000" pitchFamily="2" charset="0"/>
                        </a:rPr>
                        <a:t>stilling</a:t>
                      </a:r>
                      <a:r>
                        <a:rPr lang="es-ES" sz="1100" b="0">
                          <a:latin typeface="Poppins Light" panose="00000400000000000000" pitchFamily="2" charset="0"/>
                          <a:cs typeface="Poppins Light" panose="00000400000000000000" pitchFamily="2" charset="0"/>
                        </a:rPr>
                        <a:t> </a:t>
                      </a:r>
                      <a:r>
                        <a:rPr lang="es-ES" sz="1100" b="0" err="1">
                          <a:latin typeface="Poppins Light" panose="00000400000000000000" pitchFamily="2" charset="0"/>
                          <a:cs typeface="Poppins Light" panose="00000400000000000000" pitchFamily="2" charset="0"/>
                        </a:rPr>
                        <a:t>basin</a:t>
                      </a:r>
                      <a:r>
                        <a:rPr lang="es-ES" sz="1100" b="0">
                          <a:latin typeface="Poppins Light" panose="00000400000000000000" pitchFamily="2" charset="0"/>
                          <a:cs typeface="Poppins Light" panose="00000400000000000000" pitchFamily="2" charset="0"/>
                        </a:rPr>
                        <a:t>) de 31 m de largo por ~50 m de ancho promedio, así como muros guía y muros de contención a lo largo del disipador de energía y la transición hacia el cauce del río.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00" b="0" kern="1200">
                        <a:solidFill>
                          <a:schemeClr val="tx1">
                            <a:lumMod val="75000"/>
                            <a:lumOff val="25000"/>
                          </a:schemeClr>
                        </a:solidFill>
                        <a:latin typeface="Poppins Light" panose="00000400000000000000" pitchFamily="2" charset="0"/>
                        <a:cs typeface="Poppins Light" panose="00000400000000000000" pitchFamily="2"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AB481085-5ADD-8960-BF77-689988ED11F4}"/>
              </a:ext>
            </a:extLst>
          </p:cNvPr>
          <p:cNvSpPr txBox="1">
            <a:spLocks/>
          </p:cNvSpPr>
          <p:nvPr/>
        </p:nvSpPr>
        <p:spPr bwMode="auto">
          <a:xfrm>
            <a:off x="410123" y="2887415"/>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Century Gothic" pitchFamily="34" charset="0"/>
              </a:rPr>
              <a:t>Región</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 </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Este</a:t>
            </a:r>
          </a:p>
        </p:txBody>
      </p:sp>
      <p:sp>
        <p:nvSpPr>
          <p:cNvPr id="11" name="Title 1">
            <a:extLst>
              <a:ext uri="{FF2B5EF4-FFF2-40B4-BE49-F238E27FC236}">
                <a16:creationId xmlns:a16="http://schemas.microsoft.com/office/drawing/2014/main" id="{B27107B9-63BD-6512-0F2B-E506525C96E7}"/>
              </a:ext>
            </a:extLst>
          </p:cNvPr>
          <p:cNvSpPr txBox="1">
            <a:spLocks/>
          </p:cNvSpPr>
          <p:nvPr/>
        </p:nvSpPr>
        <p:spPr>
          <a:xfrm>
            <a:off x="410123" y="2251893"/>
            <a:ext cx="4843183" cy="5129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3-40-5007</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Dam and Water Intake Valenciano</a:t>
            </a:r>
          </a:p>
        </p:txBody>
      </p:sp>
      <p:pic>
        <p:nvPicPr>
          <p:cNvPr id="3" name="Picture 2">
            <a:extLst>
              <a:ext uri="{FF2B5EF4-FFF2-40B4-BE49-F238E27FC236}">
                <a16:creationId xmlns:a16="http://schemas.microsoft.com/office/drawing/2014/main" id="{D2838A8A-0C1C-5104-2459-D7873048E2B5}"/>
              </a:ext>
            </a:extLst>
          </p:cNvPr>
          <p:cNvPicPr>
            <a:picLocks noChangeAspect="1"/>
          </p:cNvPicPr>
          <p:nvPr/>
        </p:nvPicPr>
        <p:blipFill>
          <a:blip r:embed="rId2"/>
          <a:stretch>
            <a:fillRect/>
          </a:stretch>
        </p:blipFill>
        <p:spPr>
          <a:xfrm>
            <a:off x="6802017" y="2017184"/>
            <a:ext cx="4654404" cy="2614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20AE1999-549B-0016-CF4D-5C3F25AD616F}"/>
              </a:ext>
            </a:extLst>
          </p:cNvPr>
          <p:cNvCxnSpPr>
            <a:cxnSpLocks/>
          </p:cNvCxnSpPr>
          <p:nvPr/>
        </p:nvCxnSpPr>
        <p:spPr>
          <a:xfrm>
            <a:off x="2188546" y="3423273"/>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27919E-B83B-7908-482D-ABF2E848BA3F}"/>
              </a:ext>
            </a:extLst>
          </p:cNvPr>
          <p:cNvCxnSpPr>
            <a:cxnSpLocks/>
          </p:cNvCxnSpPr>
          <p:nvPr/>
        </p:nvCxnSpPr>
        <p:spPr>
          <a:xfrm>
            <a:off x="474313" y="2819565"/>
            <a:ext cx="577258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6F928E-802B-EEE8-59DB-09E19849A2C6}"/>
              </a:ext>
            </a:extLst>
          </p:cNvPr>
          <p:cNvCxnSpPr>
            <a:cxnSpLocks/>
          </p:cNvCxnSpPr>
          <p:nvPr/>
        </p:nvCxnSpPr>
        <p:spPr>
          <a:xfrm>
            <a:off x="3666636" y="3414846"/>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7B5025-1058-2CF6-CC37-56D8FD1539B6}"/>
              </a:ext>
            </a:extLst>
          </p:cNvPr>
          <p:cNvCxnSpPr>
            <a:cxnSpLocks/>
          </p:cNvCxnSpPr>
          <p:nvPr/>
        </p:nvCxnSpPr>
        <p:spPr>
          <a:xfrm>
            <a:off x="4722274" y="3414846"/>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518D0D9-BCEE-957E-BB1A-792A7E6005E6}"/>
              </a:ext>
            </a:extLst>
          </p:cNvPr>
          <p:cNvSpPr txBox="1">
            <a:spLocks/>
          </p:cNvSpPr>
          <p:nvPr/>
        </p:nvSpPr>
        <p:spPr>
          <a:xfrm>
            <a:off x="1991243" y="202278"/>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a:ea typeface="+mn-ea"/>
                <a:cs typeface="Poppins Light"/>
              </a:rPr>
              <a:t>Projects Status – Priority Project</a:t>
            </a:r>
            <a:endPar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Tree>
    <p:extLst>
      <p:ext uri="{BB962C8B-B14F-4D97-AF65-F5344CB8AC3E}">
        <p14:creationId xmlns:p14="http://schemas.microsoft.com/office/powerpoint/2010/main" val="20858787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FADE9-6EA1-DDD6-8D97-503D8150F2E4}"/>
            </a:ext>
          </a:extLst>
        </p:cNvPr>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943B1577-81EB-6C70-20F9-F3045AA550FD}"/>
              </a:ext>
            </a:extLst>
          </p:cNvPr>
          <p:cNvGraphicFramePr>
            <a:graphicFrameLocks noGrp="1"/>
          </p:cNvGraphicFramePr>
          <p:nvPr/>
        </p:nvGraphicFramePr>
        <p:xfrm>
          <a:off x="4620947" y="3085401"/>
          <a:ext cx="3494394" cy="624840"/>
        </p:xfrm>
        <a:graphic>
          <a:graphicData uri="http://schemas.openxmlformats.org/drawingml/2006/table">
            <a:tbl>
              <a:tblPr firstRow="1" bandRow="1">
                <a:tableStyleId>{5C22544A-7EE6-4342-B048-85BDC9FD1C3A}</a:tableStyleId>
              </a:tblPr>
              <a:tblGrid>
                <a:gridCol w="1321256">
                  <a:extLst>
                    <a:ext uri="{9D8B030D-6E8A-4147-A177-3AD203B41FA5}">
                      <a16:colId xmlns:a16="http://schemas.microsoft.com/office/drawing/2014/main" val="2450462920"/>
                    </a:ext>
                  </a:extLst>
                </a:gridCol>
                <a:gridCol w="2173138">
                  <a:extLst>
                    <a:ext uri="{9D8B030D-6E8A-4147-A177-3AD203B41FA5}">
                      <a16:colId xmlns:a16="http://schemas.microsoft.com/office/drawing/2014/main" val="1500588468"/>
                    </a:ext>
                  </a:extLst>
                </a:gridCol>
              </a:tblGrid>
              <a:tr h="188882">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Design 90%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3B0FDA89-511F-7344-9526-23079B7F5384}"/>
              </a:ext>
            </a:extLst>
          </p:cNvPr>
          <p:cNvGraphicFramePr>
            <a:graphicFrameLocks noGrp="1"/>
          </p:cNvGraphicFramePr>
          <p:nvPr/>
        </p:nvGraphicFramePr>
        <p:xfrm>
          <a:off x="549322" y="3085401"/>
          <a:ext cx="4232064" cy="1005840"/>
        </p:xfrm>
        <a:graphic>
          <a:graphicData uri="http://schemas.openxmlformats.org/drawingml/2006/table">
            <a:tbl>
              <a:tblPr firstRow="1" bandRow="1">
                <a:tableStyleId>{5C22544A-7EE6-4342-B048-85BDC9FD1C3A}</a:tableStyleId>
              </a:tblPr>
              <a:tblGrid>
                <a:gridCol w="1833003">
                  <a:extLst>
                    <a:ext uri="{9D8B030D-6E8A-4147-A177-3AD203B41FA5}">
                      <a16:colId xmlns:a16="http://schemas.microsoft.com/office/drawing/2014/main" val="2450462920"/>
                    </a:ext>
                  </a:extLst>
                </a:gridCol>
                <a:gridCol w="2399061">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GLM Engineering PSC</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Apr 26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$61,752,976</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Construction Cost: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$51,054,392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D36A6408-0476-E6B1-7791-D60FE7637071}"/>
              </a:ext>
            </a:extLst>
          </p:cNvPr>
          <p:cNvGraphicFramePr>
            <a:graphicFrameLocks noGrp="1"/>
          </p:cNvGraphicFramePr>
          <p:nvPr/>
        </p:nvGraphicFramePr>
        <p:xfrm>
          <a:off x="561187" y="5101835"/>
          <a:ext cx="11026717" cy="1301085"/>
        </p:xfrm>
        <a:graphic>
          <a:graphicData uri="http://schemas.openxmlformats.org/drawingml/2006/table">
            <a:tbl>
              <a:tblPr>
                <a:tableStyleId>{5FD0F851-EC5A-4D38-B0AD-8093EC10F338}</a:tableStyleId>
              </a:tblPr>
              <a:tblGrid>
                <a:gridCol w="11026717">
                  <a:extLst>
                    <a:ext uri="{9D8B030D-6E8A-4147-A177-3AD203B41FA5}">
                      <a16:colId xmlns:a16="http://schemas.microsoft.com/office/drawing/2014/main" val="20000"/>
                    </a:ext>
                  </a:extLst>
                </a:gridCol>
              </a:tblGrid>
              <a:tr h="16153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82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Santa Rosa Intake is located at the intersection of the Guaynabo and Bayamon Rivers. A downstream dam impounds the water to maintain a water level and allow a constant raw water extraction.  The Dam has suffered erosion and needs rehabilitation or replacement.  The Pump Station needs improvements and surge protection equipment.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Santa Rosa Intake Improvements: replacement of the three existing pumps (1 pump@10 MGD and 2 pump@5 MGD) with 2 pumps @10 MGD and 1 pump @5 MGD, rehabilitation of the existing dam, relocation of Santa Rosa Intake, relocation of Electrical Sub-station, MCC and Generators, replacement of existing 30-inch raw water pipeline, new MCC, and rehabilitation of buildings, roof impermeabilization, and painting.</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A3920C99-2180-5CC9-F0AA-472F6B1A420D}"/>
              </a:ext>
            </a:extLst>
          </p:cNvPr>
          <p:cNvSpPr txBox="1">
            <a:spLocks/>
          </p:cNvSpPr>
          <p:nvPr/>
        </p:nvSpPr>
        <p:spPr bwMode="auto">
          <a:xfrm>
            <a:off x="549322" y="2588904"/>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Preconstruction Region</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Metro</a:t>
            </a:r>
          </a:p>
        </p:txBody>
      </p:sp>
      <p:sp>
        <p:nvSpPr>
          <p:cNvPr id="11" name="Title 1">
            <a:extLst>
              <a:ext uri="{FF2B5EF4-FFF2-40B4-BE49-F238E27FC236}">
                <a16:creationId xmlns:a16="http://schemas.microsoft.com/office/drawing/2014/main" id="{8FE1A122-12CC-FDAF-7560-5DD36FB43A36}"/>
              </a:ext>
            </a:extLst>
          </p:cNvPr>
          <p:cNvSpPr txBox="1">
            <a:spLocks/>
          </p:cNvSpPr>
          <p:nvPr/>
        </p:nvSpPr>
        <p:spPr>
          <a:xfrm>
            <a:off x="561187" y="2018866"/>
            <a:ext cx="6302396" cy="512981"/>
          </a:xfrm>
          <a:prstGeom prst="rect">
            <a:avLst/>
          </a:prstGeom>
        </p:spPr>
        <p:txBody>
          <a:bodyPr vert="horz" lIns="68580" tIns="34290" rIns="68580" bIns="3429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43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1-11-6008</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55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Improvements to the Santa Rosa Raw Water Intake</a:t>
            </a:r>
            <a:endPar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endParaRPr>
          </a:p>
        </p:txBody>
      </p:sp>
      <p:cxnSp>
        <p:nvCxnSpPr>
          <p:cNvPr id="2" name="Straight Connector 1">
            <a:extLst>
              <a:ext uri="{FF2B5EF4-FFF2-40B4-BE49-F238E27FC236}">
                <a16:creationId xmlns:a16="http://schemas.microsoft.com/office/drawing/2014/main" id="{80D0A360-59B9-7C03-9DC9-DF4C3A8A19C6}"/>
              </a:ext>
            </a:extLst>
          </p:cNvPr>
          <p:cNvCxnSpPr>
            <a:cxnSpLocks/>
          </p:cNvCxnSpPr>
          <p:nvPr/>
        </p:nvCxnSpPr>
        <p:spPr>
          <a:xfrm>
            <a:off x="2316621" y="3134942"/>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72D5785-5199-6539-A6E0-BBBDB6CD47AA}"/>
              </a:ext>
            </a:extLst>
          </p:cNvPr>
          <p:cNvCxnSpPr>
            <a:cxnSpLocks/>
          </p:cNvCxnSpPr>
          <p:nvPr/>
        </p:nvCxnSpPr>
        <p:spPr>
          <a:xfrm>
            <a:off x="630308" y="2531234"/>
            <a:ext cx="62332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4AFE5B-1BC3-CEEA-47E1-3EB18C9ECD41}"/>
              </a:ext>
            </a:extLst>
          </p:cNvPr>
          <p:cNvCxnSpPr>
            <a:cxnSpLocks/>
          </p:cNvCxnSpPr>
          <p:nvPr/>
        </p:nvCxnSpPr>
        <p:spPr>
          <a:xfrm>
            <a:off x="4604409"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E7ABEE-8D1A-1D7B-E11A-1CB43036DCD8}"/>
              </a:ext>
            </a:extLst>
          </p:cNvPr>
          <p:cNvCxnSpPr>
            <a:cxnSpLocks/>
          </p:cNvCxnSpPr>
          <p:nvPr/>
        </p:nvCxnSpPr>
        <p:spPr>
          <a:xfrm>
            <a:off x="5917213" y="3126515"/>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398A03-625B-0284-A58E-8983D8542783}"/>
              </a:ext>
            </a:extLst>
          </p:cNvPr>
          <p:cNvSpPr txBox="1">
            <a:spLocks/>
          </p:cNvSpPr>
          <p:nvPr/>
        </p:nvSpPr>
        <p:spPr>
          <a:xfrm>
            <a:off x="2151004" y="18555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a:ea typeface="+mn-ea"/>
                <a:cs typeface="Poppins Light"/>
              </a:rPr>
              <a:t>Projects Status – Priority Project</a:t>
            </a:r>
            <a:endPar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pic>
        <p:nvPicPr>
          <p:cNvPr id="13" name="Picture 12">
            <a:extLst>
              <a:ext uri="{FF2B5EF4-FFF2-40B4-BE49-F238E27FC236}">
                <a16:creationId xmlns:a16="http://schemas.microsoft.com/office/drawing/2014/main" id="{4786EB52-6B48-1DA2-2723-FB1850A0606B}"/>
              </a:ext>
            </a:extLst>
          </p:cNvPr>
          <p:cNvPicPr>
            <a:picLocks noChangeAspect="1"/>
          </p:cNvPicPr>
          <p:nvPr/>
        </p:nvPicPr>
        <p:blipFill>
          <a:blip r:embed="rId2"/>
          <a:stretch>
            <a:fillRect/>
          </a:stretch>
        </p:blipFill>
        <p:spPr>
          <a:xfrm>
            <a:off x="7130918" y="1963974"/>
            <a:ext cx="4825495" cy="2588826"/>
          </a:xfrm>
          <a:prstGeom prst="rect">
            <a:avLst/>
          </a:prstGeom>
        </p:spPr>
      </p:pic>
    </p:spTree>
    <p:extLst>
      <p:ext uri="{BB962C8B-B14F-4D97-AF65-F5344CB8AC3E}">
        <p14:creationId xmlns:p14="http://schemas.microsoft.com/office/powerpoint/2010/main" val="3428191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B83AB30E-9433-141E-D3EB-F31658AC3EA6}"/>
              </a:ext>
            </a:extLst>
          </p:cNvPr>
          <p:cNvGraphicFramePr>
            <a:graphicFrameLocks noGrp="1"/>
          </p:cNvGraphicFramePr>
          <p:nvPr/>
        </p:nvGraphicFramePr>
        <p:xfrm>
          <a:off x="3885311" y="3119702"/>
          <a:ext cx="3494394" cy="624840"/>
        </p:xfrm>
        <a:graphic>
          <a:graphicData uri="http://schemas.openxmlformats.org/drawingml/2006/table">
            <a:tbl>
              <a:tblPr firstRow="1" bandRow="1">
                <a:tableStyleId>{5C22544A-7EE6-4342-B048-85BDC9FD1C3A}</a:tableStyleId>
              </a:tblPr>
              <a:tblGrid>
                <a:gridCol w="1267120">
                  <a:extLst>
                    <a:ext uri="{9D8B030D-6E8A-4147-A177-3AD203B41FA5}">
                      <a16:colId xmlns:a16="http://schemas.microsoft.com/office/drawing/2014/main" val="2450462920"/>
                    </a:ext>
                  </a:extLst>
                </a:gridCol>
                <a:gridCol w="2227274">
                  <a:extLst>
                    <a:ext uri="{9D8B030D-6E8A-4147-A177-3AD203B41FA5}">
                      <a16:colId xmlns:a16="http://schemas.microsoft.com/office/drawing/2014/main" val="1500588468"/>
                    </a:ext>
                  </a:extLst>
                </a:gridCol>
              </a:tblGrid>
              <a:tr h="252313">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Project Status:</a:t>
                      </a:r>
                    </a:p>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200" b="0">
                          <a:solidFill>
                            <a:schemeClr val="tx1">
                              <a:lumMod val="85000"/>
                              <a:lumOff val="15000"/>
                            </a:schemeClr>
                          </a:solidFill>
                          <a:latin typeface="Century Gothic" panose="020B0502020202020204" pitchFamily="34" charset="0"/>
                          <a:cs typeface="Arial" panose="020B0604020202020204" pitchFamily="34" charset="0"/>
                        </a:rPr>
                        <a:t>Planning</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10663">
                <a:tc>
                  <a:txBody>
                    <a:bodyPr/>
                    <a:lstStyle/>
                    <a:p>
                      <a:endParaRPr lang="en-US" sz="8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8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bl>
          </a:graphicData>
        </a:graphic>
      </p:graphicFrame>
      <p:graphicFrame>
        <p:nvGraphicFramePr>
          <p:cNvPr id="6" name="Table 3">
            <a:extLst>
              <a:ext uri="{FF2B5EF4-FFF2-40B4-BE49-F238E27FC236}">
                <a16:creationId xmlns:a16="http://schemas.microsoft.com/office/drawing/2014/main" id="{519B3401-2C90-F98C-735E-C65A0B946FBB}"/>
              </a:ext>
            </a:extLst>
          </p:cNvPr>
          <p:cNvGraphicFramePr>
            <a:graphicFrameLocks noGrp="1"/>
          </p:cNvGraphicFramePr>
          <p:nvPr/>
        </p:nvGraphicFramePr>
        <p:xfrm>
          <a:off x="659988" y="3115996"/>
          <a:ext cx="4232064" cy="1005840"/>
        </p:xfrm>
        <a:graphic>
          <a:graphicData uri="http://schemas.openxmlformats.org/drawingml/2006/table">
            <a:tbl>
              <a:tblPr firstRow="1" bandRow="1">
                <a:tableStyleId>{5C22544A-7EE6-4342-B048-85BDC9FD1C3A}</a:tableStyleId>
              </a:tblPr>
              <a:tblGrid>
                <a:gridCol w="1833003">
                  <a:extLst>
                    <a:ext uri="{9D8B030D-6E8A-4147-A177-3AD203B41FA5}">
                      <a16:colId xmlns:a16="http://schemas.microsoft.com/office/drawing/2014/main" val="2450462920"/>
                    </a:ext>
                  </a:extLst>
                </a:gridCol>
                <a:gridCol w="2399061">
                  <a:extLst>
                    <a:ext uri="{9D8B030D-6E8A-4147-A177-3AD203B41FA5}">
                      <a16:colId xmlns:a16="http://schemas.microsoft.com/office/drawing/2014/main" val="1500588468"/>
                    </a:ext>
                  </a:extLst>
                </a:gridCol>
              </a:tblGrid>
              <a:tr h="194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lumMod val="85000"/>
                              <a:lumOff val="15000"/>
                            </a:schemeClr>
                          </a:solidFill>
                          <a:latin typeface="Century Gothic" panose="020B0502020202020204" pitchFamily="34" charset="0"/>
                        </a:rPr>
                        <a:t>Designer  :</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R" sz="1200" b="0">
                          <a:solidFill>
                            <a:schemeClr val="tx1">
                              <a:lumMod val="85000"/>
                              <a:lumOff val="15000"/>
                            </a:schemeClr>
                          </a:solidFill>
                          <a:latin typeface="Century Gothic" panose="020B0502020202020204" pitchFamily="34" charset="0"/>
                          <a:cs typeface="Arial" panose="020B0604020202020204" pitchFamily="34" charset="0"/>
                        </a:rPr>
                        <a:t>Black &amp; Veatch</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7147980"/>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Bid Announcement :</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Mar  27</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4213935"/>
                  </a:ext>
                </a:extLst>
              </a:tr>
              <a:tr h="194768">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Investment:</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a:solidFill>
                            <a:schemeClr val="tx1">
                              <a:lumMod val="85000"/>
                              <a:lumOff val="15000"/>
                            </a:schemeClr>
                          </a:solidFill>
                          <a:latin typeface="Century Gothic" panose="020B0502020202020204" pitchFamily="34" charset="0"/>
                          <a:cs typeface="Arial" panose="020B0604020202020204" pitchFamily="34" charset="0"/>
                        </a:rPr>
                        <a:t>$257,406,750</a:t>
                      </a:r>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54046"/>
                  </a:ext>
                </a:extLst>
              </a:tr>
              <a:tr h="194768">
                <a:tc>
                  <a:txBody>
                    <a:bodyPr/>
                    <a:lstStyle/>
                    <a:p>
                      <a:endParaRPr lang="en-US" sz="1200" b="0">
                        <a:solidFill>
                          <a:schemeClr val="tx1">
                            <a:lumMod val="85000"/>
                            <a:lumOff val="15000"/>
                          </a:schemeClr>
                        </a:solidFill>
                        <a:latin typeface="Century Gothic" panose="020B0502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0">
                        <a:solidFill>
                          <a:schemeClr val="tx1">
                            <a:lumMod val="85000"/>
                            <a:lumOff val="15000"/>
                          </a:schemeClr>
                        </a:solidFill>
                        <a:latin typeface="Century Gothic" panose="020B0502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6904831"/>
                  </a:ext>
                </a:extLst>
              </a:tr>
            </a:tbl>
          </a:graphicData>
        </a:graphic>
      </p:graphicFrame>
      <p:graphicFrame>
        <p:nvGraphicFramePr>
          <p:cNvPr id="7" name="Table 6">
            <a:extLst>
              <a:ext uri="{FF2B5EF4-FFF2-40B4-BE49-F238E27FC236}">
                <a16:creationId xmlns:a16="http://schemas.microsoft.com/office/drawing/2014/main" id="{672374FB-351E-721F-356E-8D6C675216E7}"/>
              </a:ext>
            </a:extLst>
          </p:cNvPr>
          <p:cNvGraphicFramePr>
            <a:graphicFrameLocks noGrp="1"/>
          </p:cNvGraphicFramePr>
          <p:nvPr/>
        </p:nvGraphicFramePr>
        <p:xfrm>
          <a:off x="518584" y="4622146"/>
          <a:ext cx="7434180" cy="1726718"/>
        </p:xfrm>
        <a:graphic>
          <a:graphicData uri="http://schemas.openxmlformats.org/drawingml/2006/table">
            <a:tbl>
              <a:tblPr>
                <a:tableStyleId>{5FD0F851-EC5A-4D38-B0AD-8093EC10F338}</a:tableStyleId>
              </a:tblPr>
              <a:tblGrid>
                <a:gridCol w="7434180">
                  <a:extLst>
                    <a:ext uri="{9D8B030D-6E8A-4147-A177-3AD203B41FA5}">
                      <a16:colId xmlns:a16="http://schemas.microsoft.com/office/drawing/2014/main" val="20000"/>
                    </a:ext>
                  </a:extLst>
                </a:gridCol>
              </a:tblGrid>
              <a:tr h="217958">
                <a:tc>
                  <a:txBody>
                    <a:bodyPr/>
                    <a:lstStyle/>
                    <a:p>
                      <a:pPr algn="l" fontAlgn="ctr"/>
                      <a:r>
                        <a:rPr lang="es-ES_tradnl" sz="1200" b="1" kern="1200" noProof="0">
                          <a:solidFill>
                            <a:srgbClr val="228E9F"/>
                          </a:solidFill>
                          <a:latin typeface="Century Gothic" panose="020B0502020202020204" pitchFamily="34" charset="0"/>
                        </a:rPr>
                        <a:t>Project </a:t>
                      </a:r>
                      <a:r>
                        <a:rPr lang="en-US" sz="1200" b="1" kern="1200" noProof="0">
                          <a:solidFill>
                            <a:srgbClr val="228E9F"/>
                          </a:solidFill>
                          <a:latin typeface="Century Gothic" panose="020B0502020202020204" pitchFamily="34" charset="0"/>
                        </a:rPr>
                        <a:t>Description</a:t>
                      </a:r>
                      <a:endParaRPr lang="en-US" sz="1200" b="1" kern="1200" noProof="0">
                        <a:solidFill>
                          <a:srgbClr val="228E9F"/>
                        </a:solidFill>
                        <a:latin typeface="Century Gothic" panose="020B0502020202020204" pitchFamily="34" charset="0"/>
                        <a:ea typeface="MS PGothic" panose="020B0600070205080204" pitchFamily="34" charset="-128"/>
                        <a:cs typeface="Arial" panose="020B060402020202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0876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Century Gothic" panose="020B0502020202020204" pitchFamily="34" charset="0"/>
                          <a:ea typeface="+mn-ea"/>
                          <a:cs typeface="+mn-cs"/>
                        </a:rPr>
                        <a:t>PRASA’s South Region Water Supply System Improvement Project includes three (3) main components, one of which proposes to connect the Toa Vaca watershed basin to a watershed basin located on the north side of the Island via a tunnel.  The construction of the Bauta Tunnel intends to supplement the inflow of the Toa Vaca Reservoir in </a:t>
                      </a:r>
                      <a:r>
                        <a:rPr lang="en-US" sz="1200" kern="1200" err="1">
                          <a:solidFill>
                            <a:schemeClr val="tx1">
                              <a:lumMod val="75000"/>
                              <a:lumOff val="25000"/>
                            </a:schemeClr>
                          </a:solidFill>
                          <a:latin typeface="Century Gothic" panose="020B0502020202020204" pitchFamily="34" charset="0"/>
                          <a:ea typeface="+mn-ea"/>
                          <a:cs typeface="+mn-cs"/>
                        </a:rPr>
                        <a:t>Villalba</a:t>
                      </a:r>
                      <a:r>
                        <a:rPr lang="en-US" sz="1200" kern="1200">
                          <a:solidFill>
                            <a:schemeClr val="tx1">
                              <a:lumMod val="75000"/>
                              <a:lumOff val="25000"/>
                            </a:schemeClr>
                          </a:solidFill>
                          <a:latin typeface="Century Gothic" panose="020B0502020202020204" pitchFamily="34" charset="0"/>
                          <a:ea typeface="+mn-ea"/>
                          <a:cs typeface="+mn-cs"/>
                        </a:rPr>
                        <a:t> by connecting the Bauta River basin in </a:t>
                      </a:r>
                      <a:r>
                        <a:rPr lang="en-US" sz="1200" kern="1200" err="1">
                          <a:solidFill>
                            <a:schemeClr val="tx1">
                              <a:lumMod val="75000"/>
                              <a:lumOff val="25000"/>
                            </a:schemeClr>
                          </a:solidFill>
                          <a:latin typeface="Century Gothic" panose="020B0502020202020204" pitchFamily="34" charset="0"/>
                          <a:ea typeface="+mn-ea"/>
                          <a:cs typeface="+mn-cs"/>
                        </a:rPr>
                        <a:t>Orocovis</a:t>
                      </a:r>
                      <a:r>
                        <a:rPr lang="en-US" sz="1200" kern="1200">
                          <a:solidFill>
                            <a:schemeClr val="tx1">
                              <a:lumMod val="75000"/>
                              <a:lumOff val="25000"/>
                            </a:schemeClr>
                          </a:solidFill>
                          <a:latin typeface="Century Gothic" panose="020B0502020202020204" pitchFamily="34" charset="0"/>
                          <a:ea typeface="+mn-ea"/>
                          <a:cs typeface="+mn-cs"/>
                        </a:rPr>
                        <a:t> to the existing Toa Vaca watershed traversing the central mountainous range of the island. The intent of the project is to increase the water supply reliability for the southern region of Puerto Rico and help restore the aquifers in the south by ceasing the extraction of water from groundwater wells.</a:t>
                      </a:r>
                      <a:endParaRPr lang="en-US" sz="1200" kern="1200">
                        <a:solidFill>
                          <a:schemeClr val="tx1">
                            <a:lumMod val="75000"/>
                            <a:lumOff val="25000"/>
                          </a:schemeClr>
                        </a:solidFill>
                        <a:latin typeface="Century Gothic" panose="020B0502020202020204" pitchFamily="34" charset="0"/>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Title 4">
            <a:extLst>
              <a:ext uri="{FF2B5EF4-FFF2-40B4-BE49-F238E27FC236}">
                <a16:creationId xmlns:a16="http://schemas.microsoft.com/office/drawing/2014/main" id="{AB481085-5ADD-8960-BF77-689988ED11F4}"/>
              </a:ext>
            </a:extLst>
          </p:cNvPr>
          <p:cNvSpPr txBox="1">
            <a:spLocks/>
          </p:cNvSpPr>
          <p:nvPr/>
        </p:nvSpPr>
        <p:spPr bwMode="auto">
          <a:xfrm>
            <a:off x="659988" y="2611122"/>
            <a:ext cx="3056929" cy="403907"/>
          </a:xfrm>
          <a:prstGeom prst="rect">
            <a:avLst/>
          </a:prstGeom>
          <a:noFill/>
          <a:ln w="9525">
            <a:noFill/>
            <a:miter lim="800000"/>
            <a:headEnd/>
            <a:tailEnd/>
          </a:ln>
        </p:spPr>
        <p:txBody>
          <a:bodyPr lIns="68567" tIns="34283" rIns="68567" bIns="34283"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Century Gothic" pitchFamily="34" charset="0"/>
              </a:rPr>
              <a:t>Region </a:t>
            </a: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South</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PMC : Jacobs</a:t>
            </a:r>
            <a:endParaRPr kumimoji="0" lang="en-US" altLang="en-US"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B27107B9-63BD-6512-0F2B-E506525C96E7}"/>
              </a:ext>
            </a:extLst>
          </p:cNvPr>
          <p:cNvSpPr txBox="1">
            <a:spLocks/>
          </p:cNvSpPr>
          <p:nvPr/>
        </p:nvSpPr>
        <p:spPr>
          <a:xfrm>
            <a:off x="659988" y="1966327"/>
            <a:ext cx="4843183" cy="5129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s-PR"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CIP 4-00-9000</a:t>
            </a:r>
            <a:br>
              <a:rPr kumimoji="0" lang="es-PR" sz="1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US" sz="1800" b="1" i="0" u="none" strike="noStrike" kern="1200" cap="none" spc="0" normalizeH="0" baseline="0" noProof="0">
                <a:ln>
                  <a:noFill/>
                </a:ln>
                <a:solidFill>
                  <a:srgbClr val="135763"/>
                </a:solidFill>
                <a:effectLst/>
                <a:uLnTx/>
                <a:uFillTx/>
                <a:latin typeface="Century Gothic" panose="020B0502020202020204" pitchFamily="34" charset="0"/>
                <a:ea typeface="+mj-ea"/>
                <a:cs typeface="+mj-cs"/>
              </a:rPr>
              <a:t>Bauta Tunnel</a:t>
            </a:r>
          </a:p>
        </p:txBody>
      </p:sp>
      <p:cxnSp>
        <p:nvCxnSpPr>
          <p:cNvPr id="2" name="Straight Connector 1">
            <a:extLst>
              <a:ext uri="{FF2B5EF4-FFF2-40B4-BE49-F238E27FC236}">
                <a16:creationId xmlns:a16="http://schemas.microsoft.com/office/drawing/2014/main" id="{3DCBBAB7-D907-A608-9328-7E6C3FB411F4}"/>
              </a:ext>
            </a:extLst>
          </p:cNvPr>
          <p:cNvCxnSpPr>
            <a:cxnSpLocks/>
          </p:cNvCxnSpPr>
          <p:nvPr/>
        </p:nvCxnSpPr>
        <p:spPr>
          <a:xfrm>
            <a:off x="2406346" y="3134658"/>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C528DA5-7F4F-B7CF-A905-61CD8BBFA4F8}"/>
              </a:ext>
            </a:extLst>
          </p:cNvPr>
          <p:cNvCxnSpPr>
            <a:cxnSpLocks/>
          </p:cNvCxnSpPr>
          <p:nvPr/>
        </p:nvCxnSpPr>
        <p:spPr>
          <a:xfrm>
            <a:off x="720033" y="2530950"/>
            <a:ext cx="612857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D1023FF-F4F8-3CC6-503A-47607EF09962}"/>
              </a:ext>
            </a:extLst>
          </p:cNvPr>
          <p:cNvCxnSpPr>
            <a:cxnSpLocks/>
          </p:cNvCxnSpPr>
          <p:nvPr/>
        </p:nvCxnSpPr>
        <p:spPr>
          <a:xfrm>
            <a:off x="3856520" y="3126231"/>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C1332F-2541-9979-7F3F-F2B7C6FC1FA5}"/>
              </a:ext>
            </a:extLst>
          </p:cNvPr>
          <p:cNvCxnSpPr>
            <a:cxnSpLocks/>
          </p:cNvCxnSpPr>
          <p:nvPr/>
        </p:nvCxnSpPr>
        <p:spPr>
          <a:xfrm>
            <a:off x="5113482" y="3126231"/>
            <a:ext cx="0" cy="965950"/>
          </a:xfrm>
          <a:prstGeom prst="line">
            <a:avLst/>
          </a:prstGeom>
          <a:ln>
            <a:solidFill>
              <a:srgbClr val="14626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1842086-9317-9C34-F94D-5A74AC22E2B9}"/>
              </a:ext>
            </a:extLst>
          </p:cNvPr>
          <p:cNvSpPr txBox="1">
            <a:spLocks/>
          </p:cNvSpPr>
          <p:nvPr/>
        </p:nvSpPr>
        <p:spPr>
          <a:xfrm>
            <a:off x="2121905" y="187022"/>
            <a:ext cx="10515600" cy="1325563"/>
          </a:xfrm>
          <a:prstGeom prst="rect">
            <a:avLst/>
          </a:prstGeom>
        </p:spPr>
        <p:txBody>
          <a:bodyPr vert="horz" wrap="square" lIns="68580" tIns="34290" rIns="68580" bIns="3429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457200" marR="0" lvl="1" indent="0" algn="l" defTabSz="914400" rtl="0" eaLnBrk="1" fontAlgn="auto" latinLnBrk="0" hangingPunct="1">
              <a:lnSpc>
                <a:spcPct val="90000"/>
              </a:lnSpc>
              <a:spcBef>
                <a:spcPct val="0"/>
              </a:spcBef>
              <a:spcAft>
                <a:spcPts val="300"/>
              </a:spcAft>
              <a:buClr>
                <a:srgbClr val="0095D0"/>
              </a:buClr>
              <a:buSzTx/>
              <a:buFontTx/>
              <a:buNone/>
              <a:tabLst/>
              <a:defRPr/>
            </a:pPr>
            <a:r>
              <a:rPr kumimoji="0" lang="en-US" sz="3200" b="1" i="0" u="none" strike="noStrike" kern="1200" cap="none" spc="0" normalizeH="0" baseline="0" noProof="0">
                <a:ln>
                  <a:noFill/>
                </a:ln>
                <a:solidFill>
                  <a:prstClr val="white"/>
                </a:solidFill>
                <a:effectLst/>
                <a:uLnTx/>
                <a:uFillTx/>
                <a:latin typeface="Poppins Light"/>
                <a:ea typeface="+mn-ea"/>
                <a:cs typeface="Poppins Light"/>
              </a:rPr>
              <a:t>Projects Status – Priority Project</a:t>
            </a:r>
            <a:endParaRPr kumimoji="0" lang="en-US" sz="3200" b="1"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pic>
        <p:nvPicPr>
          <p:cNvPr id="13" name="Picture 12">
            <a:extLst>
              <a:ext uri="{FF2B5EF4-FFF2-40B4-BE49-F238E27FC236}">
                <a16:creationId xmlns:a16="http://schemas.microsoft.com/office/drawing/2014/main" id="{C234F381-81FB-0CC6-0C2D-1A4F89A65679}"/>
              </a:ext>
            </a:extLst>
          </p:cNvPr>
          <p:cNvPicPr>
            <a:picLocks noChangeAspect="1"/>
          </p:cNvPicPr>
          <p:nvPr/>
        </p:nvPicPr>
        <p:blipFill>
          <a:blip r:embed="rId2"/>
          <a:stretch>
            <a:fillRect/>
          </a:stretch>
        </p:blipFill>
        <p:spPr>
          <a:xfrm>
            <a:off x="8403639" y="1467215"/>
            <a:ext cx="3400148" cy="2443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D186DD1-5F70-7289-2FD9-5C76D92D2960}"/>
              </a:ext>
            </a:extLst>
          </p:cNvPr>
          <p:cNvPicPr>
            <a:picLocks noChangeAspect="1"/>
          </p:cNvPicPr>
          <p:nvPr/>
        </p:nvPicPr>
        <p:blipFill>
          <a:blip r:embed="rId3"/>
          <a:stretch>
            <a:fillRect/>
          </a:stretch>
        </p:blipFill>
        <p:spPr>
          <a:xfrm>
            <a:off x="8506357" y="4091059"/>
            <a:ext cx="3200677" cy="2636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40837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885458-641B-4EC4-ADAB-7BCAD9B040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BA1F07-60F0-48EE-9602-D173EB864149}" type="slidenum">
              <a:rPr kumimoji="0" lang="en-US" sz="522"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522"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AA2AD7E-82E6-BC4B-A885-DFDF5853423B}"/>
              </a:ext>
            </a:extLst>
          </p:cNvPr>
          <p:cNvGrpSpPr/>
          <p:nvPr/>
        </p:nvGrpSpPr>
        <p:grpSpPr>
          <a:xfrm>
            <a:off x="10827509" y="315471"/>
            <a:ext cx="858236" cy="770026"/>
            <a:chOff x="8042423" y="408243"/>
            <a:chExt cx="1052588" cy="944404"/>
          </a:xfrm>
        </p:grpSpPr>
        <p:pic>
          <p:nvPicPr>
            <p:cNvPr id="11" name="Picture 10">
              <a:extLst>
                <a:ext uri="{FF2B5EF4-FFF2-40B4-BE49-F238E27FC236}">
                  <a16:creationId xmlns:a16="http://schemas.microsoft.com/office/drawing/2014/main" id="{62179FF5-6F74-6F4E-BA8A-ECAA596757A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t="60506"/>
            <a:stretch/>
          </p:blipFill>
          <p:spPr>
            <a:xfrm>
              <a:off x="8042423" y="987522"/>
              <a:ext cx="1052588" cy="365125"/>
            </a:xfrm>
            <a:prstGeom prst="rect">
              <a:avLst/>
            </a:prstGeom>
          </p:spPr>
        </p:pic>
        <p:pic>
          <p:nvPicPr>
            <p:cNvPr id="12" name="Picture 11">
              <a:extLst>
                <a:ext uri="{FF2B5EF4-FFF2-40B4-BE49-F238E27FC236}">
                  <a16:creationId xmlns:a16="http://schemas.microsoft.com/office/drawing/2014/main" id="{90288FB2-7679-CE4F-BCDB-16A3CDE5EDEF}"/>
                </a:ext>
              </a:extLst>
            </p:cNvPr>
            <p:cNvPicPr>
              <a:picLocks noChangeAspect="1"/>
            </p:cNvPicPr>
            <p:nvPr/>
          </p:nvPicPr>
          <p:blipFill rotWithShape="1">
            <a:blip r:embed="rId4"/>
            <a:srcRect b="40583"/>
            <a:stretch/>
          </p:blipFill>
          <p:spPr>
            <a:xfrm>
              <a:off x="8042423" y="408243"/>
              <a:ext cx="1052588" cy="549309"/>
            </a:xfrm>
            <a:prstGeom prst="rect">
              <a:avLst/>
            </a:prstGeom>
          </p:spPr>
        </p:pic>
      </p:grpSp>
      <p:grpSp>
        <p:nvGrpSpPr>
          <p:cNvPr id="15" name="Group 14">
            <a:extLst>
              <a:ext uri="{FF2B5EF4-FFF2-40B4-BE49-F238E27FC236}">
                <a16:creationId xmlns:a16="http://schemas.microsoft.com/office/drawing/2014/main" id="{6CBF0C8F-41DE-462D-A693-BC10937FF60D}"/>
              </a:ext>
            </a:extLst>
          </p:cNvPr>
          <p:cNvGrpSpPr/>
          <p:nvPr/>
        </p:nvGrpSpPr>
        <p:grpSpPr>
          <a:xfrm>
            <a:off x="3884248" y="2302186"/>
            <a:ext cx="3587999" cy="3587999"/>
            <a:chOff x="6452790" y="1391515"/>
            <a:chExt cx="3587999" cy="3587999"/>
          </a:xfrm>
        </p:grpSpPr>
        <p:sp>
          <p:nvSpPr>
            <p:cNvPr id="16" name="Rounded Rectangle 12">
              <a:extLst>
                <a:ext uri="{FF2B5EF4-FFF2-40B4-BE49-F238E27FC236}">
                  <a16:creationId xmlns:a16="http://schemas.microsoft.com/office/drawing/2014/main" id="{426DA68A-4226-4E4D-B4F7-266A63D51819}"/>
                </a:ext>
              </a:extLst>
            </p:cNvPr>
            <p:cNvSpPr/>
            <p:nvPr/>
          </p:nvSpPr>
          <p:spPr>
            <a:xfrm>
              <a:off x="6820695" y="1710802"/>
              <a:ext cx="2921717" cy="2921717"/>
            </a:xfrm>
            <a:prstGeom prst="roundRect">
              <a:avLst/>
            </a:prstGeom>
            <a:solidFill>
              <a:srgbClr val="254061"/>
            </a:solidFill>
            <a:ln>
              <a:solidFill>
                <a:srgbClr val="A7C5B9"/>
              </a:solidFill>
            </a:ln>
            <a:effectLst>
              <a:outerShdw blurRad="50800" dist="50800" dir="5400000" algn="ctr" rotWithShape="0">
                <a:srgbClr val="000000">
                  <a:alpha val="9861"/>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63AB66-FC23-4E9C-A826-F1C98BCBFFA3}"/>
                </a:ext>
              </a:extLst>
            </p:cNvPr>
            <p:cNvSpPr txBox="1"/>
            <p:nvPr/>
          </p:nvSpPr>
          <p:spPr>
            <a:xfrm>
              <a:off x="6820694" y="1992863"/>
              <a:ext cx="2921717" cy="646331"/>
            </a:xfrm>
            <a:prstGeom prst="rect">
              <a:avLst/>
            </a:prstGeom>
            <a:noFill/>
            <a:effectLst>
              <a:outerShdw blurRad="50800" dist="50800" dir="5400000" algn="ctr" rotWithShape="0">
                <a:srgbClr val="000000">
                  <a:alpha val="13413"/>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95000"/>
                    </a:prstClr>
                  </a:solidFill>
                  <a:effectLst/>
                  <a:uLnTx/>
                  <a:uFillTx/>
                  <a:latin typeface="Century Gothic" panose="020B0502020202020204" pitchFamily="34" charset="0"/>
                  <a:ea typeface="+mn-ea"/>
                  <a:cs typeface="+mn-cs"/>
                </a:rPr>
                <a:t>PREGUNTAS</a:t>
              </a:r>
            </a:p>
          </p:txBody>
        </p:sp>
        <p:sp>
          <p:nvSpPr>
            <p:cNvPr id="18" name="TextBox 17">
              <a:extLst>
                <a:ext uri="{FF2B5EF4-FFF2-40B4-BE49-F238E27FC236}">
                  <a16:creationId xmlns:a16="http://schemas.microsoft.com/office/drawing/2014/main" id="{68720123-D7AE-43F8-9AF4-615CA8259DF4}"/>
                </a:ext>
              </a:extLst>
            </p:cNvPr>
            <p:cNvSpPr txBox="1"/>
            <p:nvPr/>
          </p:nvSpPr>
          <p:spPr>
            <a:xfrm>
              <a:off x="7628372" y="2296983"/>
              <a:ext cx="1557394" cy="2308324"/>
            </a:xfrm>
            <a:prstGeom prst="rect">
              <a:avLst/>
            </a:prstGeom>
            <a:noFill/>
            <a:ln>
              <a:noFill/>
            </a:ln>
            <a:effectLst>
              <a:outerShdw blurRad="50800" dist="50800" dir="5400000" algn="ctr" rotWithShape="0">
                <a:srgbClr val="000000">
                  <a:alpha val="13413"/>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a:ln>
                    <a:solidFill>
                      <a:srgbClr val="ABD3DD"/>
                    </a:solidFill>
                  </a:ln>
                  <a:noFill/>
                  <a:effectLst/>
                  <a:uLnTx/>
                  <a:uFillTx/>
                  <a:latin typeface="Arial" panose="020B0604020202020204" pitchFamily="34" charset="0"/>
                  <a:ea typeface="+mn-ea"/>
                  <a:cs typeface="Arial" panose="020B0604020202020204" pitchFamily="34" charset="0"/>
                </a:rPr>
                <a:t>?</a:t>
              </a:r>
            </a:p>
          </p:txBody>
        </p:sp>
        <p:sp>
          <p:nvSpPr>
            <p:cNvPr id="19" name="TextBox 18">
              <a:extLst>
                <a:ext uri="{FF2B5EF4-FFF2-40B4-BE49-F238E27FC236}">
                  <a16:creationId xmlns:a16="http://schemas.microsoft.com/office/drawing/2014/main" id="{74F69ABF-3E92-42D4-B201-2E8153D3CFD7}"/>
                </a:ext>
              </a:extLst>
            </p:cNvPr>
            <p:cNvSpPr txBox="1"/>
            <p:nvPr/>
          </p:nvSpPr>
          <p:spPr>
            <a:xfrm>
              <a:off x="7560104" y="2296983"/>
              <a:ext cx="1357636" cy="2308324"/>
            </a:xfrm>
            <a:prstGeom prst="rect">
              <a:avLst/>
            </a:prstGeom>
            <a:noFill/>
            <a:effectLst>
              <a:outerShdw blurRad="50800" dist="50800" dir="5400000" algn="ctr" rotWithShape="0">
                <a:srgbClr val="000000">
                  <a:alpha val="13413"/>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dirty="0">
                  <a:ln>
                    <a:solidFill>
                      <a:srgbClr val="D0E8ED"/>
                    </a:solidFill>
                  </a:ln>
                  <a:solidFill>
                    <a:prstClr val="white">
                      <a:lumMod val="95000"/>
                    </a:prstClr>
                  </a:solidFill>
                  <a:effectLst/>
                  <a:uLnTx/>
                  <a:uFillTx/>
                  <a:latin typeface="Arial" panose="020B0604020202020204" pitchFamily="34" charset="0"/>
                  <a:ea typeface="+mn-ea"/>
                  <a:cs typeface="Arial" panose="020B0604020202020204" pitchFamily="34" charset="0"/>
                </a:rPr>
                <a:t>?</a:t>
              </a:r>
            </a:p>
          </p:txBody>
        </p:sp>
        <p:sp>
          <p:nvSpPr>
            <p:cNvPr id="20" name="Rounded Rectangle 16">
              <a:extLst>
                <a:ext uri="{FF2B5EF4-FFF2-40B4-BE49-F238E27FC236}">
                  <a16:creationId xmlns:a16="http://schemas.microsoft.com/office/drawing/2014/main" id="{C7DD12C8-1570-469C-A8EC-8C47D349839F}"/>
                </a:ext>
              </a:extLst>
            </p:cNvPr>
            <p:cNvSpPr/>
            <p:nvPr/>
          </p:nvSpPr>
          <p:spPr>
            <a:xfrm>
              <a:off x="6452790" y="1391515"/>
              <a:ext cx="3587999" cy="3587999"/>
            </a:xfrm>
            <a:prstGeom prst="roundRect">
              <a:avLst/>
            </a:prstGeom>
            <a:noFill/>
            <a:ln>
              <a:solidFill>
                <a:schemeClr val="bg1"/>
              </a:solidFill>
            </a:ln>
            <a:effectLst>
              <a:outerShdw blurRad="50800" dist="50800" dir="5400000" algn="ctr" rotWithShape="0">
                <a:srgbClr val="000000">
                  <a:alpha val="9861"/>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le 1">
            <a:extLst>
              <a:ext uri="{FF2B5EF4-FFF2-40B4-BE49-F238E27FC236}">
                <a16:creationId xmlns:a16="http://schemas.microsoft.com/office/drawing/2014/main" id="{D4BE16D1-D0CD-47B9-BFA2-A8D3FC041721}"/>
              </a:ext>
            </a:extLst>
          </p:cNvPr>
          <p:cNvSpPr txBox="1">
            <a:spLocks/>
          </p:cNvSpPr>
          <p:nvPr/>
        </p:nvSpPr>
        <p:spPr>
          <a:xfrm>
            <a:off x="1732777" y="700484"/>
            <a:ext cx="8424492" cy="596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effectLst>
                  <a:glow rad="76200">
                    <a:srgbClr val="17361A"/>
                  </a:glow>
                </a:effectLst>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76200">
                    <a:srgbClr val="254061"/>
                  </a:glow>
                </a:effectLst>
                <a:uLnTx/>
                <a:uFillTx/>
                <a:latin typeface="Arial Narrow" panose="020B0604020202020204" pitchFamily="34" charset="0"/>
                <a:ea typeface="+mj-ea"/>
              </a:rPr>
              <a:t>GRACIAS POR SU ATENCIÓN</a:t>
            </a:r>
          </a:p>
        </p:txBody>
      </p:sp>
    </p:spTree>
    <p:extLst>
      <p:ext uri="{BB962C8B-B14F-4D97-AF65-F5344CB8AC3E}">
        <p14:creationId xmlns:p14="http://schemas.microsoft.com/office/powerpoint/2010/main" val="1051155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F924D-5EE0-5E6A-F899-2C63793D14CB}"/>
              </a:ext>
            </a:extLst>
          </p:cNvPr>
          <p:cNvSpPr txBox="1">
            <a:spLocks/>
          </p:cNvSpPr>
          <p:nvPr/>
        </p:nvSpPr>
        <p:spPr>
          <a:xfrm>
            <a:off x="1185269" y="5913222"/>
            <a:ext cx="5963301" cy="9319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s-MX" sz="2000" b="1" i="0" u="none" strike="noStrike" kern="1200" cap="none" spc="0" normalizeH="0" baseline="0" noProof="0" dirty="0">
                <a:ln>
                  <a:noFill/>
                </a:ln>
                <a:solidFill>
                  <a:prstClr val="black"/>
                </a:solidFill>
                <a:effectLst/>
                <a:uLnTx/>
                <a:uFillTx/>
                <a:latin typeface="Aptos Display" panose="02110004020202020204"/>
                <a:ea typeface="+mn-ea"/>
                <a:cs typeface="+mn-cs"/>
              </a:rPr>
              <a:t>334 Proyectos Activos en 641 localidades</a:t>
            </a:r>
          </a:p>
        </p:txBody>
      </p:sp>
      <p:grpSp>
        <p:nvGrpSpPr>
          <p:cNvPr id="4" name="Group 3">
            <a:extLst>
              <a:ext uri="{FF2B5EF4-FFF2-40B4-BE49-F238E27FC236}">
                <a16:creationId xmlns:a16="http://schemas.microsoft.com/office/drawing/2014/main" id="{E73DD270-6F3D-F1AB-0079-1F73EAB83207}"/>
              </a:ext>
            </a:extLst>
          </p:cNvPr>
          <p:cNvGrpSpPr/>
          <p:nvPr/>
        </p:nvGrpSpPr>
        <p:grpSpPr>
          <a:xfrm>
            <a:off x="987007" y="2645111"/>
            <a:ext cx="8902640" cy="2860432"/>
            <a:chOff x="1940296" y="2302968"/>
            <a:chExt cx="9308980" cy="3013093"/>
          </a:xfrm>
        </p:grpSpPr>
        <p:grpSp>
          <p:nvGrpSpPr>
            <p:cNvPr id="5" name="Group 4">
              <a:extLst>
                <a:ext uri="{FF2B5EF4-FFF2-40B4-BE49-F238E27FC236}">
                  <a16:creationId xmlns:a16="http://schemas.microsoft.com/office/drawing/2014/main" id="{FAB93033-447C-9196-046A-6B76F72EA3C5}"/>
                </a:ext>
              </a:extLst>
            </p:cNvPr>
            <p:cNvGrpSpPr/>
            <p:nvPr/>
          </p:nvGrpSpPr>
          <p:grpSpPr>
            <a:xfrm>
              <a:off x="1940296" y="2302968"/>
              <a:ext cx="9308980" cy="3013093"/>
              <a:chOff x="1491762" y="2115442"/>
              <a:chExt cx="9268396" cy="3081180"/>
            </a:xfrm>
          </p:grpSpPr>
          <p:pic>
            <p:nvPicPr>
              <p:cNvPr id="13" name="Picture 12">
                <a:extLst>
                  <a:ext uri="{FF2B5EF4-FFF2-40B4-BE49-F238E27FC236}">
                    <a16:creationId xmlns:a16="http://schemas.microsoft.com/office/drawing/2014/main" id="{6460FB5B-FE48-0B07-77F0-A13E5863C271}"/>
                  </a:ext>
                </a:extLst>
              </p:cNvPr>
              <p:cNvPicPr>
                <a:picLocks noChangeAspect="1"/>
              </p:cNvPicPr>
              <p:nvPr/>
            </p:nvPicPr>
            <p:blipFill>
              <a:blip r:embed="rId2"/>
              <a:stretch>
                <a:fillRect/>
              </a:stretch>
            </p:blipFill>
            <p:spPr>
              <a:xfrm>
                <a:off x="1491762" y="2115442"/>
                <a:ext cx="9268396" cy="3081180"/>
              </a:xfrm>
              <a:prstGeom prst="rect">
                <a:avLst/>
              </a:prstGeom>
            </p:spPr>
          </p:pic>
          <p:sp>
            <p:nvSpPr>
              <p:cNvPr id="14" name="Oval 13">
                <a:extLst>
                  <a:ext uri="{FF2B5EF4-FFF2-40B4-BE49-F238E27FC236}">
                    <a16:creationId xmlns:a16="http://schemas.microsoft.com/office/drawing/2014/main" id="{CB6E1129-D4C2-4861-D75F-03305816C234}"/>
                  </a:ext>
                </a:extLst>
              </p:cNvPr>
              <p:cNvSpPr/>
              <p:nvPr/>
            </p:nvSpPr>
            <p:spPr>
              <a:xfrm>
                <a:off x="3920751" y="2468976"/>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C45BF18-C968-60AB-329A-A45CAD29EBD4}"/>
                  </a:ext>
                </a:extLst>
              </p:cNvPr>
              <p:cNvSpPr/>
              <p:nvPr/>
            </p:nvSpPr>
            <p:spPr>
              <a:xfrm>
                <a:off x="7988374" y="252443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6A20F3D-300B-BF8B-F90E-8FC98646D8FE}"/>
                  </a:ext>
                </a:extLst>
              </p:cNvPr>
              <p:cNvSpPr/>
              <p:nvPr/>
            </p:nvSpPr>
            <p:spPr>
              <a:xfrm>
                <a:off x="4129937" y="4166865"/>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AD22E6A-94EE-0096-39D0-DDF8E9149338}"/>
                  </a:ext>
                </a:extLst>
              </p:cNvPr>
              <p:cNvSpPr/>
              <p:nvPr/>
            </p:nvSpPr>
            <p:spPr>
              <a:xfrm>
                <a:off x="6870880" y="2399189"/>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F5B291B-4BB3-EA40-50B9-E34A065DCD73}"/>
                  </a:ext>
                </a:extLst>
              </p:cNvPr>
              <p:cNvSpPr/>
              <p:nvPr/>
            </p:nvSpPr>
            <p:spPr>
              <a:xfrm>
                <a:off x="4088044" y="272451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F73BBC3-7FF0-BF31-C62C-13FE06495242}"/>
                  </a:ext>
                </a:extLst>
              </p:cNvPr>
              <p:cNvSpPr/>
              <p:nvPr/>
            </p:nvSpPr>
            <p:spPr>
              <a:xfrm>
                <a:off x="4656327" y="3445393"/>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FFB5956-AFF3-F9B4-771E-5AD9B68A56A6}"/>
                  </a:ext>
                </a:extLst>
              </p:cNvPr>
              <p:cNvSpPr/>
              <p:nvPr/>
            </p:nvSpPr>
            <p:spPr>
              <a:xfrm>
                <a:off x="8964830" y="2495127"/>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975ACC5-B0FF-4AAC-996C-E1F1A5A3674E}"/>
                  </a:ext>
                </a:extLst>
              </p:cNvPr>
              <p:cNvSpPr/>
              <p:nvPr/>
            </p:nvSpPr>
            <p:spPr>
              <a:xfrm>
                <a:off x="5618511" y="3098708"/>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F277A34-79A2-4FBF-7C37-A2AD7FE172FC}"/>
                  </a:ext>
                </a:extLst>
              </p:cNvPr>
              <p:cNvSpPr/>
              <p:nvPr/>
            </p:nvSpPr>
            <p:spPr>
              <a:xfrm>
                <a:off x="8664982" y="2444481"/>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2A2FF55-F0F3-9CCD-CDFE-EF02958569A4}"/>
                  </a:ext>
                </a:extLst>
              </p:cNvPr>
              <p:cNvSpPr/>
              <p:nvPr/>
            </p:nvSpPr>
            <p:spPr>
              <a:xfrm>
                <a:off x="6562003" y="3285677"/>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B263902-88F0-C272-6CD1-46BD478466B1}"/>
                  </a:ext>
                </a:extLst>
              </p:cNvPr>
              <p:cNvSpPr/>
              <p:nvPr/>
            </p:nvSpPr>
            <p:spPr>
              <a:xfrm>
                <a:off x="7984405" y="2617889"/>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7806592-4DED-BF2D-691A-F74E1FC05F0A}"/>
                  </a:ext>
                </a:extLst>
              </p:cNvPr>
              <p:cNvSpPr/>
              <p:nvPr/>
            </p:nvSpPr>
            <p:spPr>
              <a:xfrm>
                <a:off x="6324510" y="233440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6A520722-6E2D-0325-0E67-BC78017D7E18}"/>
                  </a:ext>
                </a:extLst>
              </p:cNvPr>
              <p:cNvSpPr/>
              <p:nvPr/>
            </p:nvSpPr>
            <p:spPr>
              <a:xfrm>
                <a:off x="5824590" y="2462853"/>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5489C08E-E914-2551-AC83-1D5ACB9F4044}"/>
                  </a:ext>
                </a:extLst>
              </p:cNvPr>
              <p:cNvSpPr/>
              <p:nvPr/>
            </p:nvSpPr>
            <p:spPr>
              <a:xfrm>
                <a:off x="7597944" y="2649917"/>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CA47E84-ED4B-7C6E-557E-E6961A6CE221}"/>
                  </a:ext>
                </a:extLst>
              </p:cNvPr>
              <p:cNvSpPr/>
              <p:nvPr/>
            </p:nvSpPr>
            <p:spPr>
              <a:xfrm>
                <a:off x="8158586" y="2708685"/>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A9C14C4-EB19-724C-860F-5FFAA09E4674}"/>
                  </a:ext>
                </a:extLst>
              </p:cNvPr>
              <p:cNvSpPr/>
              <p:nvPr/>
            </p:nvSpPr>
            <p:spPr>
              <a:xfrm>
                <a:off x="8099117" y="2552388"/>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E980CCF-33DB-DC68-EC2C-15592FBE5FD9}"/>
                  </a:ext>
                </a:extLst>
              </p:cNvPr>
              <p:cNvSpPr/>
              <p:nvPr/>
            </p:nvSpPr>
            <p:spPr>
              <a:xfrm>
                <a:off x="4409587" y="2383142"/>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79AC6DE-BC6C-ABAA-EBEB-09BC912335F5}"/>
                  </a:ext>
                </a:extLst>
              </p:cNvPr>
              <p:cNvSpPr/>
              <p:nvPr/>
            </p:nvSpPr>
            <p:spPr>
              <a:xfrm>
                <a:off x="6039148" y="3213142"/>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0F2A76BB-A77B-DD14-2DA3-2565703ED5A5}"/>
                  </a:ext>
                </a:extLst>
              </p:cNvPr>
              <p:cNvSpPr/>
              <p:nvPr/>
            </p:nvSpPr>
            <p:spPr>
              <a:xfrm>
                <a:off x="8625093" y="387264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5B65CC8-8ECD-AE18-9310-3000088A1221}"/>
                  </a:ext>
                </a:extLst>
              </p:cNvPr>
              <p:cNvSpPr/>
              <p:nvPr/>
            </p:nvSpPr>
            <p:spPr>
              <a:xfrm>
                <a:off x="2279552" y="2489308"/>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F2A8818-B4BE-91C8-364C-8E58383F74E7}"/>
                  </a:ext>
                </a:extLst>
              </p:cNvPr>
              <p:cNvSpPr/>
              <p:nvPr/>
            </p:nvSpPr>
            <p:spPr>
              <a:xfrm>
                <a:off x="8167207" y="3691791"/>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FD68F4FA-8915-BD7B-FB70-7B5EE080A554}"/>
                  </a:ext>
                </a:extLst>
              </p:cNvPr>
              <p:cNvSpPr/>
              <p:nvPr/>
            </p:nvSpPr>
            <p:spPr>
              <a:xfrm>
                <a:off x="6139987" y="3251662"/>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1E855C3A-22A9-62DC-17B5-FCAC619FACAB}"/>
                  </a:ext>
                </a:extLst>
              </p:cNvPr>
              <p:cNvSpPr/>
              <p:nvPr/>
            </p:nvSpPr>
            <p:spPr>
              <a:xfrm>
                <a:off x="8152859" y="3305239"/>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96AF3D7F-AF2C-0492-0843-C2AC91ECE58B}"/>
                  </a:ext>
                </a:extLst>
              </p:cNvPr>
              <p:cNvSpPr/>
              <p:nvPr/>
            </p:nvSpPr>
            <p:spPr>
              <a:xfrm>
                <a:off x="9708624" y="3620718"/>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AE8922C-0939-C5CF-630F-39588EDFD6FB}"/>
                  </a:ext>
                </a:extLst>
              </p:cNvPr>
              <p:cNvSpPr/>
              <p:nvPr/>
            </p:nvSpPr>
            <p:spPr>
              <a:xfrm>
                <a:off x="2973656" y="2486188"/>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818A9796-B0A2-B562-8B78-3A8BD4FE9B0F}"/>
                  </a:ext>
                </a:extLst>
              </p:cNvPr>
              <p:cNvSpPr/>
              <p:nvPr/>
            </p:nvSpPr>
            <p:spPr>
              <a:xfrm>
                <a:off x="8271382" y="3008873"/>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C3A1CF50-3A96-E1CB-CA2E-43EC4CE17797}"/>
                  </a:ext>
                </a:extLst>
              </p:cNvPr>
              <p:cNvSpPr/>
              <p:nvPr/>
            </p:nvSpPr>
            <p:spPr>
              <a:xfrm>
                <a:off x="7516210" y="4823137"/>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47604C15-F5BC-CB4B-9023-0CEE270904BD}"/>
                  </a:ext>
                </a:extLst>
              </p:cNvPr>
              <p:cNvSpPr/>
              <p:nvPr/>
            </p:nvSpPr>
            <p:spPr>
              <a:xfrm>
                <a:off x="6828372" y="2660359"/>
                <a:ext cx="82979"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12A54CA4-36E6-85D9-43EC-14203C02074D}"/>
                  </a:ext>
                </a:extLst>
              </p:cNvPr>
              <p:cNvSpPr/>
              <p:nvPr/>
            </p:nvSpPr>
            <p:spPr>
              <a:xfrm>
                <a:off x="8930113" y="4792023"/>
                <a:ext cx="82979"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BE0B6E7-982D-FC46-2A7D-EC2C790ED5AF}"/>
                  </a:ext>
                </a:extLst>
              </p:cNvPr>
              <p:cNvSpPr/>
              <p:nvPr/>
            </p:nvSpPr>
            <p:spPr>
              <a:xfrm>
                <a:off x="6556204" y="3062214"/>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34BC713-ACC9-FB71-7F6F-4A4FA5523B38}"/>
                  </a:ext>
                </a:extLst>
              </p:cNvPr>
              <p:cNvSpPr/>
              <p:nvPr/>
            </p:nvSpPr>
            <p:spPr>
              <a:xfrm>
                <a:off x="5034725" y="4682480"/>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4D5B80D4-8B56-840D-7E72-17E730E0ADCC}"/>
                </a:ext>
              </a:extLst>
            </p:cNvPr>
            <p:cNvSpPr/>
            <p:nvPr/>
          </p:nvSpPr>
          <p:spPr>
            <a:xfrm>
              <a:off x="8296277" y="3476790"/>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DAB5302-B988-B641-40C8-52A5328F2517}"/>
                </a:ext>
              </a:extLst>
            </p:cNvPr>
            <p:cNvSpPr/>
            <p:nvPr/>
          </p:nvSpPr>
          <p:spPr>
            <a:xfrm>
              <a:off x="7804985" y="3201287"/>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E7148CD-0E23-6118-5C2C-E6605689EFDF}"/>
                </a:ext>
              </a:extLst>
            </p:cNvPr>
            <p:cNvSpPr/>
            <p:nvPr/>
          </p:nvSpPr>
          <p:spPr>
            <a:xfrm>
              <a:off x="4430452" y="2754817"/>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233E404-B512-5137-B80A-3924B9D36968}"/>
                </a:ext>
              </a:extLst>
            </p:cNvPr>
            <p:cNvSpPr/>
            <p:nvPr/>
          </p:nvSpPr>
          <p:spPr>
            <a:xfrm>
              <a:off x="4922992" y="2866482"/>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F0CE936-FE72-8391-C79F-8C51DD0EDD64}"/>
                </a:ext>
              </a:extLst>
            </p:cNvPr>
            <p:cNvSpPr/>
            <p:nvPr/>
          </p:nvSpPr>
          <p:spPr>
            <a:xfrm>
              <a:off x="6472583" y="3868176"/>
              <a:ext cx="87192" cy="8156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C2B9857-3DAE-EE4D-FD0E-F99B6F08D623}"/>
                </a:ext>
              </a:extLst>
            </p:cNvPr>
            <p:cNvSpPr/>
            <p:nvPr/>
          </p:nvSpPr>
          <p:spPr>
            <a:xfrm>
              <a:off x="2731536" y="4076999"/>
              <a:ext cx="87192" cy="8156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DE440B5-55E1-4093-8A79-51567A9AC8C6}"/>
                </a:ext>
              </a:extLst>
            </p:cNvPr>
            <p:cNvSpPr/>
            <p:nvPr/>
          </p:nvSpPr>
          <p:spPr>
            <a:xfrm>
              <a:off x="3226469" y="2449764"/>
              <a:ext cx="87192" cy="8156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3C84D6AC-CCF9-53C1-93D9-98A31263D728}"/>
              </a:ext>
            </a:extLst>
          </p:cNvPr>
          <p:cNvGrpSpPr/>
          <p:nvPr/>
        </p:nvGrpSpPr>
        <p:grpSpPr>
          <a:xfrm>
            <a:off x="1495052" y="2729723"/>
            <a:ext cx="7967796" cy="2701368"/>
            <a:chOff x="2041100" y="2189667"/>
            <a:chExt cx="8331467" cy="2845539"/>
          </a:xfrm>
        </p:grpSpPr>
        <p:grpSp>
          <p:nvGrpSpPr>
            <p:cNvPr id="46" name="Group 45">
              <a:extLst>
                <a:ext uri="{FF2B5EF4-FFF2-40B4-BE49-F238E27FC236}">
                  <a16:creationId xmlns:a16="http://schemas.microsoft.com/office/drawing/2014/main" id="{7C005C83-2D31-770D-B83C-C5AAE01006F4}"/>
                </a:ext>
              </a:extLst>
            </p:cNvPr>
            <p:cNvGrpSpPr/>
            <p:nvPr/>
          </p:nvGrpSpPr>
          <p:grpSpPr>
            <a:xfrm>
              <a:off x="2041100" y="2459416"/>
              <a:ext cx="8331467" cy="2575790"/>
              <a:chOff x="2041100" y="2459416"/>
              <a:chExt cx="8331467" cy="2575790"/>
            </a:xfrm>
          </p:grpSpPr>
          <p:sp>
            <p:nvSpPr>
              <p:cNvPr id="48" name="Oval 47">
                <a:extLst>
                  <a:ext uri="{FF2B5EF4-FFF2-40B4-BE49-F238E27FC236}">
                    <a16:creationId xmlns:a16="http://schemas.microsoft.com/office/drawing/2014/main" id="{1B2D8469-791A-6CA7-02F9-53D1A0683112}"/>
                  </a:ext>
                </a:extLst>
              </p:cNvPr>
              <p:cNvSpPr/>
              <p:nvPr/>
            </p:nvSpPr>
            <p:spPr>
              <a:xfrm>
                <a:off x="5313328" y="4464543"/>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7DF619E0-301C-BFDA-86C0-7EC9CC20CC58}"/>
                  </a:ext>
                </a:extLst>
              </p:cNvPr>
              <p:cNvSpPr/>
              <p:nvPr/>
            </p:nvSpPr>
            <p:spPr>
              <a:xfrm>
                <a:off x="4795393" y="4506249"/>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1AE0023F-68A4-1DF1-6713-05122A6927EA}"/>
                  </a:ext>
                </a:extLst>
              </p:cNvPr>
              <p:cNvSpPr/>
              <p:nvPr/>
            </p:nvSpPr>
            <p:spPr>
              <a:xfrm>
                <a:off x="4985555" y="4558143"/>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246C5AA-CDAC-C159-1708-89BA6A2AB371}"/>
                  </a:ext>
                </a:extLst>
              </p:cNvPr>
              <p:cNvSpPr/>
              <p:nvPr/>
            </p:nvSpPr>
            <p:spPr>
              <a:xfrm>
                <a:off x="5699851" y="4175419"/>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E92A4C89-BEA8-DC2A-0C24-586C10530421}"/>
                  </a:ext>
                </a:extLst>
              </p:cNvPr>
              <p:cNvSpPr/>
              <p:nvPr/>
            </p:nvSpPr>
            <p:spPr>
              <a:xfrm>
                <a:off x="4970087" y="4778585"/>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98EE14D9-0FEE-3090-C512-D2438F86DC79}"/>
                  </a:ext>
                </a:extLst>
              </p:cNvPr>
              <p:cNvSpPr/>
              <p:nvPr/>
            </p:nvSpPr>
            <p:spPr>
              <a:xfrm>
                <a:off x="2259704" y="2459416"/>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98787723-F9D1-F1DA-1196-EE896C2F02FF}"/>
                  </a:ext>
                </a:extLst>
              </p:cNvPr>
              <p:cNvSpPr/>
              <p:nvPr/>
            </p:nvSpPr>
            <p:spPr>
              <a:xfrm>
                <a:off x="2249945" y="266615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4A9DF00B-36E6-8C95-257B-AD646F965159}"/>
                  </a:ext>
                </a:extLst>
              </p:cNvPr>
              <p:cNvSpPr/>
              <p:nvPr/>
            </p:nvSpPr>
            <p:spPr>
              <a:xfrm>
                <a:off x="2365881" y="326568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1D692E04-3402-FD34-4500-4D5EBFCC18C1}"/>
                  </a:ext>
                </a:extLst>
              </p:cNvPr>
              <p:cNvSpPr/>
              <p:nvPr/>
            </p:nvSpPr>
            <p:spPr>
              <a:xfrm>
                <a:off x="2624502" y="284563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8A2159E4-2451-E3FE-235F-A3ED25D7F999}"/>
                  </a:ext>
                </a:extLst>
              </p:cNvPr>
              <p:cNvSpPr/>
              <p:nvPr/>
            </p:nvSpPr>
            <p:spPr>
              <a:xfrm>
                <a:off x="2240185" y="3227937"/>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F2482F68-C94B-4151-4472-31F6180CF9B6}"/>
                  </a:ext>
                </a:extLst>
              </p:cNvPr>
              <p:cNvSpPr/>
              <p:nvPr/>
            </p:nvSpPr>
            <p:spPr>
              <a:xfrm>
                <a:off x="2182461" y="3103034"/>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F425F500-93D5-738C-FD67-2397F49D877D}"/>
                  </a:ext>
                </a:extLst>
              </p:cNvPr>
              <p:cNvSpPr/>
              <p:nvPr/>
            </p:nvSpPr>
            <p:spPr>
              <a:xfrm>
                <a:off x="2041100" y="3455095"/>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B18B9434-C02C-ED3E-0EFF-A47AAFFC0004}"/>
                  </a:ext>
                </a:extLst>
              </p:cNvPr>
              <p:cNvSpPr/>
              <p:nvPr/>
            </p:nvSpPr>
            <p:spPr>
              <a:xfrm>
                <a:off x="7721639" y="4951794"/>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F1C0BF42-651A-4BA8-8494-35CEDF1EC77C}"/>
                  </a:ext>
                </a:extLst>
              </p:cNvPr>
              <p:cNvSpPr/>
              <p:nvPr/>
            </p:nvSpPr>
            <p:spPr>
              <a:xfrm>
                <a:off x="9590612" y="405511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C8477857-8383-93A8-D658-560CA70C88D6}"/>
                  </a:ext>
                </a:extLst>
              </p:cNvPr>
              <p:cNvSpPr/>
              <p:nvPr/>
            </p:nvSpPr>
            <p:spPr>
              <a:xfrm>
                <a:off x="8136509" y="4868382"/>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351E59CB-8654-5052-3EBE-D3B2E9437554}"/>
                  </a:ext>
                </a:extLst>
              </p:cNvPr>
              <p:cNvSpPr/>
              <p:nvPr/>
            </p:nvSpPr>
            <p:spPr>
              <a:xfrm>
                <a:off x="8396159" y="4673074"/>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792DC5B9-9ABD-9D36-C3F2-3CA0A0741D8C}"/>
                  </a:ext>
                </a:extLst>
              </p:cNvPr>
              <p:cNvSpPr/>
              <p:nvPr/>
            </p:nvSpPr>
            <p:spPr>
              <a:xfrm>
                <a:off x="9218948" y="2870054"/>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9024AD84-946E-22C2-75CD-D9A3E8CF8D41}"/>
                  </a:ext>
                </a:extLst>
              </p:cNvPr>
              <p:cNvSpPr/>
              <p:nvPr/>
            </p:nvSpPr>
            <p:spPr>
              <a:xfrm>
                <a:off x="10285755" y="294217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47812CED-9A70-4314-EE94-750BFA1A14C6}"/>
                  </a:ext>
                </a:extLst>
              </p:cNvPr>
              <p:cNvSpPr/>
              <p:nvPr/>
            </p:nvSpPr>
            <p:spPr>
              <a:xfrm>
                <a:off x="6833499" y="3927385"/>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27F6F6E4-B9D4-40B7-CF08-269A3F1C7677}"/>
                  </a:ext>
                </a:extLst>
              </p:cNvPr>
              <p:cNvSpPr/>
              <p:nvPr/>
            </p:nvSpPr>
            <p:spPr>
              <a:xfrm>
                <a:off x="8787432" y="360677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71F902CE-4F82-C6FF-C11F-630AE08038AD}"/>
                  </a:ext>
                </a:extLst>
              </p:cNvPr>
              <p:cNvSpPr/>
              <p:nvPr/>
            </p:nvSpPr>
            <p:spPr>
              <a:xfrm>
                <a:off x="8625093" y="387264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B9DABEF9-2051-BC45-1677-5085036EC70B}"/>
                  </a:ext>
                </a:extLst>
              </p:cNvPr>
              <p:cNvSpPr/>
              <p:nvPr/>
            </p:nvSpPr>
            <p:spPr>
              <a:xfrm>
                <a:off x="8502299" y="3850638"/>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BED35F46-BD13-E280-1C78-40700E542147}"/>
                  </a:ext>
                </a:extLst>
              </p:cNvPr>
              <p:cNvSpPr/>
              <p:nvPr/>
            </p:nvSpPr>
            <p:spPr>
              <a:xfrm>
                <a:off x="8082931" y="3490447"/>
                <a:ext cx="86812" cy="8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27591E98-4295-5D6D-5C8D-B3826173312F}"/>
                  </a:ext>
                </a:extLst>
              </p:cNvPr>
              <p:cNvSpPr/>
              <p:nvPr/>
            </p:nvSpPr>
            <p:spPr>
              <a:xfrm>
                <a:off x="7820914" y="3399432"/>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CA638058-723D-DF73-DA3B-D0E08ADCB85A}"/>
                  </a:ext>
                </a:extLst>
              </p:cNvPr>
              <p:cNvSpPr/>
              <p:nvPr/>
            </p:nvSpPr>
            <p:spPr>
              <a:xfrm>
                <a:off x="7611114" y="3718961"/>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D18746BC-162F-920C-72C1-43536EEED85F}"/>
                  </a:ext>
                </a:extLst>
              </p:cNvPr>
              <p:cNvSpPr/>
              <p:nvPr/>
            </p:nvSpPr>
            <p:spPr>
              <a:xfrm>
                <a:off x="7534706" y="3952298"/>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E5C7170E-C4DA-CD63-BDD1-BED1999A3FDC}"/>
                  </a:ext>
                </a:extLst>
              </p:cNvPr>
              <p:cNvSpPr/>
              <p:nvPr/>
            </p:nvSpPr>
            <p:spPr>
              <a:xfrm>
                <a:off x="9652411" y="3244747"/>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6A4F71F2-4529-EA4B-5757-43FA0CEE1F4E}"/>
                  </a:ext>
                </a:extLst>
              </p:cNvPr>
              <p:cNvSpPr/>
              <p:nvPr/>
            </p:nvSpPr>
            <p:spPr>
              <a:xfrm>
                <a:off x="7975890" y="3882241"/>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178FF32A-A10F-A66E-9E9C-90993B5DACFE}"/>
                  </a:ext>
                </a:extLst>
              </p:cNvPr>
              <p:cNvSpPr/>
              <p:nvPr/>
            </p:nvSpPr>
            <p:spPr>
              <a:xfrm>
                <a:off x="5699851" y="4061095"/>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BFECFC67-919E-F4CE-4F7A-3A5275EAAB80}"/>
                  </a:ext>
                </a:extLst>
              </p:cNvPr>
              <p:cNvSpPr/>
              <p:nvPr/>
            </p:nvSpPr>
            <p:spPr>
              <a:xfrm>
                <a:off x="7516210" y="4823137"/>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E0083C-8EDB-10CE-EED0-6FA7D669FDF7}"/>
                  </a:ext>
                </a:extLst>
              </p:cNvPr>
              <p:cNvSpPr/>
              <p:nvPr/>
            </p:nvSpPr>
            <p:spPr>
              <a:xfrm>
                <a:off x="5315244" y="4709232"/>
                <a:ext cx="82979"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E3ED140A-797B-BD07-E5ED-757B12729BFF}"/>
                  </a:ext>
                </a:extLst>
              </p:cNvPr>
              <p:cNvSpPr/>
              <p:nvPr/>
            </p:nvSpPr>
            <p:spPr>
              <a:xfrm>
                <a:off x="7893479" y="4868382"/>
                <a:ext cx="82979"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170DB537-0E8D-A1AA-45A2-1F6EDB66045B}"/>
                  </a:ext>
                </a:extLst>
              </p:cNvPr>
              <p:cNvSpPr/>
              <p:nvPr/>
            </p:nvSpPr>
            <p:spPr>
              <a:xfrm>
                <a:off x="6012772" y="4698647"/>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EE0786B1-CC41-D3CA-78DE-63A1CE5B0E32}"/>
                  </a:ext>
                </a:extLst>
              </p:cNvPr>
              <p:cNvSpPr/>
              <p:nvPr/>
            </p:nvSpPr>
            <p:spPr>
              <a:xfrm>
                <a:off x="5034725" y="4682480"/>
                <a:ext cx="82979"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Oval 46">
              <a:extLst>
                <a:ext uri="{FF2B5EF4-FFF2-40B4-BE49-F238E27FC236}">
                  <a16:creationId xmlns:a16="http://schemas.microsoft.com/office/drawing/2014/main" id="{869BCC2A-1EE9-3F33-E01E-3683EE0D525F}"/>
                </a:ext>
              </a:extLst>
            </p:cNvPr>
            <p:cNvSpPr/>
            <p:nvPr/>
          </p:nvSpPr>
          <p:spPr>
            <a:xfrm>
              <a:off x="2896957" y="2189667"/>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CAEF5AFE-6BA2-8F0D-8ED4-5B5E6DF6F290}"/>
              </a:ext>
            </a:extLst>
          </p:cNvPr>
          <p:cNvGrpSpPr/>
          <p:nvPr/>
        </p:nvGrpSpPr>
        <p:grpSpPr>
          <a:xfrm>
            <a:off x="1628345" y="2879432"/>
            <a:ext cx="6891525" cy="2407195"/>
            <a:chOff x="2638418" y="2546392"/>
            <a:chExt cx="7206072" cy="2535666"/>
          </a:xfrm>
        </p:grpSpPr>
        <p:sp>
          <p:nvSpPr>
            <p:cNvPr id="83" name="Oval 82">
              <a:extLst>
                <a:ext uri="{FF2B5EF4-FFF2-40B4-BE49-F238E27FC236}">
                  <a16:creationId xmlns:a16="http://schemas.microsoft.com/office/drawing/2014/main" id="{BD9FFDA1-C19D-1EA2-73EF-4DA6B74AAE31}"/>
                </a:ext>
              </a:extLst>
            </p:cNvPr>
            <p:cNvSpPr/>
            <p:nvPr/>
          </p:nvSpPr>
          <p:spPr>
            <a:xfrm>
              <a:off x="2638418" y="2706709"/>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B05FA094-CE6E-52A3-1B7A-2FBF97ABFDC8}"/>
                </a:ext>
              </a:extLst>
            </p:cNvPr>
            <p:cNvSpPr/>
            <p:nvPr/>
          </p:nvSpPr>
          <p:spPr>
            <a:xfrm>
              <a:off x="3416252" y="2861089"/>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C2BE4A3B-636B-509F-4647-FFDC0B67CE15}"/>
                </a:ext>
              </a:extLst>
            </p:cNvPr>
            <p:cNvSpPr/>
            <p:nvPr/>
          </p:nvSpPr>
          <p:spPr>
            <a:xfrm>
              <a:off x="3822195" y="2567063"/>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39B866ED-2E17-9E0E-5925-78D211E63F24}"/>
                </a:ext>
              </a:extLst>
            </p:cNvPr>
            <p:cNvSpPr/>
            <p:nvPr/>
          </p:nvSpPr>
          <p:spPr>
            <a:xfrm>
              <a:off x="3875634" y="2922410"/>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EC36DDBF-6371-9001-CA8B-030684A07440}"/>
                </a:ext>
              </a:extLst>
            </p:cNvPr>
            <p:cNvSpPr/>
            <p:nvPr/>
          </p:nvSpPr>
          <p:spPr>
            <a:xfrm>
              <a:off x="4831598" y="3231168"/>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591CA7EF-3731-2C7A-6F32-774456DCDC35}"/>
                </a:ext>
              </a:extLst>
            </p:cNvPr>
            <p:cNvSpPr/>
            <p:nvPr/>
          </p:nvSpPr>
          <p:spPr>
            <a:xfrm>
              <a:off x="2676226" y="3949625"/>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69ADDE0C-4488-65C2-965B-1816DBDC55A9}"/>
                </a:ext>
              </a:extLst>
            </p:cNvPr>
            <p:cNvSpPr/>
            <p:nvPr/>
          </p:nvSpPr>
          <p:spPr>
            <a:xfrm>
              <a:off x="2864050" y="4695826"/>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28B07943-F6A1-FB02-E940-D3D959CC4B17}"/>
                </a:ext>
              </a:extLst>
            </p:cNvPr>
            <p:cNvSpPr/>
            <p:nvPr/>
          </p:nvSpPr>
          <p:spPr>
            <a:xfrm>
              <a:off x="3641884" y="4927394"/>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108E61E1-2682-DDE5-8C58-9085EC0CC782}"/>
                </a:ext>
              </a:extLst>
            </p:cNvPr>
            <p:cNvSpPr/>
            <p:nvPr/>
          </p:nvSpPr>
          <p:spPr>
            <a:xfrm>
              <a:off x="3679691" y="481652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6B49549B-405F-3517-EA3B-FBC73175069B}"/>
                </a:ext>
              </a:extLst>
            </p:cNvPr>
            <p:cNvSpPr/>
            <p:nvPr/>
          </p:nvSpPr>
          <p:spPr>
            <a:xfrm>
              <a:off x="4200024" y="4998646"/>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E3621353-C7D4-1A23-7106-90FFE6B36CF1}"/>
                </a:ext>
              </a:extLst>
            </p:cNvPr>
            <p:cNvSpPr/>
            <p:nvPr/>
          </p:nvSpPr>
          <p:spPr>
            <a:xfrm>
              <a:off x="4182211" y="478489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936F533A-15C7-091D-62D7-3C86F620AC6C}"/>
                </a:ext>
              </a:extLst>
            </p:cNvPr>
            <p:cNvSpPr/>
            <p:nvPr/>
          </p:nvSpPr>
          <p:spPr>
            <a:xfrm>
              <a:off x="4455344" y="4856142"/>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4184EEE1-E7F7-0A24-7532-AB4CFBB5540C}"/>
                </a:ext>
              </a:extLst>
            </p:cNvPr>
            <p:cNvSpPr/>
            <p:nvPr/>
          </p:nvSpPr>
          <p:spPr>
            <a:xfrm>
              <a:off x="4261582" y="4305885"/>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FA2A06E5-F355-CAA7-B0D8-0330608FF8BE}"/>
                </a:ext>
              </a:extLst>
            </p:cNvPr>
            <p:cNvSpPr/>
            <p:nvPr/>
          </p:nvSpPr>
          <p:spPr>
            <a:xfrm>
              <a:off x="4944413" y="4466201"/>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1325E772-9386-60CE-FE07-8C77947CC0FC}"/>
                </a:ext>
              </a:extLst>
            </p:cNvPr>
            <p:cNvSpPr/>
            <p:nvPr/>
          </p:nvSpPr>
          <p:spPr>
            <a:xfrm>
              <a:off x="4896911" y="4869962"/>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06273D93-795A-58D1-83CF-742B46AE7245}"/>
                </a:ext>
              </a:extLst>
            </p:cNvPr>
            <p:cNvSpPr/>
            <p:nvPr/>
          </p:nvSpPr>
          <p:spPr>
            <a:xfrm>
              <a:off x="5401612" y="3326170"/>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CDF45408-CACE-8DB3-A7B0-B527DA4980BC}"/>
                </a:ext>
              </a:extLst>
            </p:cNvPr>
            <p:cNvSpPr/>
            <p:nvPr/>
          </p:nvSpPr>
          <p:spPr>
            <a:xfrm>
              <a:off x="5001609" y="476114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514095DD-C4F9-7B3A-CC48-0B63B75843A0}"/>
                </a:ext>
              </a:extLst>
            </p:cNvPr>
            <p:cNvSpPr/>
            <p:nvPr/>
          </p:nvSpPr>
          <p:spPr>
            <a:xfrm>
              <a:off x="5696316" y="4850205"/>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C4512B7B-7A06-0A7A-06F1-14F9A6D7A50A}"/>
                </a:ext>
              </a:extLst>
            </p:cNvPr>
            <p:cNvSpPr/>
            <p:nvPr/>
          </p:nvSpPr>
          <p:spPr>
            <a:xfrm>
              <a:off x="5880384" y="2546392"/>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84DD14D8-4646-47CB-D5A2-AD338E7DA0B6}"/>
                </a:ext>
              </a:extLst>
            </p:cNvPr>
            <p:cNvSpPr/>
            <p:nvPr/>
          </p:nvSpPr>
          <p:spPr>
            <a:xfrm>
              <a:off x="5484740" y="3498363"/>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10DE5015-041F-E939-5758-95E124DEBBE6}"/>
                </a:ext>
              </a:extLst>
            </p:cNvPr>
            <p:cNvSpPr/>
            <p:nvPr/>
          </p:nvSpPr>
          <p:spPr>
            <a:xfrm>
              <a:off x="5841000" y="3884311"/>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72AE7E6F-DBD3-E1E5-4312-5B46A72C4059}"/>
                </a:ext>
              </a:extLst>
            </p:cNvPr>
            <p:cNvSpPr/>
            <p:nvPr/>
          </p:nvSpPr>
          <p:spPr>
            <a:xfrm>
              <a:off x="5690379" y="3555795"/>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3F25CE53-3C28-D3C8-E14E-5F0E2E7BAA50}"/>
                </a:ext>
              </a:extLst>
            </p:cNvPr>
            <p:cNvSpPr/>
            <p:nvPr/>
          </p:nvSpPr>
          <p:spPr>
            <a:xfrm>
              <a:off x="6016951" y="4678013"/>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BE818F55-F3F1-2356-2F12-8A962E69F5DE}"/>
                </a:ext>
              </a:extLst>
            </p:cNvPr>
            <p:cNvSpPr/>
            <p:nvPr/>
          </p:nvSpPr>
          <p:spPr>
            <a:xfrm>
              <a:off x="6230706" y="394768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D46EF7D4-3018-BCA9-0E6A-821C7F2920C7}"/>
                </a:ext>
              </a:extLst>
            </p:cNvPr>
            <p:cNvSpPr/>
            <p:nvPr/>
          </p:nvSpPr>
          <p:spPr>
            <a:xfrm>
              <a:off x="6474150" y="3716111"/>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BB3BFCD3-D650-3A43-7FF1-8EF192A67F0C}"/>
                </a:ext>
              </a:extLst>
            </p:cNvPr>
            <p:cNvSpPr/>
            <p:nvPr/>
          </p:nvSpPr>
          <p:spPr>
            <a:xfrm>
              <a:off x="6672273" y="3688369"/>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61EF9D41-1C55-1179-5868-50A68CD17332}"/>
                </a:ext>
              </a:extLst>
            </p:cNvPr>
            <p:cNvSpPr/>
            <p:nvPr/>
          </p:nvSpPr>
          <p:spPr>
            <a:xfrm>
              <a:off x="7194787" y="3444925"/>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1B0D482C-984A-D260-BE93-11D31AF372C4}"/>
                </a:ext>
              </a:extLst>
            </p:cNvPr>
            <p:cNvSpPr/>
            <p:nvPr/>
          </p:nvSpPr>
          <p:spPr>
            <a:xfrm>
              <a:off x="7539171" y="4175258"/>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5C18561F-A4E9-495C-BAFF-8885144453DC}"/>
                </a:ext>
              </a:extLst>
            </p:cNvPr>
            <p:cNvSpPr/>
            <p:nvPr/>
          </p:nvSpPr>
          <p:spPr>
            <a:xfrm>
              <a:off x="7602306" y="4666137"/>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B9EB38E7-C30E-F81A-C0A9-C288D8CB95D0}"/>
                </a:ext>
              </a:extLst>
            </p:cNvPr>
            <p:cNvSpPr/>
            <p:nvPr/>
          </p:nvSpPr>
          <p:spPr>
            <a:xfrm>
              <a:off x="8358569" y="4970904"/>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672988DA-3240-B269-2CB6-0431C38D9A5D}"/>
                </a:ext>
              </a:extLst>
            </p:cNvPr>
            <p:cNvSpPr/>
            <p:nvPr/>
          </p:nvSpPr>
          <p:spPr>
            <a:xfrm>
              <a:off x="8572324" y="4780899"/>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24EDC35B-22C3-9024-B7EB-9D5831DBE309}"/>
                </a:ext>
              </a:extLst>
            </p:cNvPr>
            <p:cNvSpPr/>
            <p:nvPr/>
          </p:nvSpPr>
          <p:spPr>
            <a:xfrm>
              <a:off x="8427641" y="3846740"/>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A19474FB-1EC7-471C-50C3-D14DE821D390}"/>
                </a:ext>
              </a:extLst>
            </p:cNvPr>
            <p:cNvSpPr/>
            <p:nvPr/>
          </p:nvSpPr>
          <p:spPr>
            <a:xfrm>
              <a:off x="9757678" y="3953618"/>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8ACFB6FF-99B7-A383-6C09-ECDD34B339D0}"/>
                </a:ext>
              </a:extLst>
            </p:cNvPr>
            <p:cNvSpPr/>
            <p:nvPr/>
          </p:nvSpPr>
          <p:spPr>
            <a:xfrm>
              <a:off x="9270789" y="3051093"/>
              <a:ext cx="86812" cy="8341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A2B86CA3-89F5-419D-BB7A-75D4A63F1452}"/>
                </a:ext>
              </a:extLst>
            </p:cNvPr>
            <p:cNvSpPr/>
            <p:nvPr/>
          </p:nvSpPr>
          <p:spPr>
            <a:xfrm>
              <a:off x="8192315" y="3064915"/>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0EE18A32-7F7B-F363-56B1-F9633111A959}"/>
                </a:ext>
              </a:extLst>
            </p:cNvPr>
            <p:cNvSpPr/>
            <p:nvPr/>
          </p:nvSpPr>
          <p:spPr>
            <a:xfrm>
              <a:off x="8613889" y="2851160"/>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A64C241C-CA3D-A8DE-D0C1-D0E44EA78CAF}"/>
                </a:ext>
              </a:extLst>
            </p:cNvPr>
            <p:cNvSpPr/>
            <p:nvPr/>
          </p:nvSpPr>
          <p:spPr>
            <a:xfrm>
              <a:off x="8774206" y="3124292"/>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5279DA9D-DCE6-8921-F338-A44DB3690BC1}"/>
                </a:ext>
              </a:extLst>
            </p:cNvPr>
            <p:cNvSpPr/>
            <p:nvPr/>
          </p:nvSpPr>
          <p:spPr>
            <a:xfrm>
              <a:off x="8839520" y="3260859"/>
              <a:ext cx="86812" cy="8341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grpSp>
      <p:sp>
        <p:nvSpPr>
          <p:cNvPr id="121" name="Text Placeholder 2">
            <a:extLst>
              <a:ext uri="{FF2B5EF4-FFF2-40B4-BE49-F238E27FC236}">
                <a16:creationId xmlns:a16="http://schemas.microsoft.com/office/drawing/2014/main" id="{05A68848-5E63-5CAC-C835-7B9FC725F25A}"/>
              </a:ext>
            </a:extLst>
          </p:cNvPr>
          <p:cNvSpPr txBox="1">
            <a:spLocks/>
          </p:cNvSpPr>
          <p:nvPr/>
        </p:nvSpPr>
        <p:spPr>
          <a:xfrm>
            <a:off x="7074513" y="5862633"/>
            <a:ext cx="4510645" cy="85187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DO" sz="2000" b="1" i="0" u="none" strike="noStrike" kern="1200" cap="none" spc="0" normalizeH="0" baseline="0" noProof="0" dirty="0">
                <a:ln>
                  <a:noFill/>
                </a:ln>
                <a:solidFill>
                  <a:prstClr val="black"/>
                </a:solidFill>
                <a:effectLst/>
                <a:uLnTx/>
                <a:uFillTx/>
                <a:latin typeface="Calibri" panose="020F0502020204030204"/>
                <a:ea typeface="+mn-ea"/>
                <a:cs typeface="+mn-cs"/>
              </a:rPr>
              <a:t>$7.89 B Total Costos de Inversión</a:t>
            </a:r>
          </a:p>
        </p:txBody>
      </p:sp>
      <p:grpSp>
        <p:nvGrpSpPr>
          <p:cNvPr id="122" name="Group 121">
            <a:extLst>
              <a:ext uri="{FF2B5EF4-FFF2-40B4-BE49-F238E27FC236}">
                <a16:creationId xmlns:a16="http://schemas.microsoft.com/office/drawing/2014/main" id="{3ECEFA98-4B90-1D96-4A09-0386445A1126}"/>
              </a:ext>
            </a:extLst>
          </p:cNvPr>
          <p:cNvGrpSpPr/>
          <p:nvPr/>
        </p:nvGrpSpPr>
        <p:grpSpPr>
          <a:xfrm>
            <a:off x="6388753" y="5761054"/>
            <a:ext cx="598907" cy="598907"/>
            <a:chOff x="519391" y="5347505"/>
            <a:chExt cx="1124214" cy="1124214"/>
          </a:xfrm>
          <a:effectLst>
            <a:outerShdw blurRad="50800" dist="50800" dir="5400000" algn="ctr" rotWithShape="0">
              <a:srgbClr val="000000">
                <a:alpha val="13047"/>
              </a:srgbClr>
            </a:outerShdw>
          </a:effectLst>
        </p:grpSpPr>
        <p:sp>
          <p:nvSpPr>
            <p:cNvPr id="123" name="Oval 122">
              <a:extLst>
                <a:ext uri="{FF2B5EF4-FFF2-40B4-BE49-F238E27FC236}">
                  <a16:creationId xmlns:a16="http://schemas.microsoft.com/office/drawing/2014/main" id="{991E2CA7-5E78-C573-F6C2-170C4BD4C4AB}"/>
                </a:ext>
              </a:extLst>
            </p:cNvPr>
            <p:cNvSpPr/>
            <p:nvPr/>
          </p:nvSpPr>
          <p:spPr>
            <a:xfrm>
              <a:off x="519391" y="5347505"/>
              <a:ext cx="1124214" cy="1124214"/>
            </a:xfrm>
            <a:prstGeom prst="ellipse">
              <a:avLst/>
            </a:prstGeom>
            <a:solidFill>
              <a:srgbClr val="A7C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C541FEB3-57AB-4E5B-D55E-368DA0C958BF}"/>
                </a:ext>
              </a:extLst>
            </p:cNvPr>
            <p:cNvSpPr/>
            <p:nvPr/>
          </p:nvSpPr>
          <p:spPr>
            <a:xfrm>
              <a:off x="646712" y="5474826"/>
              <a:ext cx="869571" cy="8695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D9EB771A-C085-48A8-A9B4-C97CD5A14D38}"/>
                </a:ext>
              </a:extLst>
            </p:cNvPr>
            <p:cNvSpPr/>
            <p:nvPr/>
          </p:nvSpPr>
          <p:spPr>
            <a:xfrm>
              <a:off x="704587" y="5521123"/>
              <a:ext cx="753826" cy="753826"/>
            </a:xfrm>
            <a:prstGeom prst="ellipse">
              <a:avLst/>
            </a:prstGeom>
            <a:noFill/>
            <a:ln>
              <a:solidFill>
                <a:srgbClr val="A7C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44988FDC-78EA-AA3D-B0BC-B30B1BC8EC40}"/>
              </a:ext>
            </a:extLst>
          </p:cNvPr>
          <p:cNvGrpSpPr/>
          <p:nvPr/>
        </p:nvGrpSpPr>
        <p:grpSpPr>
          <a:xfrm>
            <a:off x="515202" y="5780282"/>
            <a:ext cx="598907" cy="598907"/>
            <a:chOff x="519391" y="5347505"/>
            <a:chExt cx="1124214" cy="1124214"/>
          </a:xfrm>
          <a:effectLst>
            <a:outerShdw blurRad="50800" dist="50800" dir="5400000" algn="ctr" rotWithShape="0">
              <a:srgbClr val="000000">
                <a:alpha val="13047"/>
              </a:srgbClr>
            </a:outerShdw>
          </a:effectLst>
        </p:grpSpPr>
        <p:sp>
          <p:nvSpPr>
            <p:cNvPr id="127" name="Oval 126">
              <a:extLst>
                <a:ext uri="{FF2B5EF4-FFF2-40B4-BE49-F238E27FC236}">
                  <a16:creationId xmlns:a16="http://schemas.microsoft.com/office/drawing/2014/main" id="{BF5972D2-999F-D1D2-6DD0-24C6AA619732}"/>
                </a:ext>
              </a:extLst>
            </p:cNvPr>
            <p:cNvSpPr/>
            <p:nvPr/>
          </p:nvSpPr>
          <p:spPr>
            <a:xfrm>
              <a:off x="519391" y="5347505"/>
              <a:ext cx="1124214" cy="1124214"/>
            </a:xfrm>
            <a:prstGeom prst="ellipse">
              <a:avLst/>
            </a:prstGeom>
            <a:solidFill>
              <a:srgbClr val="638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FF5A3CE9-D5E0-D18C-F5EE-284F294C727A}"/>
                </a:ext>
              </a:extLst>
            </p:cNvPr>
            <p:cNvSpPr/>
            <p:nvPr/>
          </p:nvSpPr>
          <p:spPr>
            <a:xfrm>
              <a:off x="646712" y="5474826"/>
              <a:ext cx="869571" cy="8695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F82790E9-147B-8919-4FFA-DABB9CB04DFD}"/>
                </a:ext>
              </a:extLst>
            </p:cNvPr>
            <p:cNvSpPr/>
            <p:nvPr/>
          </p:nvSpPr>
          <p:spPr>
            <a:xfrm>
              <a:off x="704587" y="5521123"/>
              <a:ext cx="753826" cy="753826"/>
            </a:xfrm>
            <a:prstGeom prst="ellipse">
              <a:avLst/>
            </a:prstGeom>
            <a:noFill/>
            <a:ln>
              <a:solidFill>
                <a:srgbClr val="638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Text Placeholder 2">
            <a:extLst>
              <a:ext uri="{FF2B5EF4-FFF2-40B4-BE49-F238E27FC236}">
                <a16:creationId xmlns:a16="http://schemas.microsoft.com/office/drawing/2014/main" id="{8D747B95-BA4C-B98E-D162-D4C2842DA44D}"/>
              </a:ext>
            </a:extLst>
          </p:cNvPr>
          <p:cNvSpPr txBox="1">
            <a:spLocks/>
          </p:cNvSpPr>
          <p:nvPr/>
        </p:nvSpPr>
        <p:spPr>
          <a:xfrm>
            <a:off x="6520125" y="5867354"/>
            <a:ext cx="330497" cy="3954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131" name="Group 130">
            <a:extLst>
              <a:ext uri="{FF2B5EF4-FFF2-40B4-BE49-F238E27FC236}">
                <a16:creationId xmlns:a16="http://schemas.microsoft.com/office/drawing/2014/main" id="{D6B00101-8F16-7E44-2DCA-2D3168EA6839}"/>
              </a:ext>
            </a:extLst>
          </p:cNvPr>
          <p:cNvGrpSpPr/>
          <p:nvPr/>
        </p:nvGrpSpPr>
        <p:grpSpPr>
          <a:xfrm>
            <a:off x="650527" y="5920340"/>
            <a:ext cx="333438" cy="314921"/>
            <a:chOff x="578441" y="3728121"/>
            <a:chExt cx="1064400" cy="1005289"/>
          </a:xfrm>
        </p:grpSpPr>
        <p:pic>
          <p:nvPicPr>
            <p:cNvPr id="132" name="Graphic 131" descr="Water outline">
              <a:extLst>
                <a:ext uri="{FF2B5EF4-FFF2-40B4-BE49-F238E27FC236}">
                  <a16:creationId xmlns:a16="http://schemas.microsoft.com/office/drawing/2014/main" id="{198783D7-6E27-DB8F-2ADB-59E8D427FB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441" y="3728121"/>
              <a:ext cx="914400" cy="914400"/>
            </a:xfrm>
            <a:prstGeom prst="rect">
              <a:avLst/>
            </a:prstGeom>
          </p:spPr>
        </p:pic>
        <p:pic>
          <p:nvPicPr>
            <p:cNvPr id="133" name="Graphic 132" descr="Water with solid fill">
              <a:extLst>
                <a:ext uri="{FF2B5EF4-FFF2-40B4-BE49-F238E27FC236}">
                  <a16:creationId xmlns:a16="http://schemas.microsoft.com/office/drawing/2014/main" id="{E08E7D11-1BDE-1A71-5849-AE3967F255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442" y="3819011"/>
              <a:ext cx="914399" cy="914399"/>
            </a:xfrm>
            <a:prstGeom prst="rect">
              <a:avLst/>
            </a:prstGeom>
          </p:spPr>
        </p:pic>
      </p:grpSp>
      <p:grpSp>
        <p:nvGrpSpPr>
          <p:cNvPr id="134" name="Group 133">
            <a:extLst>
              <a:ext uri="{FF2B5EF4-FFF2-40B4-BE49-F238E27FC236}">
                <a16:creationId xmlns:a16="http://schemas.microsoft.com/office/drawing/2014/main" id="{1406E06E-155F-3E46-4D4C-1B834301EC51}"/>
              </a:ext>
            </a:extLst>
          </p:cNvPr>
          <p:cNvGrpSpPr/>
          <p:nvPr/>
        </p:nvGrpSpPr>
        <p:grpSpPr>
          <a:xfrm>
            <a:off x="1695927" y="2805467"/>
            <a:ext cx="9777205" cy="2240837"/>
            <a:chOff x="2706000" y="2472427"/>
            <a:chExt cx="10223462" cy="2360430"/>
          </a:xfrm>
        </p:grpSpPr>
        <p:pic>
          <p:nvPicPr>
            <p:cNvPr id="135" name="Picture 134">
              <a:extLst>
                <a:ext uri="{FF2B5EF4-FFF2-40B4-BE49-F238E27FC236}">
                  <a16:creationId xmlns:a16="http://schemas.microsoft.com/office/drawing/2014/main" id="{767776A1-E98C-71DB-43BD-729448589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3755" y="3768356"/>
              <a:ext cx="1825707" cy="1064501"/>
            </a:xfrm>
            <a:prstGeom prst="rect">
              <a:avLst/>
            </a:prstGeom>
          </p:spPr>
        </p:pic>
        <p:sp>
          <p:nvSpPr>
            <p:cNvPr id="136" name="Oval 135">
              <a:extLst>
                <a:ext uri="{FF2B5EF4-FFF2-40B4-BE49-F238E27FC236}">
                  <a16:creationId xmlns:a16="http://schemas.microsoft.com/office/drawing/2014/main" id="{28D42AEB-5F5D-B113-60A5-EB18FFFA82F0}"/>
                </a:ext>
              </a:extLst>
            </p:cNvPr>
            <p:cNvSpPr/>
            <p:nvPr/>
          </p:nvSpPr>
          <p:spPr>
            <a:xfrm>
              <a:off x="2717930" y="2963858"/>
              <a:ext cx="86812" cy="8341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082D9BD3-DDFE-3C2C-70CC-D8A339250470}"/>
                </a:ext>
              </a:extLst>
            </p:cNvPr>
            <p:cNvSpPr/>
            <p:nvPr/>
          </p:nvSpPr>
          <p:spPr>
            <a:xfrm>
              <a:off x="2706000" y="3664209"/>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2FAE6825-4AAF-8F4D-DC11-A1D94F4F471C}"/>
                </a:ext>
              </a:extLst>
            </p:cNvPr>
            <p:cNvSpPr/>
            <p:nvPr/>
          </p:nvSpPr>
          <p:spPr>
            <a:xfrm>
              <a:off x="3188747" y="2597034"/>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1537A9D7-FDF8-1C76-C84E-D999AB88A888}"/>
                </a:ext>
              </a:extLst>
            </p:cNvPr>
            <p:cNvSpPr/>
            <p:nvPr/>
          </p:nvSpPr>
          <p:spPr>
            <a:xfrm>
              <a:off x="5138732" y="2472841"/>
              <a:ext cx="86812" cy="8341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11C7735D-9EDF-8513-6A23-9D5A06E26A57}"/>
                </a:ext>
              </a:extLst>
            </p:cNvPr>
            <p:cNvSpPr/>
            <p:nvPr/>
          </p:nvSpPr>
          <p:spPr>
            <a:xfrm>
              <a:off x="4823819" y="2992275"/>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85DF679D-EFE0-3DFB-A3E5-1DA3799DBC98}"/>
                </a:ext>
              </a:extLst>
            </p:cNvPr>
            <p:cNvSpPr/>
            <p:nvPr/>
          </p:nvSpPr>
          <p:spPr>
            <a:xfrm>
              <a:off x="5319765" y="3999751"/>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E0039CF2-2ED1-2295-093E-2640C2BC4219}"/>
                </a:ext>
              </a:extLst>
            </p:cNvPr>
            <p:cNvSpPr/>
            <p:nvPr/>
          </p:nvSpPr>
          <p:spPr>
            <a:xfrm>
              <a:off x="4056652" y="3465012"/>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2D18FA49-B898-CF01-226C-A2F5D092024A}"/>
                </a:ext>
              </a:extLst>
            </p:cNvPr>
            <p:cNvSpPr/>
            <p:nvPr/>
          </p:nvSpPr>
          <p:spPr>
            <a:xfrm>
              <a:off x="5875923" y="2472427"/>
              <a:ext cx="86812" cy="8341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206BDDF0-4F45-0C10-9BAD-D5B848A02DD5}"/>
                </a:ext>
              </a:extLst>
            </p:cNvPr>
            <p:cNvSpPr/>
            <p:nvPr/>
          </p:nvSpPr>
          <p:spPr>
            <a:xfrm>
              <a:off x="6674994" y="2493024"/>
              <a:ext cx="86812" cy="8341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D13BB93E-714E-A646-591C-DCBFA5C22C04}"/>
                </a:ext>
              </a:extLst>
            </p:cNvPr>
            <p:cNvSpPr/>
            <p:nvPr/>
          </p:nvSpPr>
          <p:spPr>
            <a:xfrm>
              <a:off x="7641159" y="3124091"/>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4AD57E6B-A10A-48CB-EFE6-42E6A3201544}"/>
                </a:ext>
              </a:extLst>
            </p:cNvPr>
            <p:cNvSpPr/>
            <p:nvPr/>
          </p:nvSpPr>
          <p:spPr>
            <a:xfrm>
              <a:off x="8551733" y="3082882"/>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9C875D0C-B2CB-21AD-F798-B47343DBF523}"/>
                </a:ext>
              </a:extLst>
            </p:cNvPr>
            <p:cNvSpPr/>
            <p:nvPr/>
          </p:nvSpPr>
          <p:spPr>
            <a:xfrm>
              <a:off x="8808071" y="3255064"/>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2AC80886-3192-3A88-45DD-1333F44A10ED}"/>
                </a:ext>
              </a:extLst>
            </p:cNvPr>
            <p:cNvSpPr/>
            <p:nvPr/>
          </p:nvSpPr>
          <p:spPr>
            <a:xfrm>
              <a:off x="8638545" y="2710698"/>
              <a:ext cx="86812" cy="8341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CD73DAAC-21A0-DA44-D055-E6FF5C973485}"/>
                </a:ext>
              </a:extLst>
            </p:cNvPr>
            <p:cNvSpPr/>
            <p:nvPr/>
          </p:nvSpPr>
          <p:spPr>
            <a:xfrm>
              <a:off x="9825772" y="4123628"/>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169DF5D8-80C2-C855-AEED-7AC506058D87}"/>
                </a:ext>
              </a:extLst>
            </p:cNvPr>
            <p:cNvSpPr/>
            <p:nvPr/>
          </p:nvSpPr>
          <p:spPr>
            <a:xfrm>
              <a:off x="11871303" y="4132304"/>
              <a:ext cx="86812" cy="834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R" sz="1800" b="0" i="0" u="none" strike="noStrike" kern="1200" cap="none" spc="0" normalizeH="0" baseline="0" noProof="0">
                <a:ln>
                  <a:noFill/>
                </a:ln>
                <a:solidFill>
                  <a:prstClr val="black"/>
                </a:solidFill>
                <a:effectLst/>
                <a:highlight>
                  <a:srgbClr val="000080"/>
                </a:highlight>
                <a:uLnTx/>
                <a:uFillTx/>
                <a:latin typeface="Calibri" panose="020F0502020204030204"/>
                <a:ea typeface="+mn-ea"/>
                <a:cs typeface="+mn-cs"/>
              </a:endParaRPr>
            </a:p>
          </p:txBody>
        </p:sp>
      </p:grpSp>
      <p:sp>
        <p:nvSpPr>
          <p:cNvPr id="151" name="Text Placeholder 2">
            <a:extLst>
              <a:ext uri="{FF2B5EF4-FFF2-40B4-BE49-F238E27FC236}">
                <a16:creationId xmlns:a16="http://schemas.microsoft.com/office/drawing/2014/main" id="{97E4F1A8-B260-CCCE-603F-12BC7064A5DC}"/>
              </a:ext>
            </a:extLst>
          </p:cNvPr>
          <p:cNvSpPr txBox="1">
            <a:spLocks/>
          </p:cNvSpPr>
          <p:nvPr/>
        </p:nvSpPr>
        <p:spPr>
          <a:xfrm>
            <a:off x="849999" y="1956763"/>
            <a:ext cx="3144387" cy="75882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3600" b="1" i="0" u="none" strike="noStrike" kern="1200" cap="none" spc="0" normalizeH="0" baseline="0" noProof="0" dirty="0">
                <a:ln>
                  <a:noFill/>
                </a:ln>
                <a:solidFill>
                  <a:prstClr val="black"/>
                </a:solidFill>
                <a:effectLst/>
                <a:uLnTx/>
                <a:uFillTx/>
                <a:latin typeface="Calibri" panose="020F0502020204030204"/>
                <a:ea typeface="+mn-ea"/>
                <a:cs typeface="+mn-cs"/>
              </a:rPr>
              <a:t>&gt; 500 </a:t>
            </a:r>
            <a:r>
              <a:rPr kumimoji="0" lang="es-CO" sz="3600" b="0" i="0" u="none" strike="noStrike" kern="1200" cap="none" spc="0" normalizeH="0" baseline="0" noProof="0" dirty="0">
                <a:ln>
                  <a:noFill/>
                </a:ln>
                <a:solidFill>
                  <a:prstClr val="black"/>
                </a:solidFill>
                <a:effectLst/>
                <a:uLnTx/>
                <a:uFillTx/>
                <a:latin typeface="Calibri" panose="020F0502020204030204"/>
                <a:ea typeface="+mn-ea"/>
                <a:cs typeface="+mn-cs"/>
              </a:rPr>
              <a:t> Proyectos</a:t>
            </a:r>
          </a:p>
        </p:txBody>
      </p:sp>
      <p:grpSp>
        <p:nvGrpSpPr>
          <p:cNvPr id="152" name="Group 151">
            <a:extLst>
              <a:ext uri="{FF2B5EF4-FFF2-40B4-BE49-F238E27FC236}">
                <a16:creationId xmlns:a16="http://schemas.microsoft.com/office/drawing/2014/main" id="{1C6EE83B-EF7E-7827-702A-1F47ADAB313B}"/>
              </a:ext>
            </a:extLst>
          </p:cNvPr>
          <p:cNvGrpSpPr/>
          <p:nvPr/>
        </p:nvGrpSpPr>
        <p:grpSpPr>
          <a:xfrm>
            <a:off x="5470572" y="1890970"/>
            <a:ext cx="641875" cy="598907"/>
            <a:chOff x="519391" y="5347505"/>
            <a:chExt cx="1124214" cy="1124214"/>
          </a:xfrm>
          <a:effectLst>
            <a:outerShdw blurRad="50800" dist="50800" dir="5400000" algn="ctr" rotWithShape="0">
              <a:srgbClr val="000000">
                <a:alpha val="13047"/>
              </a:srgbClr>
            </a:outerShdw>
          </a:effectLst>
        </p:grpSpPr>
        <p:sp>
          <p:nvSpPr>
            <p:cNvPr id="153" name="Oval 152">
              <a:extLst>
                <a:ext uri="{FF2B5EF4-FFF2-40B4-BE49-F238E27FC236}">
                  <a16:creationId xmlns:a16="http://schemas.microsoft.com/office/drawing/2014/main" id="{BB99862D-69C9-921C-A051-7BC7C8A217E4}"/>
                </a:ext>
              </a:extLst>
            </p:cNvPr>
            <p:cNvSpPr/>
            <p:nvPr/>
          </p:nvSpPr>
          <p:spPr>
            <a:xfrm>
              <a:off x="519391" y="5347505"/>
              <a:ext cx="1124214" cy="1124214"/>
            </a:xfrm>
            <a:prstGeom prst="ellipse">
              <a:avLst/>
            </a:prstGeom>
            <a:solidFill>
              <a:srgbClr val="A7C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B254C818-AD07-F944-6A29-DBA1F947FEFC}"/>
                </a:ext>
              </a:extLst>
            </p:cNvPr>
            <p:cNvSpPr/>
            <p:nvPr/>
          </p:nvSpPr>
          <p:spPr>
            <a:xfrm>
              <a:off x="646712" y="5474826"/>
              <a:ext cx="869571" cy="8695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0B321609-997A-8D8B-4148-7C725EE4D0CF}"/>
                </a:ext>
              </a:extLst>
            </p:cNvPr>
            <p:cNvSpPr/>
            <p:nvPr/>
          </p:nvSpPr>
          <p:spPr>
            <a:xfrm>
              <a:off x="704587" y="5521123"/>
              <a:ext cx="753826" cy="753826"/>
            </a:xfrm>
            <a:prstGeom prst="ellipse">
              <a:avLst/>
            </a:prstGeom>
            <a:noFill/>
            <a:ln>
              <a:solidFill>
                <a:srgbClr val="A7C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6" name="Text Placeholder 2">
            <a:extLst>
              <a:ext uri="{FF2B5EF4-FFF2-40B4-BE49-F238E27FC236}">
                <a16:creationId xmlns:a16="http://schemas.microsoft.com/office/drawing/2014/main" id="{06302DE5-9D73-F4CE-FFBB-45DF6ACDB4B3}"/>
              </a:ext>
            </a:extLst>
          </p:cNvPr>
          <p:cNvSpPr txBox="1">
            <a:spLocks/>
          </p:cNvSpPr>
          <p:nvPr/>
        </p:nvSpPr>
        <p:spPr>
          <a:xfrm>
            <a:off x="5622733" y="2011371"/>
            <a:ext cx="354208" cy="3954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157" name="Group 156">
            <a:extLst>
              <a:ext uri="{FF2B5EF4-FFF2-40B4-BE49-F238E27FC236}">
                <a16:creationId xmlns:a16="http://schemas.microsoft.com/office/drawing/2014/main" id="{D786DE68-C288-6760-84DF-3A5CD3F3C4BD}"/>
              </a:ext>
            </a:extLst>
          </p:cNvPr>
          <p:cNvGrpSpPr/>
          <p:nvPr/>
        </p:nvGrpSpPr>
        <p:grpSpPr>
          <a:xfrm>
            <a:off x="181764" y="1878197"/>
            <a:ext cx="598907" cy="598907"/>
            <a:chOff x="519391" y="5347505"/>
            <a:chExt cx="1124214" cy="1124214"/>
          </a:xfrm>
          <a:effectLst>
            <a:outerShdw blurRad="50800" dist="50800" dir="5400000" algn="ctr" rotWithShape="0">
              <a:srgbClr val="000000">
                <a:alpha val="13047"/>
              </a:srgbClr>
            </a:outerShdw>
          </a:effectLst>
        </p:grpSpPr>
        <p:sp>
          <p:nvSpPr>
            <p:cNvPr id="158" name="Oval 157">
              <a:extLst>
                <a:ext uri="{FF2B5EF4-FFF2-40B4-BE49-F238E27FC236}">
                  <a16:creationId xmlns:a16="http://schemas.microsoft.com/office/drawing/2014/main" id="{49D2D329-DE78-3FC4-341D-7071DD6BE524}"/>
                </a:ext>
              </a:extLst>
            </p:cNvPr>
            <p:cNvSpPr/>
            <p:nvPr/>
          </p:nvSpPr>
          <p:spPr>
            <a:xfrm>
              <a:off x="519391" y="5347505"/>
              <a:ext cx="1124214" cy="1124214"/>
            </a:xfrm>
            <a:prstGeom prst="ellipse">
              <a:avLst/>
            </a:prstGeom>
            <a:solidFill>
              <a:srgbClr val="638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489E8C05-6D9B-8DA7-91BA-9CB162C71EB2}"/>
                </a:ext>
              </a:extLst>
            </p:cNvPr>
            <p:cNvSpPr/>
            <p:nvPr/>
          </p:nvSpPr>
          <p:spPr>
            <a:xfrm>
              <a:off x="646712" y="5474826"/>
              <a:ext cx="869571" cy="8695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48C24204-B461-87E5-3DC4-E60CFAAFF625}"/>
                </a:ext>
              </a:extLst>
            </p:cNvPr>
            <p:cNvSpPr/>
            <p:nvPr/>
          </p:nvSpPr>
          <p:spPr>
            <a:xfrm>
              <a:off x="704587" y="5521123"/>
              <a:ext cx="753826" cy="753826"/>
            </a:xfrm>
            <a:prstGeom prst="ellipse">
              <a:avLst/>
            </a:prstGeom>
            <a:noFill/>
            <a:ln>
              <a:solidFill>
                <a:srgbClr val="638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1" name="Group 160">
            <a:extLst>
              <a:ext uri="{FF2B5EF4-FFF2-40B4-BE49-F238E27FC236}">
                <a16:creationId xmlns:a16="http://schemas.microsoft.com/office/drawing/2014/main" id="{7A026F2C-7D97-6E29-CD26-788EE0B32AE3}"/>
              </a:ext>
            </a:extLst>
          </p:cNvPr>
          <p:cNvGrpSpPr/>
          <p:nvPr/>
        </p:nvGrpSpPr>
        <p:grpSpPr>
          <a:xfrm>
            <a:off x="317089" y="2018255"/>
            <a:ext cx="333438" cy="314921"/>
            <a:chOff x="578441" y="3728121"/>
            <a:chExt cx="1064400" cy="1005289"/>
          </a:xfrm>
        </p:grpSpPr>
        <p:pic>
          <p:nvPicPr>
            <p:cNvPr id="162" name="Graphic 161" descr="Water outline">
              <a:extLst>
                <a:ext uri="{FF2B5EF4-FFF2-40B4-BE49-F238E27FC236}">
                  <a16:creationId xmlns:a16="http://schemas.microsoft.com/office/drawing/2014/main" id="{2B659D05-C2E2-0657-E959-EC7914155B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441" y="3728121"/>
              <a:ext cx="914400" cy="914400"/>
            </a:xfrm>
            <a:prstGeom prst="rect">
              <a:avLst/>
            </a:prstGeom>
          </p:spPr>
        </p:pic>
        <p:pic>
          <p:nvPicPr>
            <p:cNvPr id="163" name="Graphic 162" descr="Water with solid fill">
              <a:extLst>
                <a:ext uri="{FF2B5EF4-FFF2-40B4-BE49-F238E27FC236}">
                  <a16:creationId xmlns:a16="http://schemas.microsoft.com/office/drawing/2014/main" id="{74A1BDFF-10F3-6851-22BF-8BF6D86D4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442" y="3819011"/>
              <a:ext cx="914399" cy="914399"/>
            </a:xfrm>
            <a:prstGeom prst="rect">
              <a:avLst/>
            </a:prstGeom>
          </p:spPr>
        </p:pic>
      </p:grpSp>
      <p:sp>
        <p:nvSpPr>
          <p:cNvPr id="165" name="Title 1">
            <a:extLst>
              <a:ext uri="{FF2B5EF4-FFF2-40B4-BE49-F238E27FC236}">
                <a16:creationId xmlns:a16="http://schemas.microsoft.com/office/drawing/2014/main" id="{89FCEE79-4146-BE0D-AF27-83BDD9401289}"/>
              </a:ext>
            </a:extLst>
          </p:cNvPr>
          <p:cNvSpPr>
            <a:spLocks noGrp="1"/>
          </p:cNvSpPr>
          <p:nvPr>
            <p:ph type="title" idx="4294967295"/>
          </p:nvPr>
        </p:nvSpPr>
        <p:spPr>
          <a:xfrm>
            <a:off x="2004602" y="225843"/>
            <a:ext cx="10515600" cy="1270246"/>
          </a:xfrm>
        </p:spPr>
        <p:txBody>
          <a:bodyPr anchor="ctr">
            <a:noAutofit/>
          </a:bodyPr>
          <a:lstStyle/>
          <a:p>
            <a:pPr marL="457200" lvl="1" algn="l" rtl="0" fontAlgn="base">
              <a:lnSpc>
                <a:spcPct val="90000"/>
              </a:lnSpc>
              <a:spcBef>
                <a:spcPct val="0"/>
              </a:spcBef>
              <a:spcAft>
                <a:spcPts val="300"/>
              </a:spcAft>
              <a:buClr>
                <a:srgbClr val="0095D0"/>
              </a:buClr>
              <a:buSzPct val="110000"/>
              <a:defRPr/>
            </a:pPr>
            <a:r>
              <a:rPr lang="es-PR" sz="3200" b="1" kern="1200" dirty="0">
                <a:solidFill>
                  <a:schemeClr val="bg1"/>
                </a:solidFill>
                <a:latin typeface="Poppins Light" panose="00000400000000000000" pitchFamily="2" charset="0"/>
                <a:ea typeface="+mj-ea"/>
                <a:cs typeface="Poppins Light" panose="00000400000000000000" pitchFamily="2" charset="0"/>
              </a:rPr>
              <a:t>Proyectos de Agua Potable y Alcantarillado</a:t>
            </a:r>
          </a:p>
        </p:txBody>
      </p:sp>
      <p:sp>
        <p:nvSpPr>
          <p:cNvPr id="166" name="Text Placeholder 2">
            <a:extLst>
              <a:ext uri="{FF2B5EF4-FFF2-40B4-BE49-F238E27FC236}">
                <a16:creationId xmlns:a16="http://schemas.microsoft.com/office/drawing/2014/main" id="{197B23C0-C283-AF46-D556-D89F18F59673}"/>
              </a:ext>
            </a:extLst>
          </p:cNvPr>
          <p:cNvSpPr txBox="1">
            <a:spLocks/>
          </p:cNvSpPr>
          <p:nvPr/>
        </p:nvSpPr>
        <p:spPr>
          <a:xfrm>
            <a:off x="6254761" y="1932853"/>
            <a:ext cx="4718040" cy="9560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&gt; $ 11.1 </a:t>
            </a:r>
            <a:r>
              <a:rPr kumimoji="0" lang="es-VE" sz="2400" b="1" i="0" u="none" strike="noStrike" kern="1200" cap="none" spc="0" normalizeH="0" baseline="0" noProof="0" dirty="0">
                <a:ln>
                  <a:noFill/>
                </a:ln>
                <a:solidFill>
                  <a:prstClr val="black"/>
                </a:solidFill>
                <a:effectLst/>
                <a:uLnTx/>
                <a:uFillTx/>
                <a:latin typeface="Calibri" panose="020F0502020204030204"/>
                <a:ea typeface="+mn-ea"/>
                <a:cs typeface="+mn-cs"/>
              </a:rPr>
              <a:t>B Total Inversión Programa </a:t>
            </a:r>
          </a:p>
        </p:txBody>
      </p:sp>
      <p:sp>
        <p:nvSpPr>
          <p:cNvPr id="2" name="TextBox 1">
            <a:extLst>
              <a:ext uri="{FF2B5EF4-FFF2-40B4-BE49-F238E27FC236}">
                <a16:creationId xmlns:a16="http://schemas.microsoft.com/office/drawing/2014/main" id="{302277C1-F26E-9B10-6052-E15DCA928CCD}"/>
              </a:ext>
            </a:extLst>
          </p:cNvPr>
          <p:cNvSpPr txBox="1"/>
          <p:nvPr/>
        </p:nvSpPr>
        <p:spPr>
          <a:xfrm>
            <a:off x="2475574" y="1122370"/>
            <a:ext cx="1999093"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a:ea typeface="+mn-ea"/>
                <a:cs typeface="Poppins"/>
              </a:rPr>
              <a:t>Agosto 31 , 2025</a:t>
            </a:r>
          </a:p>
        </p:txBody>
      </p:sp>
      <p:sp>
        <p:nvSpPr>
          <p:cNvPr id="167" name="TextBox 166">
            <a:extLst>
              <a:ext uri="{FF2B5EF4-FFF2-40B4-BE49-F238E27FC236}">
                <a16:creationId xmlns:a16="http://schemas.microsoft.com/office/drawing/2014/main" id="{49A23BF8-F0B5-0071-1BFE-5F0008F19505}"/>
              </a:ext>
            </a:extLst>
          </p:cNvPr>
          <p:cNvSpPr txBox="1"/>
          <p:nvPr/>
        </p:nvSpPr>
        <p:spPr>
          <a:xfrm>
            <a:off x="9868724" y="2672430"/>
            <a:ext cx="258602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B9BD5"/>
                </a:solidFill>
                <a:effectLst/>
                <a:uLnTx/>
                <a:uFillTx/>
                <a:latin typeface="Aptos" panose="02110004020202020204"/>
                <a:ea typeface="+mn-ea"/>
                <a:cs typeface="+mn-cs"/>
              </a:rPr>
              <a:t>Tipos</a:t>
            </a:r>
            <a:r>
              <a:rPr kumimoji="0" lang="en-US" sz="1400" b="1" i="0" u="none" strike="noStrike" kern="1200" cap="none" spc="0" normalizeH="0" baseline="0" noProof="0" dirty="0">
                <a:ln>
                  <a:noFill/>
                </a:ln>
                <a:solidFill>
                  <a:srgbClr val="5B9BD5"/>
                </a:solidFill>
                <a:effectLst/>
                <a:uLnTx/>
                <a:uFillTx/>
                <a:latin typeface="Aptos" panose="02110004020202020204"/>
                <a:ea typeface="+mn-ea"/>
                <a:cs typeface="+mn-cs"/>
              </a:rPr>
              <a:t> de Proyectos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5B9BD5"/>
                </a:solidFill>
                <a:effectLst/>
                <a:uLnTx/>
                <a:uFillTx/>
                <a:latin typeface="Aptos" panose="02110004020202020204"/>
                <a:ea typeface="+mn-ea"/>
                <a:cs typeface="+mn-cs"/>
              </a:rPr>
              <a:t>Edificios</a:t>
            </a:r>
            <a:r>
              <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rPr>
              <a:t> y </a:t>
            </a:r>
            <a:r>
              <a:rPr kumimoji="0" lang="en-US" sz="1200" b="0" i="0" u="none" strike="noStrike" kern="1200" cap="none" spc="0" normalizeH="0" baseline="0" noProof="0" dirty="0" err="1">
                <a:ln>
                  <a:noFill/>
                </a:ln>
                <a:solidFill>
                  <a:srgbClr val="5B9BD5"/>
                </a:solidFill>
                <a:effectLst/>
                <a:uLnTx/>
                <a:uFillTx/>
                <a:latin typeface="Aptos" panose="02110004020202020204"/>
                <a:ea typeface="+mn-ea"/>
                <a:cs typeface="+mn-cs"/>
              </a:rPr>
              <a:t>Estructuras</a:t>
            </a:r>
            <a:endPar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rPr>
              <a:t>Sistemas de </a:t>
            </a:r>
            <a:r>
              <a:rPr kumimoji="0" lang="en-US" sz="1200" b="0" i="0" u="none" strike="noStrike" kern="1200" cap="none" spc="0" normalizeH="0" baseline="0" noProof="0" dirty="0" err="1">
                <a:ln>
                  <a:noFill/>
                </a:ln>
                <a:solidFill>
                  <a:srgbClr val="5B9BD5"/>
                </a:solidFill>
                <a:effectLst/>
                <a:uLnTx/>
                <a:uFillTx/>
                <a:latin typeface="Aptos" panose="02110004020202020204"/>
                <a:ea typeface="+mn-ea"/>
                <a:cs typeface="+mn-cs"/>
              </a:rPr>
              <a:t>Acueductos</a:t>
            </a:r>
            <a:endPar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5B9BD5"/>
                </a:solidFill>
                <a:effectLst/>
                <a:uLnTx/>
                <a:uFillTx/>
                <a:latin typeface="Aptos" panose="02110004020202020204"/>
                <a:ea typeface="+mn-ea"/>
                <a:cs typeface="+mn-cs"/>
              </a:rPr>
              <a:t>Plantas</a:t>
            </a:r>
            <a:r>
              <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rPr>
              <a:t> de Agua Potable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rPr>
              <a:t>Sistema de </a:t>
            </a:r>
            <a:r>
              <a:rPr kumimoji="0" lang="en-US" sz="1200" b="0" i="0" u="none" strike="noStrike" kern="1200" cap="none" spc="0" normalizeH="0" baseline="0" noProof="0" dirty="0" err="1">
                <a:ln>
                  <a:noFill/>
                </a:ln>
                <a:solidFill>
                  <a:srgbClr val="5B9BD5"/>
                </a:solidFill>
                <a:effectLst/>
                <a:uLnTx/>
                <a:uFillTx/>
                <a:latin typeface="Aptos" panose="02110004020202020204"/>
                <a:ea typeface="+mn-ea"/>
                <a:cs typeface="+mn-cs"/>
              </a:rPr>
              <a:t>Alcantarillado</a:t>
            </a:r>
            <a:endPar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5B9BD5"/>
                </a:solidFill>
                <a:effectLst/>
                <a:uLnTx/>
                <a:uFillTx/>
                <a:latin typeface="Aptos" panose="02110004020202020204"/>
                <a:ea typeface="+mn-ea"/>
                <a:cs typeface="+mn-cs"/>
              </a:rPr>
              <a:t>Plantas</a:t>
            </a:r>
            <a:r>
              <a:rPr kumimoji="0" lang="en-US" sz="1200" b="0" i="0" u="none" strike="noStrike" kern="1200" cap="none" spc="0" normalizeH="0" baseline="0" noProof="0" dirty="0">
                <a:ln>
                  <a:noFill/>
                </a:ln>
                <a:solidFill>
                  <a:srgbClr val="5B9BD5"/>
                </a:solidFill>
                <a:effectLst/>
                <a:uLnTx/>
                <a:uFillTx/>
                <a:latin typeface="Aptos" panose="02110004020202020204"/>
                <a:ea typeface="+mn-ea"/>
                <a:cs typeface="+mn-cs"/>
              </a:rPr>
              <a:t> de Agua Sanitaria</a:t>
            </a:r>
          </a:p>
        </p:txBody>
      </p:sp>
    </p:spTree>
    <p:extLst>
      <p:ext uri="{BB962C8B-B14F-4D97-AF65-F5344CB8AC3E}">
        <p14:creationId xmlns:p14="http://schemas.microsoft.com/office/powerpoint/2010/main" val="395469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851C69-88BD-C2CB-FBFE-2917957E8455}"/>
              </a:ext>
            </a:extLst>
          </p:cNvPr>
          <p:cNvSpPr txBox="1"/>
          <p:nvPr/>
        </p:nvSpPr>
        <p:spPr>
          <a:xfrm>
            <a:off x="4863414" y="2068062"/>
            <a:ext cx="7291764"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Century Gothic"/>
                <a:ea typeface="+mn-ea"/>
                <a:cs typeface="+mn-cs"/>
              </a:rPr>
              <a:t>$7,898 M en 334 Proyectos activos gerenciados por PMC</a:t>
            </a:r>
          </a:p>
        </p:txBody>
      </p:sp>
      <p:sp>
        <p:nvSpPr>
          <p:cNvPr id="7" name="TextBox 6">
            <a:extLst>
              <a:ext uri="{FF2B5EF4-FFF2-40B4-BE49-F238E27FC236}">
                <a16:creationId xmlns:a16="http://schemas.microsoft.com/office/drawing/2014/main" id="{2ED6C581-2BB0-5308-38E9-042AA95A32FE}"/>
              </a:ext>
            </a:extLst>
          </p:cNvPr>
          <p:cNvSpPr txBox="1"/>
          <p:nvPr/>
        </p:nvSpPr>
        <p:spPr>
          <a:xfrm>
            <a:off x="4863414" y="4521238"/>
            <a:ext cx="7291764"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2000" b="0" i="0" u="none" strike="noStrike" kern="1200" cap="none" spc="0" normalizeH="0" baseline="0" noProof="0" dirty="0">
                <a:ln>
                  <a:noFill/>
                </a:ln>
                <a:solidFill>
                  <a:prstClr val="black"/>
                </a:solidFill>
                <a:effectLst/>
                <a:uLnTx/>
                <a:uFillTx/>
                <a:latin typeface="Century Gothic"/>
                <a:ea typeface="+mn-ea"/>
                <a:cs typeface="+mn-cs"/>
              </a:rPr>
              <a:t>$518 M en 31 Proyectos en Subasta</a:t>
            </a:r>
          </a:p>
        </p:txBody>
      </p:sp>
      <p:sp>
        <p:nvSpPr>
          <p:cNvPr id="9" name="TextBox 8">
            <a:extLst>
              <a:ext uri="{FF2B5EF4-FFF2-40B4-BE49-F238E27FC236}">
                <a16:creationId xmlns:a16="http://schemas.microsoft.com/office/drawing/2014/main" id="{D56886C6-8DB9-15B1-0E76-BE2617BCB095}"/>
              </a:ext>
            </a:extLst>
          </p:cNvPr>
          <p:cNvSpPr txBox="1"/>
          <p:nvPr/>
        </p:nvSpPr>
        <p:spPr>
          <a:xfrm>
            <a:off x="4863414" y="3715362"/>
            <a:ext cx="7291764"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a:t>
            </a:r>
            <a:r>
              <a:rPr kumimoji="0" lang="es-EC" sz="2000" b="0" i="0" u="none" strike="noStrike" kern="1200" cap="none" spc="0" normalizeH="0" baseline="0" noProof="0" dirty="0">
                <a:ln>
                  <a:noFill/>
                </a:ln>
                <a:solidFill>
                  <a:prstClr val="black"/>
                </a:solidFill>
                <a:effectLst/>
                <a:uLnTx/>
                <a:uFillTx/>
                <a:latin typeface="Century Gothic"/>
                <a:ea typeface="+mn-ea"/>
                <a:cs typeface="+mn-cs"/>
              </a:rPr>
              <a:t>2,347 M en 64 Proyectos en Diseño </a:t>
            </a:r>
            <a:endParaRPr kumimoji="0" lang="es-BO"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0253C57-E7DE-C5BD-24AB-0CDA582E1C39}"/>
              </a:ext>
            </a:extLst>
          </p:cNvPr>
          <p:cNvSpPr txBox="1"/>
          <p:nvPr/>
        </p:nvSpPr>
        <p:spPr>
          <a:xfrm>
            <a:off x="4894507" y="5291755"/>
            <a:ext cx="726067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a:t>
            </a:r>
            <a:r>
              <a:rPr kumimoji="0" lang="es-419" sz="2000" b="0" i="0" u="none" strike="noStrike" kern="1200" cap="none" spc="0" normalizeH="0" baseline="0" noProof="0" dirty="0">
                <a:ln>
                  <a:noFill/>
                </a:ln>
                <a:solidFill>
                  <a:prstClr val="black"/>
                </a:solidFill>
                <a:effectLst/>
                <a:uLnTx/>
                <a:uFillTx/>
                <a:latin typeface="Century Gothic"/>
                <a:ea typeface="+mn-ea"/>
                <a:cs typeface="+mn-cs"/>
              </a:rPr>
              <a:t>1,946 M en 105 Proyectos en Construcción </a:t>
            </a:r>
          </a:p>
        </p:txBody>
      </p:sp>
      <p:sp>
        <p:nvSpPr>
          <p:cNvPr id="11" name="TextBox 10">
            <a:extLst>
              <a:ext uri="{FF2B5EF4-FFF2-40B4-BE49-F238E27FC236}">
                <a16:creationId xmlns:a16="http://schemas.microsoft.com/office/drawing/2014/main" id="{39A35D2B-4E56-C7E4-82B7-9A45C82EC05D}"/>
              </a:ext>
            </a:extLst>
          </p:cNvPr>
          <p:cNvSpPr txBox="1"/>
          <p:nvPr/>
        </p:nvSpPr>
        <p:spPr>
          <a:xfrm>
            <a:off x="4894506" y="6127335"/>
            <a:ext cx="726067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$459 </a:t>
            </a:r>
            <a:r>
              <a:rPr kumimoji="0" lang="es-CO" sz="2000" b="0" i="0" u="none" strike="noStrike" kern="1200" cap="none" spc="0" normalizeH="0" baseline="0" noProof="0" dirty="0">
                <a:ln>
                  <a:noFill/>
                </a:ln>
                <a:solidFill>
                  <a:prstClr val="black"/>
                </a:solidFill>
                <a:effectLst/>
                <a:uLnTx/>
                <a:uFillTx/>
                <a:latin typeface="Century Gothic"/>
                <a:ea typeface="+mn-ea"/>
                <a:cs typeface="+mn-cs"/>
              </a:rPr>
              <a:t>M in 84 Proyectos en Cierre</a:t>
            </a:r>
          </a:p>
        </p:txBody>
      </p:sp>
      <p:sp>
        <p:nvSpPr>
          <p:cNvPr id="12" name="TextBox 11">
            <a:extLst>
              <a:ext uri="{FF2B5EF4-FFF2-40B4-BE49-F238E27FC236}">
                <a16:creationId xmlns:a16="http://schemas.microsoft.com/office/drawing/2014/main" id="{51B1623F-DAB5-11C0-3F2D-50C4E6DC8557}"/>
              </a:ext>
            </a:extLst>
          </p:cNvPr>
          <p:cNvSpPr txBox="1"/>
          <p:nvPr/>
        </p:nvSpPr>
        <p:spPr>
          <a:xfrm>
            <a:off x="4863415" y="2854109"/>
            <a:ext cx="7291764" cy="400110"/>
          </a:xfrm>
          <a:prstGeom prst="rect">
            <a:avLst/>
          </a:prstGeom>
          <a:noFill/>
        </p:spPr>
        <p:txBody>
          <a:bodyPr wrap="square" lIns="91440" tIns="45720" rIns="91440" bIns="45720" rtlCol="0" anchor="t">
            <a:spAutoFit/>
          </a:bodyPr>
          <a:lstStyle>
            <a:defPPr>
              <a:defRPr lang="en-US"/>
            </a:defPPr>
            <a:lvl1pPr>
              <a:defRPr sz="3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$2,628 </a:t>
            </a:r>
            <a:r>
              <a:rPr kumimoji="0" lang="es-CU" sz="2000" b="0" i="0" u="none" strike="noStrike" kern="1200" cap="none" spc="0" normalizeH="0" baseline="0" noProof="0" dirty="0">
                <a:ln>
                  <a:noFill/>
                </a:ln>
                <a:solidFill>
                  <a:prstClr val="black"/>
                </a:solidFill>
                <a:effectLst/>
                <a:uLnTx/>
                <a:uFillTx/>
                <a:latin typeface="Century Gothic"/>
                <a:ea typeface="+mn-ea"/>
                <a:cs typeface="+mn-cs"/>
              </a:rPr>
              <a:t>M en 51 Proyectos en planificación</a:t>
            </a:r>
            <a:r>
              <a:rPr kumimoji="0" lang="en-US" sz="2000" b="0" i="0" u="none" strike="noStrike" kern="1200" cap="none" spc="0" normalizeH="0" baseline="0" noProof="0" dirty="0">
                <a:ln>
                  <a:noFill/>
                </a:ln>
                <a:solidFill>
                  <a:prstClr val="black"/>
                </a:solidFill>
                <a:effectLst/>
                <a:uLnTx/>
                <a:uFillTx/>
                <a:latin typeface="Century Gothic"/>
                <a:ea typeface="+mn-ea"/>
                <a:cs typeface="+mn-cs"/>
              </a:rPr>
              <a:t>ó</a:t>
            </a:r>
            <a:r>
              <a:rPr kumimoji="0" lang="es-CU" sz="2000" b="0" i="0" u="none" strike="noStrike" kern="1200" cap="none" spc="0" normalizeH="0" baseline="0" noProof="0" dirty="0">
                <a:ln>
                  <a:noFill/>
                </a:ln>
                <a:solidFill>
                  <a:prstClr val="black"/>
                </a:solidFill>
                <a:effectLst/>
                <a:uLnTx/>
                <a:uFillTx/>
                <a:latin typeface="Century Gothic"/>
                <a:ea typeface="+mn-ea"/>
                <a:cs typeface="+mn-cs"/>
              </a:rPr>
              <a:t>n </a:t>
            </a:r>
          </a:p>
        </p:txBody>
      </p:sp>
      <p:sp>
        <p:nvSpPr>
          <p:cNvPr id="13" name="Oval 12">
            <a:extLst>
              <a:ext uri="{FF2B5EF4-FFF2-40B4-BE49-F238E27FC236}">
                <a16:creationId xmlns:a16="http://schemas.microsoft.com/office/drawing/2014/main" id="{3D396311-FF08-03AE-6F65-6E1CD0B4EC29}"/>
              </a:ext>
            </a:extLst>
          </p:cNvPr>
          <p:cNvSpPr/>
          <p:nvPr/>
        </p:nvSpPr>
        <p:spPr>
          <a:xfrm>
            <a:off x="4245818" y="1955558"/>
            <a:ext cx="588250" cy="583553"/>
          </a:xfrm>
          <a:prstGeom prst="ellipse">
            <a:avLst/>
          </a:prstGeom>
          <a:solidFill>
            <a:schemeClr val="bg1"/>
          </a:solidFill>
          <a:ln>
            <a:noFill/>
          </a:ln>
          <a:effectLst>
            <a:glow rad="50800">
              <a:srgbClr val="14626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7B2FBEA-69DC-C085-AE2A-13CDD54AF8D8}"/>
              </a:ext>
            </a:extLst>
          </p:cNvPr>
          <p:cNvSpPr/>
          <p:nvPr/>
        </p:nvSpPr>
        <p:spPr>
          <a:xfrm>
            <a:off x="4253392" y="2780535"/>
            <a:ext cx="588250" cy="583553"/>
          </a:xfrm>
          <a:prstGeom prst="ellipse">
            <a:avLst/>
          </a:prstGeom>
          <a:solidFill>
            <a:schemeClr val="bg1"/>
          </a:solidFill>
          <a:ln>
            <a:noFill/>
          </a:ln>
          <a:effectLst>
            <a:glow rad="50800">
              <a:srgbClr val="14626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685ED888-3DA3-B1D6-ED29-4274017966DD}"/>
              </a:ext>
            </a:extLst>
          </p:cNvPr>
          <p:cNvSpPr/>
          <p:nvPr/>
        </p:nvSpPr>
        <p:spPr>
          <a:xfrm>
            <a:off x="4245818" y="3602274"/>
            <a:ext cx="588250" cy="583553"/>
          </a:xfrm>
          <a:prstGeom prst="ellipse">
            <a:avLst/>
          </a:prstGeom>
          <a:solidFill>
            <a:schemeClr val="bg1"/>
          </a:solidFill>
          <a:ln>
            <a:noFill/>
          </a:ln>
          <a:effectLst>
            <a:glow rad="50800">
              <a:srgbClr val="14626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84DF804-2786-B32A-4AEE-515C0C72D8A3}"/>
              </a:ext>
            </a:extLst>
          </p:cNvPr>
          <p:cNvSpPr/>
          <p:nvPr/>
        </p:nvSpPr>
        <p:spPr>
          <a:xfrm>
            <a:off x="4242570" y="4408754"/>
            <a:ext cx="588250" cy="583553"/>
          </a:xfrm>
          <a:prstGeom prst="ellipse">
            <a:avLst/>
          </a:prstGeom>
          <a:solidFill>
            <a:schemeClr val="bg1"/>
          </a:solidFill>
          <a:ln>
            <a:noFill/>
          </a:ln>
          <a:effectLst>
            <a:glow rad="50800">
              <a:srgbClr val="14626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7C9A1798-E750-10B7-4F8A-7000E2E0902A}"/>
              </a:ext>
            </a:extLst>
          </p:cNvPr>
          <p:cNvSpPr/>
          <p:nvPr/>
        </p:nvSpPr>
        <p:spPr>
          <a:xfrm>
            <a:off x="4242570" y="5216853"/>
            <a:ext cx="588250" cy="583553"/>
          </a:xfrm>
          <a:prstGeom prst="ellipse">
            <a:avLst/>
          </a:prstGeom>
          <a:solidFill>
            <a:schemeClr val="bg1"/>
          </a:solidFill>
          <a:ln>
            <a:noFill/>
          </a:ln>
          <a:effectLst>
            <a:glow rad="50800">
              <a:srgbClr val="14626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214FEC3-124B-A02A-EEC2-54EBFF41B076}"/>
              </a:ext>
            </a:extLst>
          </p:cNvPr>
          <p:cNvSpPr/>
          <p:nvPr/>
        </p:nvSpPr>
        <p:spPr>
          <a:xfrm>
            <a:off x="4242570" y="6038592"/>
            <a:ext cx="588250" cy="583553"/>
          </a:xfrm>
          <a:prstGeom prst="ellipse">
            <a:avLst/>
          </a:prstGeom>
          <a:solidFill>
            <a:schemeClr val="bg1"/>
          </a:solidFill>
          <a:ln>
            <a:noFill/>
          </a:ln>
          <a:effectLst>
            <a:glow rad="50800">
              <a:srgbClr val="14626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Labor with solid fill">
            <a:extLst>
              <a:ext uri="{FF2B5EF4-FFF2-40B4-BE49-F238E27FC236}">
                <a16:creationId xmlns:a16="http://schemas.microsoft.com/office/drawing/2014/main" id="{3116BA5D-2FD7-4899-E43B-68B7A62CA0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6256" y="5261796"/>
            <a:ext cx="460029" cy="460029"/>
          </a:xfrm>
          <a:prstGeom prst="rect">
            <a:avLst/>
          </a:prstGeom>
        </p:spPr>
      </p:pic>
      <p:sp>
        <p:nvSpPr>
          <p:cNvPr id="26" name="TextBox 25">
            <a:extLst>
              <a:ext uri="{FF2B5EF4-FFF2-40B4-BE49-F238E27FC236}">
                <a16:creationId xmlns:a16="http://schemas.microsoft.com/office/drawing/2014/main" id="{7EF558C5-5B66-434D-392B-B2C1EF7C4250}"/>
              </a:ext>
            </a:extLst>
          </p:cNvPr>
          <p:cNvSpPr txBox="1"/>
          <p:nvPr/>
        </p:nvSpPr>
        <p:spPr>
          <a:xfrm>
            <a:off x="4973399" y="4025376"/>
            <a:ext cx="61892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1600" b="0" i="0" u="none" strike="noStrike" kern="1200" cap="none" spc="0" normalizeH="0" baseline="0" noProof="0" dirty="0">
                <a:ln>
                  <a:noFill/>
                </a:ln>
                <a:solidFill>
                  <a:prstClr val="black"/>
                </a:solidFill>
                <a:effectLst/>
                <a:uLnTx/>
                <a:uFillTx/>
                <a:latin typeface="Calibri" panose="020F0502020204030204"/>
                <a:ea typeface="+mn-ea"/>
                <a:cs typeface="+mn-cs"/>
              </a:rPr>
              <a:t>(28 WTP -  8 WWTP) </a:t>
            </a:r>
          </a:p>
        </p:txBody>
      </p:sp>
      <p:pic>
        <p:nvPicPr>
          <p:cNvPr id="3074" name="Picture 2" descr="Cost Generic Flat icon">
            <a:extLst>
              <a:ext uri="{FF2B5EF4-FFF2-40B4-BE49-F238E27FC236}">
                <a16:creationId xmlns:a16="http://schemas.microsoft.com/office/drawing/2014/main" id="{4423601D-86A0-09E9-3CD2-385CA3A8E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290" y="2022342"/>
            <a:ext cx="440579" cy="4405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esign thinking - Free business and finance icons">
            <a:extLst>
              <a:ext uri="{FF2B5EF4-FFF2-40B4-BE49-F238E27FC236}">
                <a16:creationId xmlns:a16="http://schemas.microsoft.com/office/drawing/2014/main" id="{BEA662A0-EE20-FA22-08C6-751814207E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923" y="3715362"/>
            <a:ext cx="372642" cy="372642"/>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88" name="Picture 16" descr="Announcement Icons &amp; Symbols">
            <a:extLst>
              <a:ext uri="{FF2B5EF4-FFF2-40B4-BE49-F238E27FC236}">
                <a16:creationId xmlns:a16="http://schemas.microsoft.com/office/drawing/2014/main" id="{E997B5A1-0621-7C58-D2F5-6F7924C70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2157" y="4450133"/>
            <a:ext cx="516931" cy="51693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omplete - Free ui icons">
            <a:extLst>
              <a:ext uri="{FF2B5EF4-FFF2-40B4-BE49-F238E27FC236}">
                <a16:creationId xmlns:a16="http://schemas.microsoft.com/office/drawing/2014/main" id="{00CE57CB-4D29-A017-1B2D-401E339B18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618" y="6077675"/>
            <a:ext cx="499430" cy="4994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Chart 28">
            <a:extLst>
              <a:ext uri="{FF2B5EF4-FFF2-40B4-BE49-F238E27FC236}">
                <a16:creationId xmlns:a16="http://schemas.microsoft.com/office/drawing/2014/main" id="{587135EC-BE11-C94D-7A23-9EA13306B8CD}"/>
              </a:ext>
            </a:extLst>
          </p:cNvPr>
          <p:cNvGraphicFramePr>
            <a:graphicFrameLocks/>
          </p:cNvGraphicFramePr>
          <p:nvPr/>
        </p:nvGraphicFramePr>
        <p:xfrm>
          <a:off x="0" y="1896267"/>
          <a:ext cx="4418523" cy="4122784"/>
        </p:xfrm>
        <a:graphic>
          <a:graphicData uri="http://schemas.openxmlformats.org/drawingml/2006/chart">
            <c:chart xmlns:c="http://schemas.openxmlformats.org/drawingml/2006/chart" xmlns:r="http://schemas.openxmlformats.org/officeDocument/2006/relationships" r:id="rId9"/>
          </a:graphicData>
        </a:graphic>
      </p:graphicFrame>
      <p:pic>
        <p:nvPicPr>
          <p:cNvPr id="31" name="Picture 20" descr="Project Management 3D Icon download in PNG, OBJ or Blend format">
            <a:extLst>
              <a:ext uri="{FF2B5EF4-FFF2-40B4-BE49-F238E27FC236}">
                <a16:creationId xmlns:a16="http://schemas.microsoft.com/office/drawing/2014/main" id="{B9BFC5D4-3252-C0C9-EC4D-E2D4C1BB99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3429" y="2770255"/>
            <a:ext cx="603163" cy="603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344995-C9AE-3BE2-A4E1-CE1101FC65D5}"/>
              </a:ext>
            </a:extLst>
          </p:cNvPr>
          <p:cNvSpPr txBox="1"/>
          <p:nvPr/>
        </p:nvSpPr>
        <p:spPr>
          <a:xfrm>
            <a:off x="2329774" y="1276259"/>
            <a:ext cx="2496817"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a:ea typeface="+mn-ea"/>
                <a:cs typeface="Poppins"/>
              </a:rPr>
              <a:t>Agosto 31, 2025</a:t>
            </a:r>
          </a:p>
        </p:txBody>
      </p:sp>
      <p:sp>
        <p:nvSpPr>
          <p:cNvPr id="3" name="Title 1">
            <a:extLst>
              <a:ext uri="{FF2B5EF4-FFF2-40B4-BE49-F238E27FC236}">
                <a16:creationId xmlns:a16="http://schemas.microsoft.com/office/drawing/2014/main" id="{E8AB7CFC-8F16-1A58-7C90-733D4E37885B}"/>
              </a:ext>
            </a:extLst>
          </p:cNvPr>
          <p:cNvSpPr txBox="1">
            <a:spLocks/>
          </p:cNvSpPr>
          <p:nvPr/>
        </p:nvSpPr>
        <p:spPr>
          <a:xfrm>
            <a:off x="2325669" y="224627"/>
            <a:ext cx="10592425" cy="1076281"/>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r>
              <a:rPr lang="es-CR" sz="2800" dirty="0">
                <a:solidFill>
                  <a:prstClr val="white"/>
                </a:solidFill>
                <a:effectLst>
                  <a:glow rad="76200">
                    <a:srgbClr val="254061"/>
                  </a:glow>
                </a:effectLst>
              </a:rPr>
              <a:t>Un Vistazo del Programa</a:t>
            </a:r>
            <a:br>
              <a:rPr lang="en-US" sz="2800" dirty="0">
                <a:solidFill>
                  <a:prstClr val="white"/>
                </a:solidFill>
                <a:effectLst>
                  <a:glow rad="76200">
                    <a:srgbClr val="254061"/>
                  </a:glow>
                </a:effectLst>
              </a:rPr>
            </a:br>
            <a:r>
              <a:rPr lang="es-GT" sz="2800" dirty="0">
                <a:solidFill>
                  <a:prstClr val="white"/>
                </a:solidFill>
                <a:effectLst>
                  <a:glow rad="76200">
                    <a:srgbClr val="254061"/>
                  </a:glow>
                </a:effectLst>
              </a:rPr>
              <a:t>Número de Proyectos y Costos de </a:t>
            </a:r>
            <a:r>
              <a:rPr lang="es-GT" sz="2800" dirty="0" err="1">
                <a:solidFill>
                  <a:prstClr val="white"/>
                </a:solidFill>
                <a:effectLst>
                  <a:glow rad="76200">
                    <a:srgbClr val="254061"/>
                  </a:glow>
                </a:effectLst>
              </a:rPr>
              <a:t>Inversion</a:t>
            </a:r>
            <a:r>
              <a:rPr lang="es-GT" sz="2800" dirty="0">
                <a:solidFill>
                  <a:prstClr val="white"/>
                </a:solidFill>
                <a:effectLst>
                  <a:glow rad="76200">
                    <a:srgbClr val="254061"/>
                  </a:glow>
                </a:effectLst>
              </a:rPr>
              <a:t> por Fases </a:t>
            </a:r>
          </a:p>
        </p:txBody>
      </p:sp>
    </p:spTree>
    <p:extLst>
      <p:ext uri="{BB962C8B-B14F-4D97-AF65-F5344CB8AC3E}">
        <p14:creationId xmlns:p14="http://schemas.microsoft.com/office/powerpoint/2010/main" val="21643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F562-4A49-4750-59A3-155F91CA6854}"/>
              </a:ext>
            </a:extLst>
          </p:cNvPr>
          <p:cNvSpPr>
            <a:spLocks noGrp="1"/>
          </p:cNvSpPr>
          <p:nvPr>
            <p:ph type="title" idx="4294967295"/>
          </p:nvPr>
        </p:nvSpPr>
        <p:spPr>
          <a:xfrm>
            <a:off x="2324513" y="406160"/>
            <a:ext cx="10515600" cy="692150"/>
          </a:xfrm>
        </p:spPr>
        <p:txBody>
          <a:bodyPr>
            <a:normAutofit/>
          </a:bodyPr>
          <a:lstStyle/>
          <a:p>
            <a:r>
              <a:rPr lang="es-MX" sz="2500" noProof="0" dirty="0">
                <a:latin typeface="Poppins Light" panose="00000400000000000000" pitchFamily="2" charset="0"/>
                <a:cs typeface="Poppins Light" panose="00000400000000000000" pitchFamily="2" charset="0"/>
              </a:rPr>
              <a:t>Evolución del Programa de Mejoras Capitales FY 21-25</a:t>
            </a:r>
          </a:p>
        </p:txBody>
      </p:sp>
      <p:sp>
        <p:nvSpPr>
          <p:cNvPr id="5" name="TextBox 4">
            <a:extLst>
              <a:ext uri="{FF2B5EF4-FFF2-40B4-BE49-F238E27FC236}">
                <a16:creationId xmlns:a16="http://schemas.microsoft.com/office/drawing/2014/main" id="{830C3C91-FADC-A6F0-C2FC-D93E41197562}"/>
              </a:ext>
            </a:extLst>
          </p:cNvPr>
          <p:cNvSpPr txBox="1"/>
          <p:nvPr/>
        </p:nvSpPr>
        <p:spPr>
          <a:xfrm>
            <a:off x="6798342" y="5615523"/>
            <a:ext cx="1341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FY</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2024</a:t>
            </a:r>
          </a:p>
        </p:txBody>
      </p:sp>
      <p:sp>
        <p:nvSpPr>
          <p:cNvPr id="6" name="TextBox 5">
            <a:extLst>
              <a:ext uri="{FF2B5EF4-FFF2-40B4-BE49-F238E27FC236}">
                <a16:creationId xmlns:a16="http://schemas.microsoft.com/office/drawing/2014/main" id="{3C19D7C1-1ACF-073B-6B2C-82C33166E2BF}"/>
              </a:ext>
            </a:extLst>
          </p:cNvPr>
          <p:cNvSpPr txBox="1"/>
          <p:nvPr/>
        </p:nvSpPr>
        <p:spPr>
          <a:xfrm>
            <a:off x="4053728" y="5615735"/>
            <a:ext cx="1215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FY</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2023</a:t>
            </a:r>
          </a:p>
        </p:txBody>
      </p:sp>
      <p:sp>
        <p:nvSpPr>
          <p:cNvPr id="7" name="TextBox 6">
            <a:extLst>
              <a:ext uri="{FF2B5EF4-FFF2-40B4-BE49-F238E27FC236}">
                <a16:creationId xmlns:a16="http://schemas.microsoft.com/office/drawing/2014/main" id="{19E17FDB-0482-2146-A6CF-334CADEFD9B9}"/>
              </a:ext>
            </a:extLst>
          </p:cNvPr>
          <p:cNvSpPr txBox="1"/>
          <p:nvPr/>
        </p:nvSpPr>
        <p:spPr>
          <a:xfrm>
            <a:off x="1985510" y="5619492"/>
            <a:ext cx="1051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FY</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2022</a:t>
            </a:r>
          </a:p>
        </p:txBody>
      </p:sp>
      <p:sp>
        <p:nvSpPr>
          <p:cNvPr id="8" name="TextBox 7">
            <a:extLst>
              <a:ext uri="{FF2B5EF4-FFF2-40B4-BE49-F238E27FC236}">
                <a16:creationId xmlns:a16="http://schemas.microsoft.com/office/drawing/2014/main" id="{5F3F9410-F9BF-1CBD-3F77-549050A8DD66}"/>
              </a:ext>
            </a:extLst>
          </p:cNvPr>
          <p:cNvSpPr txBox="1"/>
          <p:nvPr/>
        </p:nvSpPr>
        <p:spPr>
          <a:xfrm>
            <a:off x="267923" y="5615736"/>
            <a:ext cx="1051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FY</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2021</a:t>
            </a:r>
          </a:p>
        </p:txBody>
      </p:sp>
      <p:sp>
        <p:nvSpPr>
          <p:cNvPr id="10" name="TextBox 9">
            <a:extLst>
              <a:ext uri="{FF2B5EF4-FFF2-40B4-BE49-F238E27FC236}">
                <a16:creationId xmlns:a16="http://schemas.microsoft.com/office/drawing/2014/main" id="{95595199-0B57-0C72-FAF0-B87B1CBB13DE}"/>
              </a:ext>
            </a:extLst>
          </p:cNvPr>
          <p:cNvSpPr txBox="1"/>
          <p:nvPr/>
        </p:nvSpPr>
        <p:spPr>
          <a:xfrm>
            <a:off x="6531031" y="2033845"/>
            <a:ext cx="1923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72E"/>
                </a:solidFill>
                <a:effectLst/>
                <a:uLnTx/>
                <a:uFillTx/>
                <a:latin typeface="Century Gothic" panose="020B0502020202020204" pitchFamily="34" charset="0"/>
                <a:ea typeface="+mn-ea"/>
                <a:cs typeface="+mn-cs"/>
              </a:rPr>
              <a:t>$6,193 M</a:t>
            </a:r>
            <a:endParaRPr kumimoji="0" lang="en-US" sz="16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64FF0BC-5DE5-ABFD-9A7B-BFC5136516D1}"/>
              </a:ext>
            </a:extLst>
          </p:cNvPr>
          <p:cNvSpPr txBox="1"/>
          <p:nvPr/>
        </p:nvSpPr>
        <p:spPr>
          <a:xfrm>
            <a:off x="3992800" y="2102354"/>
            <a:ext cx="16552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72E"/>
                </a:solidFill>
                <a:effectLst/>
                <a:uLnTx/>
                <a:uFillTx/>
                <a:latin typeface="Century Gothic" panose="020B0502020202020204" pitchFamily="34" charset="0"/>
                <a:ea typeface="+mn-ea"/>
                <a:cs typeface="+mn-cs"/>
              </a:rPr>
              <a:t>$4,068 M</a:t>
            </a:r>
            <a:endParaRPr kumimoji="0" lang="en-US" sz="14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4AFE5F03-EC53-CF01-7115-57FF0BFB7110}"/>
              </a:ext>
            </a:extLst>
          </p:cNvPr>
          <p:cNvSpPr txBox="1"/>
          <p:nvPr/>
        </p:nvSpPr>
        <p:spPr>
          <a:xfrm>
            <a:off x="2013593" y="2102354"/>
            <a:ext cx="134582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672E"/>
                </a:solidFill>
                <a:effectLst/>
                <a:uLnTx/>
                <a:uFillTx/>
                <a:latin typeface="Century Gothic" panose="020B0502020202020204" pitchFamily="34" charset="0"/>
                <a:ea typeface="+mn-ea"/>
                <a:cs typeface="+mn-cs"/>
              </a:rPr>
              <a:t>$2,915 M</a:t>
            </a:r>
            <a:endParaRPr kumimoji="0" lang="en-US" sz="21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488D514-E31F-E3CF-B952-74A1ED7DE263}"/>
              </a:ext>
            </a:extLst>
          </p:cNvPr>
          <p:cNvSpPr txBox="1"/>
          <p:nvPr/>
        </p:nvSpPr>
        <p:spPr>
          <a:xfrm>
            <a:off x="301731" y="2122507"/>
            <a:ext cx="134582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672E"/>
                </a:solidFill>
                <a:effectLst/>
                <a:uLnTx/>
                <a:uFillTx/>
                <a:latin typeface="Century Gothic" panose="020B0502020202020204" pitchFamily="34" charset="0"/>
                <a:ea typeface="+mn-ea"/>
                <a:cs typeface="+mn-cs"/>
              </a:rPr>
              <a:t>$776 M</a:t>
            </a:r>
            <a:endParaRPr kumimoji="0" lang="en-US" sz="19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endParaRPr>
          </a:p>
        </p:txBody>
      </p:sp>
      <p:graphicFrame>
        <p:nvGraphicFramePr>
          <p:cNvPr id="14" name="Chart 13">
            <a:extLst>
              <a:ext uri="{FF2B5EF4-FFF2-40B4-BE49-F238E27FC236}">
                <a16:creationId xmlns:a16="http://schemas.microsoft.com/office/drawing/2014/main" id="{7C2DA4E6-17C2-4E48-B71E-6AC5EF9E653F}"/>
              </a:ext>
            </a:extLst>
          </p:cNvPr>
          <p:cNvGraphicFramePr>
            <a:graphicFrameLocks/>
          </p:cNvGraphicFramePr>
          <p:nvPr/>
        </p:nvGraphicFramePr>
        <p:xfrm>
          <a:off x="217583" y="3429001"/>
          <a:ext cx="1101684" cy="12920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DBD9A59A-ACFA-4103-8591-5976738DB847}"/>
              </a:ext>
            </a:extLst>
          </p:cNvPr>
          <p:cNvGraphicFramePr>
            <a:graphicFrameLocks/>
          </p:cNvGraphicFramePr>
          <p:nvPr/>
        </p:nvGraphicFramePr>
        <p:xfrm>
          <a:off x="1736373" y="3220917"/>
          <a:ext cx="1345826" cy="1728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EC913DB5-742D-4AA8-8AA9-A8EFDEF107C7}"/>
              </a:ext>
            </a:extLst>
          </p:cNvPr>
          <p:cNvGraphicFramePr>
            <a:graphicFrameLocks/>
          </p:cNvGraphicFramePr>
          <p:nvPr/>
        </p:nvGraphicFramePr>
        <p:xfrm>
          <a:off x="3610335" y="2861544"/>
          <a:ext cx="1785917" cy="23294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4DE5591B-A91D-430A-A2BB-F8ED7DB8BB57}"/>
              </a:ext>
            </a:extLst>
          </p:cNvPr>
          <p:cNvGraphicFramePr>
            <a:graphicFrameLocks/>
          </p:cNvGraphicFramePr>
          <p:nvPr/>
        </p:nvGraphicFramePr>
        <p:xfrm>
          <a:off x="5924388" y="2933339"/>
          <a:ext cx="2507974" cy="2151926"/>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F6D70310-49C1-7813-27AB-A8782D19E1A7}"/>
              </a:ext>
            </a:extLst>
          </p:cNvPr>
          <p:cNvSpPr txBox="1"/>
          <p:nvPr/>
        </p:nvSpPr>
        <p:spPr>
          <a:xfrm>
            <a:off x="10019023" y="5615523"/>
            <a:ext cx="1410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FY</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rPr>
              <a:t>2025</a:t>
            </a:r>
          </a:p>
        </p:txBody>
      </p:sp>
      <p:sp>
        <p:nvSpPr>
          <p:cNvPr id="4" name="TextBox 3">
            <a:extLst>
              <a:ext uri="{FF2B5EF4-FFF2-40B4-BE49-F238E27FC236}">
                <a16:creationId xmlns:a16="http://schemas.microsoft.com/office/drawing/2014/main" id="{48934B9A-161E-E48A-37DF-4E9E9288E50F}"/>
              </a:ext>
            </a:extLst>
          </p:cNvPr>
          <p:cNvSpPr txBox="1"/>
          <p:nvPr/>
        </p:nvSpPr>
        <p:spPr>
          <a:xfrm>
            <a:off x="9537418" y="1996182"/>
            <a:ext cx="19233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672E"/>
                </a:solidFill>
                <a:effectLst/>
                <a:uLnTx/>
                <a:uFillTx/>
                <a:latin typeface="Century Gothic" panose="020B0502020202020204" pitchFamily="34" charset="0"/>
                <a:ea typeface="+mn-ea"/>
                <a:cs typeface="+mn-cs"/>
              </a:rPr>
              <a:t>$7,323 M</a:t>
            </a:r>
            <a:endParaRPr kumimoji="0" lang="en-US" sz="1800" b="1" i="0" u="none" strike="noStrike" kern="1200" cap="none" spc="0" normalizeH="0" baseline="0" noProof="0">
              <a:ln>
                <a:noFill/>
              </a:ln>
              <a:solidFill>
                <a:srgbClr val="14626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A5E2E43-8F52-90DE-FD79-81AA30D71DE3}"/>
              </a:ext>
            </a:extLst>
          </p:cNvPr>
          <p:cNvSpPr txBox="1"/>
          <p:nvPr/>
        </p:nvSpPr>
        <p:spPr>
          <a:xfrm>
            <a:off x="104250" y="2448398"/>
            <a:ext cx="1543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77 </a:t>
            </a:r>
            <a:r>
              <a:rPr lang="es-ES" b="1" dirty="0">
                <a:solidFill>
                  <a:prstClr val="black"/>
                </a:solidFill>
                <a:latin typeface="Calibri" panose="020F0502020204030204"/>
              </a:rPr>
              <a:t>P</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royectos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3A5A1C3-BEB2-BE1F-75B0-E4B46A0C3035}"/>
              </a:ext>
            </a:extLst>
          </p:cNvPr>
          <p:cNvSpPr txBox="1"/>
          <p:nvPr/>
        </p:nvSpPr>
        <p:spPr>
          <a:xfrm>
            <a:off x="3988791" y="2489863"/>
            <a:ext cx="1525794" cy="369332"/>
          </a:xfrm>
          <a:prstGeom prst="rect">
            <a:avLst/>
          </a:prstGeom>
          <a:noFill/>
        </p:spPr>
        <p:txBody>
          <a:bodyPr wrap="square">
            <a:spAutoFit/>
          </a:bodyPr>
          <a:lstStyle/>
          <a:p>
            <a:pPr lvl="0">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233 </a:t>
            </a:r>
            <a:r>
              <a:rPr lang="es-ES" b="1" dirty="0">
                <a:solidFill>
                  <a:prstClr val="black"/>
                </a:solidFill>
                <a:latin typeface="Calibri" panose="020F0502020204030204"/>
              </a:rPr>
              <a:t>Proyectos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DD8576F-AD6E-9550-D21C-22D752010CDD}"/>
              </a:ext>
            </a:extLst>
          </p:cNvPr>
          <p:cNvSpPr txBox="1"/>
          <p:nvPr/>
        </p:nvSpPr>
        <p:spPr>
          <a:xfrm>
            <a:off x="6651524" y="2445586"/>
            <a:ext cx="1535886" cy="369332"/>
          </a:xfrm>
          <a:prstGeom prst="rect">
            <a:avLst/>
          </a:prstGeom>
          <a:noFill/>
        </p:spPr>
        <p:txBody>
          <a:bodyPr wrap="square">
            <a:spAutoFit/>
          </a:bodyPr>
          <a:lstStyle/>
          <a:p>
            <a:pPr lvl="0">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291 </a:t>
            </a:r>
            <a:r>
              <a:rPr lang="es-ES" b="1" dirty="0">
                <a:solidFill>
                  <a:prstClr val="black"/>
                </a:solidFill>
                <a:latin typeface="Calibri" panose="020F0502020204030204"/>
              </a:rPr>
              <a:t>Proyectos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2824448-C2BA-0389-FCD6-BDA77B01782B}"/>
              </a:ext>
            </a:extLst>
          </p:cNvPr>
          <p:cNvSpPr txBox="1"/>
          <p:nvPr/>
        </p:nvSpPr>
        <p:spPr>
          <a:xfrm>
            <a:off x="1912039" y="2489863"/>
            <a:ext cx="1626568" cy="369332"/>
          </a:xfrm>
          <a:prstGeom prst="rect">
            <a:avLst/>
          </a:prstGeom>
          <a:noFill/>
        </p:spPr>
        <p:txBody>
          <a:bodyPr wrap="square">
            <a:spAutoFit/>
          </a:bodyPr>
          <a:lstStyle/>
          <a:p>
            <a:pPr lvl="0">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225 </a:t>
            </a:r>
            <a:r>
              <a:rPr lang="es-ES" b="1" dirty="0">
                <a:solidFill>
                  <a:prstClr val="black"/>
                </a:solidFill>
                <a:latin typeface="Calibri" panose="020F0502020204030204"/>
              </a:rPr>
              <a:t>Proyectos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7AE7B9F-DFA0-2DF3-C8B2-99241E38B0C2}"/>
              </a:ext>
            </a:extLst>
          </p:cNvPr>
          <p:cNvSpPr txBox="1"/>
          <p:nvPr/>
        </p:nvSpPr>
        <p:spPr>
          <a:xfrm>
            <a:off x="9780188" y="2445078"/>
            <a:ext cx="1649812" cy="369332"/>
          </a:xfrm>
          <a:prstGeom prst="rect">
            <a:avLst/>
          </a:prstGeom>
          <a:noFill/>
        </p:spPr>
        <p:txBody>
          <a:bodyPr wrap="square">
            <a:spAutoFit/>
          </a:bodyPr>
          <a:lstStyle/>
          <a:p>
            <a:pPr lvl="0">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314 </a:t>
            </a:r>
            <a:r>
              <a:rPr lang="es-ES" b="1" dirty="0">
                <a:solidFill>
                  <a:prstClr val="black"/>
                </a:solidFill>
                <a:latin typeface="Calibri" panose="020F0502020204030204"/>
              </a:rPr>
              <a:t>Proyectos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1" name="Chart 20">
            <a:extLst>
              <a:ext uri="{FF2B5EF4-FFF2-40B4-BE49-F238E27FC236}">
                <a16:creationId xmlns:a16="http://schemas.microsoft.com/office/drawing/2014/main" id="{C6A8C674-E0B5-6424-9416-4C393A8FB266}"/>
              </a:ext>
            </a:extLst>
          </p:cNvPr>
          <p:cNvGraphicFramePr>
            <a:graphicFrameLocks/>
          </p:cNvGraphicFramePr>
          <p:nvPr/>
        </p:nvGraphicFramePr>
        <p:xfrm>
          <a:off x="8069077" y="2690980"/>
          <a:ext cx="4571875" cy="2639165"/>
        </p:xfrm>
        <a:graphic>
          <a:graphicData uri="http://schemas.openxmlformats.org/drawingml/2006/chart">
            <c:chart xmlns:c="http://schemas.openxmlformats.org/drawingml/2006/chart" xmlns:r="http://schemas.openxmlformats.org/officeDocument/2006/relationships" r:id="rId6"/>
          </a:graphicData>
        </a:graphic>
      </p:graphicFrame>
      <p:pic>
        <p:nvPicPr>
          <p:cNvPr id="20" name="Picture 19">
            <a:extLst>
              <a:ext uri="{FF2B5EF4-FFF2-40B4-BE49-F238E27FC236}">
                <a16:creationId xmlns:a16="http://schemas.microsoft.com/office/drawing/2014/main" id="{E7FA9454-898A-1FF6-9CED-78124288418B}"/>
              </a:ext>
            </a:extLst>
          </p:cNvPr>
          <p:cNvPicPr>
            <a:picLocks noChangeAspect="1"/>
          </p:cNvPicPr>
          <p:nvPr/>
        </p:nvPicPr>
        <p:blipFill>
          <a:blip r:embed="rId7"/>
          <a:stretch>
            <a:fillRect/>
          </a:stretch>
        </p:blipFill>
        <p:spPr>
          <a:xfrm>
            <a:off x="2582518" y="5118421"/>
            <a:ext cx="6683740" cy="239362"/>
          </a:xfrm>
          <a:prstGeom prst="rect">
            <a:avLst/>
          </a:prstGeom>
        </p:spPr>
      </p:pic>
    </p:spTree>
    <p:extLst>
      <p:ext uri="{BB962C8B-B14F-4D97-AF65-F5344CB8AC3E}">
        <p14:creationId xmlns:p14="http://schemas.microsoft.com/office/powerpoint/2010/main" val="1309536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84A525-E7EF-A08C-0573-6B65A253014E}"/>
              </a:ext>
            </a:extLst>
          </p:cNvPr>
          <p:cNvSpPr>
            <a:spLocks noGrp="1"/>
          </p:cNvSpPr>
          <p:nvPr>
            <p:ph type="title" idx="4294967295"/>
          </p:nvPr>
        </p:nvSpPr>
        <p:spPr>
          <a:xfrm>
            <a:off x="2449901" y="393191"/>
            <a:ext cx="8991600" cy="1101725"/>
          </a:xfrm>
        </p:spPr>
        <p:txBody>
          <a:bodyPr>
            <a:normAutofit/>
          </a:bodyPr>
          <a:lstStyle/>
          <a:p>
            <a:r>
              <a:rPr lang="es-419" sz="2800" b="0" noProof="0" dirty="0">
                <a:latin typeface="Poppins Light" panose="00000400000000000000" pitchFamily="2" charset="0"/>
                <a:cs typeface="Poppins Light" panose="00000400000000000000" pitchFamily="2" charset="0"/>
              </a:rPr>
              <a:t>Fuentes de Financiamiento </a:t>
            </a:r>
            <a:br>
              <a:rPr lang="en-US" sz="2100" b="0" dirty="0">
                <a:latin typeface="Century Gothic" panose="020B0502020202020204" pitchFamily="34" charset="0"/>
              </a:rPr>
            </a:br>
            <a:r>
              <a:rPr lang="en-US" sz="1300" b="0" dirty="0">
                <a:latin typeface="Century Gothic" panose="020B0502020202020204" pitchFamily="34" charset="0"/>
              </a:rPr>
              <a:t>As of FY 2026</a:t>
            </a:r>
            <a:br>
              <a:rPr lang="en-US" sz="2100" b="0" dirty="0">
                <a:latin typeface="Century Gothic" panose="020B0502020202020204" pitchFamily="34" charset="0"/>
              </a:rPr>
            </a:br>
            <a:endParaRPr lang="es-GT" sz="2100" b="0" dirty="0">
              <a:latin typeface="Century Gothic" panose="020B0502020202020204" pitchFamily="34" charset="0"/>
            </a:endParaRPr>
          </a:p>
        </p:txBody>
      </p:sp>
      <p:pic>
        <p:nvPicPr>
          <p:cNvPr id="2" name="Picture 1">
            <a:extLst>
              <a:ext uri="{FF2B5EF4-FFF2-40B4-BE49-F238E27FC236}">
                <a16:creationId xmlns:a16="http://schemas.microsoft.com/office/drawing/2014/main" id="{C170879D-DD0D-0017-DC61-9B72D23102F3}"/>
              </a:ext>
            </a:extLst>
          </p:cNvPr>
          <p:cNvPicPr>
            <a:picLocks noChangeAspect="1"/>
          </p:cNvPicPr>
          <p:nvPr/>
        </p:nvPicPr>
        <p:blipFill>
          <a:blip r:embed="rId2"/>
          <a:stretch>
            <a:fillRect/>
          </a:stretch>
        </p:blipFill>
        <p:spPr>
          <a:xfrm>
            <a:off x="368311" y="1860246"/>
            <a:ext cx="11455377" cy="4755292"/>
          </a:xfrm>
          <a:prstGeom prst="rect">
            <a:avLst/>
          </a:prstGeom>
        </p:spPr>
      </p:pic>
    </p:spTree>
    <p:extLst>
      <p:ext uri="{BB962C8B-B14F-4D97-AF65-F5344CB8AC3E}">
        <p14:creationId xmlns:p14="http://schemas.microsoft.com/office/powerpoint/2010/main" val="403787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A1037B-787B-0B42-24E9-E4F45C95183A}"/>
              </a:ext>
            </a:extLst>
          </p:cNvPr>
          <p:cNvSpPr txBox="1">
            <a:spLocks/>
          </p:cNvSpPr>
          <p:nvPr/>
        </p:nvSpPr>
        <p:spPr>
          <a:xfrm>
            <a:off x="621078" y="2208832"/>
            <a:ext cx="3662091" cy="8856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Poppins Light" panose="00000400000000000000" pitchFamily="2" charset="0"/>
                <a:ea typeface="+mj-ea"/>
                <a:cs typeface="Poppins Light" panose="00000400000000000000" pitchFamily="2" charset="0"/>
              </a:rPr>
              <a:t>SUBASTAS</a:t>
            </a:r>
            <a:endParaRPr kumimoji="0" lang="en-US" sz="4400" b="0" i="0" u="none" strike="noStrike" kern="1200" cap="none" spc="0" normalizeH="0" baseline="0" noProof="0" dirty="0">
              <a:ln>
                <a:noFill/>
              </a:ln>
              <a:solidFill>
                <a:prstClr val="black"/>
              </a:solidFill>
              <a:effectLst/>
              <a:uLnTx/>
              <a:uFillTx/>
              <a:latin typeface="Poppins Light" panose="00000400000000000000" pitchFamily="2" charset="0"/>
              <a:ea typeface="+mj-ea"/>
              <a:cs typeface="Poppins Light" panose="00000400000000000000" pitchFamily="2" charset="0"/>
            </a:endParaRPr>
          </a:p>
        </p:txBody>
      </p:sp>
      <p:sp>
        <p:nvSpPr>
          <p:cNvPr id="5" name="Rectangle 4">
            <a:extLst>
              <a:ext uri="{FF2B5EF4-FFF2-40B4-BE49-F238E27FC236}">
                <a16:creationId xmlns:a16="http://schemas.microsoft.com/office/drawing/2014/main" id="{F0581150-5F61-7D4E-D30C-A67734C89076}"/>
              </a:ext>
            </a:extLst>
          </p:cNvPr>
          <p:cNvSpPr/>
          <p:nvPr/>
        </p:nvSpPr>
        <p:spPr>
          <a:xfrm>
            <a:off x="621078" y="3018259"/>
            <a:ext cx="1657625" cy="33855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Light"/>
                <a:ea typeface="+mn-ea"/>
                <a:cs typeface="Poppins Light"/>
              </a:rPr>
              <a:t>August 2025</a:t>
            </a:r>
          </a:p>
        </p:txBody>
      </p:sp>
      <p:cxnSp>
        <p:nvCxnSpPr>
          <p:cNvPr id="6" name="Straight Connector 5">
            <a:extLst>
              <a:ext uri="{FF2B5EF4-FFF2-40B4-BE49-F238E27FC236}">
                <a16:creationId xmlns:a16="http://schemas.microsoft.com/office/drawing/2014/main" id="{F5EA9C45-6377-41AE-739F-88734EEFB975}"/>
              </a:ext>
            </a:extLst>
          </p:cNvPr>
          <p:cNvCxnSpPr/>
          <p:nvPr/>
        </p:nvCxnSpPr>
        <p:spPr>
          <a:xfrm>
            <a:off x="667724" y="2997770"/>
            <a:ext cx="218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56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C9B0-9FB8-C6D9-5159-CDF9793D4C4C}"/>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81E46DC4-BC83-CC5C-B9C0-C5D1A84A12BF}"/>
              </a:ext>
            </a:extLst>
          </p:cNvPr>
          <p:cNvSpPr txBox="1">
            <a:spLocks/>
          </p:cNvSpPr>
          <p:nvPr/>
        </p:nvSpPr>
        <p:spPr>
          <a:xfrm>
            <a:off x="2111882" y="373546"/>
            <a:ext cx="9034273" cy="10256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L" sz="2800" b="1" i="0" u="none" strike="noStrike" kern="1200" cap="none" spc="0" normalizeH="0" baseline="0" noProof="0" dirty="0">
                <a:ln>
                  <a:noFill/>
                </a:ln>
                <a:solidFill>
                  <a:prstClr val="white"/>
                </a:solidFill>
                <a:effectLst/>
                <a:uLnTx/>
                <a:uFillTx/>
                <a:latin typeface="Poppins Light"/>
                <a:ea typeface="+mj-ea"/>
                <a:cs typeface="Poppins Light"/>
              </a:rPr>
              <a:t>Anuncios de Subasta – Logros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Poppins Light"/>
                <a:ea typeface="+mj-ea"/>
                <a:cs typeface="Poppins Light"/>
              </a:rPr>
              <a:t>Desde  marzo 2021 a  julio 2025</a:t>
            </a:r>
          </a:p>
        </p:txBody>
      </p:sp>
      <p:sp>
        <p:nvSpPr>
          <p:cNvPr id="2" name="TextBox 1">
            <a:extLst>
              <a:ext uri="{FF2B5EF4-FFF2-40B4-BE49-F238E27FC236}">
                <a16:creationId xmlns:a16="http://schemas.microsoft.com/office/drawing/2014/main" id="{2DD171CE-3D1A-CBC4-ED08-35306FD45B38}"/>
              </a:ext>
            </a:extLst>
          </p:cNvPr>
          <p:cNvSpPr txBox="1"/>
          <p:nvPr/>
        </p:nvSpPr>
        <p:spPr>
          <a:xfrm>
            <a:off x="4176931" y="1266379"/>
            <a:ext cx="325120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000" b="1" i="0" u="none" strike="noStrike" kern="1200" cap="none" spc="0" normalizeH="0" baseline="0" noProof="0" dirty="0">
                <a:ln>
                  <a:noFill/>
                </a:ln>
                <a:solidFill>
                  <a:prstClr val="white"/>
                </a:solidFill>
                <a:effectLst/>
                <a:uLnTx/>
                <a:uFillTx/>
                <a:latin typeface="Poppins Light"/>
                <a:ea typeface="+mn-ea"/>
                <a:cs typeface="Poppins Light"/>
              </a:rPr>
              <a:t>207 Anuncios</a:t>
            </a:r>
          </a:p>
        </p:txBody>
      </p:sp>
      <p:pic>
        <p:nvPicPr>
          <p:cNvPr id="3" name="Graphic 2" descr="Ribbon outline">
            <a:extLst>
              <a:ext uri="{FF2B5EF4-FFF2-40B4-BE49-F238E27FC236}">
                <a16:creationId xmlns:a16="http://schemas.microsoft.com/office/drawing/2014/main" id="{1C32A476-87DC-01DA-ABC8-B2DA8094C3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2817" y="1012691"/>
            <a:ext cx="464118" cy="464118"/>
          </a:xfrm>
          <a:prstGeom prst="rect">
            <a:avLst/>
          </a:prstGeom>
        </p:spPr>
      </p:pic>
      <p:sp>
        <p:nvSpPr>
          <p:cNvPr id="11" name="TextBox 10">
            <a:extLst>
              <a:ext uri="{FF2B5EF4-FFF2-40B4-BE49-F238E27FC236}">
                <a16:creationId xmlns:a16="http://schemas.microsoft.com/office/drawing/2014/main" id="{D730AED4-6DDB-535A-1AC0-5B50C381ECAB}"/>
              </a:ext>
            </a:extLst>
          </p:cNvPr>
          <p:cNvSpPr txBox="1"/>
          <p:nvPr/>
        </p:nvSpPr>
        <p:spPr>
          <a:xfrm>
            <a:off x="130580" y="1957172"/>
            <a:ext cx="39626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2021 - 40 Proyectos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$ 202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Costo de construcción </a:t>
            </a:r>
          </a:p>
        </p:txBody>
      </p:sp>
      <p:sp>
        <p:nvSpPr>
          <p:cNvPr id="12" name="TextBox 11">
            <a:extLst>
              <a:ext uri="{FF2B5EF4-FFF2-40B4-BE49-F238E27FC236}">
                <a16:creationId xmlns:a16="http://schemas.microsoft.com/office/drawing/2014/main" id="{554BAB1E-5150-E694-AC21-BBCC4E977218}"/>
              </a:ext>
            </a:extLst>
          </p:cNvPr>
          <p:cNvSpPr txBox="1"/>
          <p:nvPr/>
        </p:nvSpPr>
        <p:spPr>
          <a:xfrm>
            <a:off x="7986935" y="3201694"/>
            <a:ext cx="3762375" cy="1277273"/>
          </a:xfrm>
          <a:prstGeom prst="rect">
            <a:avLst/>
          </a:prstGeom>
          <a:no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400" b="1" i="0" u="none" strike="noStrike" kern="1200" cap="none" spc="0" normalizeH="0" baseline="0" noProof="0" dirty="0">
                <a:ln>
                  <a:noFill/>
                </a:ln>
                <a:solidFill>
                  <a:prstClr val="black"/>
                </a:solidFill>
                <a:effectLst/>
                <a:uLnTx/>
                <a:uFillTx/>
                <a:latin typeface="Poppins Light"/>
                <a:ea typeface="+mn-ea"/>
                <a:cs typeface="Poppins Light"/>
              </a:rPr>
              <a:t>TOTAL: 207 </a:t>
            </a:r>
            <a:r>
              <a:rPr kumimoji="0" lang="es-MX" sz="2400" b="1" i="0" u="none" strike="noStrike" kern="1200" cap="none" spc="0" normalizeH="0" baseline="0" noProof="0" dirty="0">
                <a:ln>
                  <a:noFill/>
                </a:ln>
                <a:solidFill>
                  <a:prstClr val="black"/>
                </a:solidFill>
                <a:effectLst/>
                <a:uLnTx/>
                <a:uFillTx/>
                <a:latin typeface="Poppins Light"/>
                <a:ea typeface="+mn-ea"/>
                <a:cs typeface="Poppins Light"/>
              </a:rPr>
              <a:t>Proyectos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400" b="1" i="0" u="none" strike="noStrike" kern="1200" cap="none" spc="0" normalizeH="0" baseline="0" noProof="0" dirty="0">
                <a:ln>
                  <a:noFill/>
                </a:ln>
                <a:solidFill>
                  <a:prstClr val="black"/>
                </a:solidFill>
                <a:effectLst/>
                <a:uLnTx/>
                <a:uFillTx/>
                <a:latin typeface="Poppins Light"/>
                <a:ea typeface="+mn-ea"/>
                <a:cs typeface="Poppins Light"/>
              </a:rPr>
              <a:t>$ 3,225 M</a:t>
            </a:r>
          </a:p>
          <a:p>
            <a:pPr lvl="0" algn="ctr">
              <a:defRPr/>
            </a:pPr>
            <a:r>
              <a:rPr lang="es-MX" b="1" dirty="0">
                <a:solidFill>
                  <a:prstClr val="black"/>
                </a:solidFill>
                <a:latin typeface="Poppins Light" panose="00000400000000000000" pitchFamily="2" charset="0"/>
                <a:cs typeface="Poppins Light" panose="00000400000000000000" pitchFamily="2" charset="0"/>
              </a:rPr>
              <a:t>Costo de construcción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100" b="1" i="0" u="none" strike="noStrike" kern="1200" cap="none" spc="0" normalizeH="0" baseline="0" noProof="0" dirty="0">
                <a:ln>
                  <a:noFill/>
                </a:ln>
                <a:solidFill>
                  <a:prstClr val="black"/>
                </a:solidFill>
                <a:effectLst/>
                <a:uLnTx/>
                <a:uFillTx/>
                <a:latin typeface="Poppins Light"/>
                <a:ea typeface="+mn-ea"/>
                <a:cs typeface="Poppins Light"/>
              </a:rPr>
              <a:t>+53 </a:t>
            </a:r>
            <a:r>
              <a:rPr kumimoji="0" lang="es-PA" sz="1100" b="1" i="0" u="none" strike="noStrike" kern="1200" cap="none" spc="0" normalizeH="0" baseline="0" noProof="0" dirty="0" err="1">
                <a:ln>
                  <a:noFill/>
                </a:ln>
                <a:solidFill>
                  <a:prstClr val="black"/>
                </a:solidFill>
                <a:effectLst/>
                <a:uLnTx/>
                <a:uFillTx/>
                <a:latin typeface="Poppins Light"/>
                <a:ea typeface="+mn-ea"/>
                <a:cs typeface="Poppins Light"/>
              </a:rPr>
              <a:t>Rebid</a:t>
            </a:r>
            <a:endParaRPr kumimoji="0" lang="es-PA" sz="1100" b="1" i="0" u="none" strike="noStrike" kern="1200" cap="none" spc="0" normalizeH="0" baseline="0" noProof="0" dirty="0">
              <a:ln>
                <a:noFill/>
              </a:ln>
              <a:solidFill>
                <a:prstClr val="black"/>
              </a:solidFill>
              <a:effectLst/>
              <a:uLnTx/>
              <a:uFillTx/>
              <a:latin typeface="Poppins Light"/>
              <a:ea typeface="+mn-ea"/>
              <a:cs typeface="Poppins Light"/>
            </a:endParaRPr>
          </a:p>
        </p:txBody>
      </p:sp>
      <p:sp>
        <p:nvSpPr>
          <p:cNvPr id="13" name="TextBox 12">
            <a:extLst>
              <a:ext uri="{FF2B5EF4-FFF2-40B4-BE49-F238E27FC236}">
                <a16:creationId xmlns:a16="http://schemas.microsoft.com/office/drawing/2014/main" id="{72199917-E4C4-0BCF-5A43-1B89F3DD6E61}"/>
              </a:ext>
            </a:extLst>
          </p:cNvPr>
          <p:cNvSpPr txBox="1"/>
          <p:nvPr/>
        </p:nvSpPr>
        <p:spPr>
          <a:xfrm>
            <a:off x="-1" y="3468467"/>
            <a:ext cx="3962603" cy="984885"/>
          </a:xfrm>
          <a:prstGeom prst="rect">
            <a:avLst/>
          </a:prstGeom>
          <a:noFill/>
          <a:ln>
            <a:noFill/>
          </a:ln>
        </p:spPr>
        <p:txBody>
          <a:bodyPr wrap="square" rtlCol="0">
            <a:spAutoFit/>
          </a:bodyPr>
          <a:lstStyle/>
          <a:p>
            <a:pPr lvl="0" algn="ctr">
              <a:defRPr/>
            </a:pPr>
            <a:r>
              <a:rPr kumimoji="0" lang="en-US"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2022 - 48 </a:t>
            </a:r>
            <a:r>
              <a:rPr lang="es-MX" sz="2000" b="1" dirty="0">
                <a:solidFill>
                  <a:prstClr val="black"/>
                </a:solidFill>
                <a:latin typeface="Poppins Light" panose="00000400000000000000" pitchFamily="2" charset="0"/>
                <a:cs typeface="Poppins Light" panose="00000400000000000000" pitchFamily="2" charset="0"/>
              </a:rPr>
              <a:t>Proyectos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$ 709 M</a:t>
            </a:r>
          </a:p>
          <a:p>
            <a:pPr lvl="0" algn="ctr">
              <a:defRPr/>
            </a:pPr>
            <a:r>
              <a:rPr lang="es-MX" sz="1600" b="1" dirty="0">
                <a:solidFill>
                  <a:prstClr val="black"/>
                </a:solidFill>
                <a:latin typeface="Poppins Light" panose="00000400000000000000" pitchFamily="2" charset="0"/>
                <a:cs typeface="Poppins Light" panose="00000400000000000000" pitchFamily="2" charset="0"/>
              </a:rPr>
              <a:t>Costo de construcción </a:t>
            </a:r>
          </a:p>
        </p:txBody>
      </p:sp>
      <p:sp>
        <p:nvSpPr>
          <p:cNvPr id="14" name="TextBox 13">
            <a:extLst>
              <a:ext uri="{FF2B5EF4-FFF2-40B4-BE49-F238E27FC236}">
                <a16:creationId xmlns:a16="http://schemas.microsoft.com/office/drawing/2014/main" id="{3A803C97-9B98-BC27-BC5D-2682F3258546}"/>
              </a:ext>
            </a:extLst>
          </p:cNvPr>
          <p:cNvSpPr txBox="1"/>
          <p:nvPr/>
        </p:nvSpPr>
        <p:spPr>
          <a:xfrm>
            <a:off x="3821230" y="2701558"/>
            <a:ext cx="396260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2024 - 50 Proyectos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$ 1,330 M</a:t>
            </a:r>
          </a:p>
          <a:p>
            <a:pPr lvl="0" algn="ctr">
              <a:defRPr/>
            </a:pPr>
            <a:r>
              <a:rPr lang="es-MX" sz="1600" b="1" dirty="0">
                <a:solidFill>
                  <a:prstClr val="black"/>
                </a:solidFill>
                <a:latin typeface="Poppins Light" panose="00000400000000000000" pitchFamily="2" charset="0"/>
                <a:cs typeface="Poppins Light" panose="00000400000000000000" pitchFamily="2" charset="0"/>
              </a:rPr>
              <a:t>Costo de construcción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1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+31 </a:t>
            </a:r>
            <a:r>
              <a:rPr kumimoji="0" lang="es-PA" sz="1100" b="1" i="0" u="none" strike="noStrike" kern="1200" cap="none" spc="0" normalizeH="0" baseline="0" noProof="0" dirty="0" err="1">
                <a:ln>
                  <a:noFill/>
                </a:ln>
                <a:solidFill>
                  <a:prstClr val="black"/>
                </a:solidFill>
                <a:effectLst/>
                <a:uLnTx/>
                <a:uFillTx/>
                <a:latin typeface="Poppins Light" panose="00000400000000000000" pitchFamily="2" charset="0"/>
                <a:ea typeface="+mn-ea"/>
                <a:cs typeface="Poppins Light" panose="00000400000000000000" pitchFamily="2" charset="0"/>
              </a:rPr>
              <a:t>Rebid</a:t>
            </a:r>
            <a:endParaRPr kumimoji="0" lang="es-PA" sz="11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15" name="TextBox 14">
            <a:extLst>
              <a:ext uri="{FF2B5EF4-FFF2-40B4-BE49-F238E27FC236}">
                <a16:creationId xmlns:a16="http://schemas.microsoft.com/office/drawing/2014/main" id="{3C7E08CA-DA6B-0AC9-C75D-56A110397D50}"/>
              </a:ext>
            </a:extLst>
          </p:cNvPr>
          <p:cNvSpPr txBox="1"/>
          <p:nvPr/>
        </p:nvSpPr>
        <p:spPr>
          <a:xfrm>
            <a:off x="0" y="4978739"/>
            <a:ext cx="3962603" cy="1138773"/>
          </a:xfrm>
          <a:prstGeom prst="rect">
            <a:avLst/>
          </a:prstGeom>
          <a:noFill/>
          <a:ln>
            <a:noFill/>
          </a:ln>
        </p:spPr>
        <p:txBody>
          <a:bodyPr wrap="square" rtlCol="0">
            <a:spAutoFit/>
          </a:bodyPr>
          <a:lstStyle/>
          <a:p>
            <a:pPr lvl="0" algn="ctr">
              <a:defRPr/>
            </a:pPr>
            <a:r>
              <a:rPr kumimoji="0" lang="es-PA"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2023 - 63 </a:t>
            </a:r>
            <a:r>
              <a:rPr lang="es-MX" sz="2000" b="1" dirty="0">
                <a:solidFill>
                  <a:prstClr val="black"/>
                </a:solidFill>
                <a:latin typeface="Poppins Light" panose="00000400000000000000" pitchFamily="2" charset="0"/>
                <a:cs typeface="Poppins Light" panose="00000400000000000000" pitchFamily="2" charset="0"/>
              </a:rPr>
              <a:t>Proyectos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0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$ 879 M</a:t>
            </a:r>
          </a:p>
          <a:p>
            <a:pPr lvl="0" algn="ctr">
              <a:defRPr/>
            </a:pPr>
            <a:r>
              <a:rPr lang="es-MX" sz="1600" b="1" dirty="0">
                <a:solidFill>
                  <a:prstClr val="black"/>
                </a:solidFill>
                <a:latin typeface="Poppins Light" panose="00000400000000000000" pitchFamily="2" charset="0"/>
                <a:cs typeface="Poppins Light" panose="00000400000000000000" pitchFamily="2" charset="0"/>
              </a:rPr>
              <a:t>Costo de construcción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1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+17 </a:t>
            </a:r>
            <a:r>
              <a:rPr kumimoji="0" lang="es-PA" sz="1100" b="1" i="0" u="none" strike="noStrike" kern="1200" cap="none" spc="0" normalizeH="0" baseline="0" noProof="0" dirty="0" err="1">
                <a:ln>
                  <a:noFill/>
                </a:ln>
                <a:solidFill>
                  <a:prstClr val="black"/>
                </a:solidFill>
                <a:effectLst/>
                <a:uLnTx/>
                <a:uFillTx/>
                <a:latin typeface="Poppins Light" panose="00000400000000000000" pitchFamily="2" charset="0"/>
                <a:ea typeface="+mn-ea"/>
                <a:cs typeface="Poppins Light" panose="00000400000000000000" pitchFamily="2" charset="0"/>
              </a:rPr>
              <a:t>Rebid</a:t>
            </a:r>
            <a:endParaRPr kumimoji="0" lang="es-PA" sz="11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4" name="TextBox 3">
            <a:extLst>
              <a:ext uri="{FF2B5EF4-FFF2-40B4-BE49-F238E27FC236}">
                <a16:creationId xmlns:a16="http://schemas.microsoft.com/office/drawing/2014/main" id="{F642B1D1-3DF5-2AF5-8850-D4EF1A1DA8DA}"/>
              </a:ext>
            </a:extLst>
          </p:cNvPr>
          <p:cNvSpPr txBox="1"/>
          <p:nvPr/>
        </p:nvSpPr>
        <p:spPr>
          <a:xfrm>
            <a:off x="3792273" y="4175157"/>
            <a:ext cx="3962603"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000" b="1" i="0" u="none" strike="noStrike" kern="1200" cap="none" spc="0" normalizeH="0" baseline="0" noProof="0" dirty="0">
                <a:ln>
                  <a:noFill/>
                </a:ln>
                <a:solidFill>
                  <a:prstClr val="black"/>
                </a:solidFill>
                <a:effectLst/>
                <a:uLnTx/>
                <a:uFillTx/>
                <a:latin typeface="Poppins Light"/>
                <a:ea typeface="+mn-ea"/>
                <a:cs typeface="Poppins Light"/>
              </a:rPr>
              <a:t>2025 - 6 Proyectos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000" b="1" i="0" u="none" strike="noStrike" kern="1200" cap="none" spc="0" normalizeH="0" baseline="0" noProof="0" dirty="0">
                <a:ln>
                  <a:noFill/>
                </a:ln>
                <a:solidFill>
                  <a:prstClr val="black"/>
                </a:solidFill>
                <a:effectLst/>
                <a:uLnTx/>
                <a:uFillTx/>
                <a:latin typeface="Poppins Light"/>
                <a:ea typeface="+mn-ea"/>
                <a:cs typeface="Poppins Light"/>
              </a:rPr>
              <a:t>$ 105 M</a:t>
            </a:r>
          </a:p>
          <a:p>
            <a:pPr lvl="0" algn="ctr">
              <a:defRPr/>
            </a:pPr>
            <a:r>
              <a:rPr lang="es-MX" sz="1600" b="1" dirty="0">
                <a:solidFill>
                  <a:prstClr val="black"/>
                </a:solidFill>
                <a:latin typeface="Poppins Light" panose="00000400000000000000" pitchFamily="2" charset="0"/>
                <a:cs typeface="Poppins Light" panose="00000400000000000000" pitchFamily="2" charset="0"/>
              </a:rPr>
              <a:t>Costo de construcción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100" b="1" i="0" u="none" strike="noStrike" kern="1200" cap="none" spc="0" normalizeH="0" baseline="0" noProof="0" dirty="0">
                <a:ln>
                  <a:noFill/>
                </a:ln>
                <a:solidFill>
                  <a:prstClr val="black"/>
                </a:solidFill>
                <a:effectLst/>
                <a:uLnTx/>
                <a:uFillTx/>
                <a:latin typeface="Poppins Light"/>
                <a:ea typeface="+mn-ea"/>
                <a:cs typeface="Poppins Light"/>
              </a:rPr>
              <a:t>+5 </a:t>
            </a:r>
            <a:r>
              <a:rPr kumimoji="0" lang="es-PA" sz="1100" b="1" i="0" u="none" strike="noStrike" kern="1200" cap="none" spc="0" normalizeH="0" baseline="0" noProof="0" dirty="0" err="1">
                <a:ln>
                  <a:noFill/>
                </a:ln>
                <a:solidFill>
                  <a:prstClr val="black"/>
                </a:solidFill>
                <a:effectLst/>
                <a:uLnTx/>
                <a:uFillTx/>
                <a:latin typeface="Poppins Light"/>
                <a:ea typeface="+mn-ea"/>
                <a:cs typeface="Poppins Light"/>
              </a:rPr>
              <a:t>Rebid</a:t>
            </a:r>
            <a:endParaRPr kumimoji="0" lang="es-PA" sz="1100" b="1" i="0" u="none" strike="noStrike" kern="1200" cap="none" spc="0" normalizeH="0" baseline="0" noProof="0" dirty="0">
              <a:ln>
                <a:noFill/>
              </a:ln>
              <a:solidFill>
                <a:prstClr val="black"/>
              </a:solidFill>
              <a:effectLst/>
              <a:uLnTx/>
              <a:uFillTx/>
              <a:latin typeface="Poppins Light"/>
              <a:ea typeface="+mn-ea"/>
              <a:cs typeface="Poppins Light"/>
            </a:endParaRPr>
          </a:p>
        </p:txBody>
      </p:sp>
    </p:spTree>
    <p:extLst>
      <p:ext uri="{BB962C8B-B14F-4D97-AF65-F5344CB8AC3E}">
        <p14:creationId xmlns:p14="http://schemas.microsoft.com/office/powerpoint/2010/main" val="119778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4DD6-29FD-4F51-8909-6E52334B4E08}"/>
              </a:ext>
            </a:extLst>
          </p:cNvPr>
          <p:cNvSpPr>
            <a:spLocks noGrp="1"/>
          </p:cNvSpPr>
          <p:nvPr>
            <p:ph type="title" idx="4294967295"/>
          </p:nvPr>
        </p:nvSpPr>
        <p:spPr>
          <a:xfrm>
            <a:off x="2467403" y="379112"/>
            <a:ext cx="8159167" cy="1095738"/>
          </a:xfrm>
        </p:spPr>
        <p:txBody>
          <a:bodyPr>
            <a:noAutofit/>
          </a:bodyPr>
          <a:lstStyle/>
          <a:p>
            <a:pPr>
              <a:lnSpc>
                <a:spcPct val="100000"/>
              </a:lnSpc>
              <a:spcBef>
                <a:spcPts val="0"/>
              </a:spcBef>
              <a:defRPr/>
            </a:pPr>
            <a:r>
              <a:rPr lang="en-US" sz="2000" b="0" dirty="0">
                <a:latin typeface="Poppins Light" panose="00000400000000000000" pitchFamily="2" charset="0"/>
                <a:cs typeface="Poppins Light" panose="00000400000000000000" pitchFamily="2" charset="0"/>
              </a:rPr>
              <a:t>Status de las Subasta a</a:t>
            </a:r>
            <a:r>
              <a:rPr lang="es-PR" sz="2000" b="0" dirty="0">
                <a:latin typeface="Poppins Light" panose="00000400000000000000" pitchFamily="2" charset="0"/>
                <a:cs typeface="Poppins Light" panose="00000400000000000000" pitchFamily="2" charset="0"/>
              </a:rPr>
              <a:t> </a:t>
            </a:r>
            <a:r>
              <a:rPr lang="en-US" sz="2000" b="0" dirty="0">
                <a:latin typeface="Poppins Light" panose="00000400000000000000" pitchFamily="2" charset="0"/>
                <a:cs typeface="Poppins Light" panose="00000400000000000000" pitchFamily="2" charset="0"/>
              </a:rPr>
              <a:t>September 2</a:t>
            </a:r>
            <a:r>
              <a:rPr lang="es-PR" sz="2000" b="0" dirty="0">
                <a:latin typeface="Poppins Light" panose="00000400000000000000" pitchFamily="2" charset="0"/>
                <a:cs typeface="Poppins Light" panose="00000400000000000000" pitchFamily="2" charset="0"/>
              </a:rPr>
              <a:t>, 2025</a:t>
            </a:r>
            <a:br>
              <a:rPr lang="es-PR" sz="2000" b="0" dirty="0">
                <a:latin typeface="Poppins Light" panose="00000400000000000000" pitchFamily="2" charset="0"/>
                <a:cs typeface="Poppins Light" panose="00000400000000000000" pitchFamily="2" charset="0"/>
              </a:rPr>
            </a:br>
            <a:r>
              <a:rPr lang="en-US" sz="1600" b="0" dirty="0">
                <a:latin typeface="Poppins Light" panose="00000400000000000000" pitchFamily="2" charset="0"/>
                <a:cs typeface="Poppins Light" panose="00000400000000000000" pitchFamily="2" charset="0"/>
              </a:rPr>
              <a:t>Hay28 proyectos en 28 procesos de subastas  </a:t>
            </a:r>
            <a:br>
              <a:rPr lang="en-US" sz="1600" b="0" dirty="0">
                <a:latin typeface="Poppins Light" panose="00000400000000000000" pitchFamily="2" charset="0"/>
                <a:cs typeface="Poppins Light" panose="00000400000000000000" pitchFamily="2" charset="0"/>
              </a:rPr>
            </a:br>
            <a:endParaRPr lang="es-PR" sz="2000" b="0" dirty="0">
              <a:latin typeface="Poppins Light" panose="00000400000000000000" pitchFamily="2" charset="0"/>
              <a:cs typeface="Poppins Light" panose="00000400000000000000" pitchFamily="2" charset="0"/>
            </a:endParaRPr>
          </a:p>
        </p:txBody>
      </p:sp>
      <p:sp>
        <p:nvSpPr>
          <p:cNvPr id="5" name="Rectangle 4">
            <a:extLst>
              <a:ext uri="{FF2B5EF4-FFF2-40B4-BE49-F238E27FC236}">
                <a16:creationId xmlns:a16="http://schemas.microsoft.com/office/drawing/2014/main" id="{44FD22E7-242A-4171-BAAB-2435EEC9C67A}"/>
              </a:ext>
            </a:extLst>
          </p:cNvPr>
          <p:cNvSpPr/>
          <p:nvPr/>
        </p:nvSpPr>
        <p:spPr>
          <a:xfrm>
            <a:off x="4485431" y="2525423"/>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Anuncios de Subasta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(BID-0)</a:t>
            </a:r>
          </a:p>
        </p:txBody>
      </p:sp>
      <p:sp>
        <p:nvSpPr>
          <p:cNvPr id="17" name="TextBox 16">
            <a:extLst>
              <a:ext uri="{FF2B5EF4-FFF2-40B4-BE49-F238E27FC236}">
                <a16:creationId xmlns:a16="http://schemas.microsoft.com/office/drawing/2014/main" id="{EB2D55BC-7861-6C7B-FD78-39452EBBF959}"/>
              </a:ext>
            </a:extLst>
          </p:cNvPr>
          <p:cNvSpPr txBox="1"/>
          <p:nvPr/>
        </p:nvSpPr>
        <p:spPr>
          <a:xfrm>
            <a:off x="7878203" y="4089158"/>
            <a:ext cx="61095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18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12</a:t>
            </a:r>
          </a:p>
        </p:txBody>
      </p:sp>
      <p:sp>
        <p:nvSpPr>
          <p:cNvPr id="20" name="TextBox 19">
            <a:extLst>
              <a:ext uri="{FF2B5EF4-FFF2-40B4-BE49-F238E27FC236}">
                <a16:creationId xmlns:a16="http://schemas.microsoft.com/office/drawing/2014/main" id="{5BF65800-867C-8231-3088-31DD00BECCD4}"/>
              </a:ext>
            </a:extLst>
          </p:cNvPr>
          <p:cNvSpPr txBox="1"/>
          <p:nvPr/>
        </p:nvSpPr>
        <p:spPr>
          <a:xfrm>
            <a:off x="7874083" y="6276550"/>
            <a:ext cx="61095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18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3</a:t>
            </a:r>
          </a:p>
        </p:txBody>
      </p:sp>
      <p:sp>
        <p:nvSpPr>
          <p:cNvPr id="9" name="Rectangle 8">
            <a:extLst>
              <a:ext uri="{FF2B5EF4-FFF2-40B4-BE49-F238E27FC236}">
                <a16:creationId xmlns:a16="http://schemas.microsoft.com/office/drawing/2014/main" id="{F8F01DCF-A436-22E0-36D7-F49E95B39F94}"/>
              </a:ext>
            </a:extLst>
          </p:cNvPr>
          <p:cNvSpPr/>
          <p:nvPr/>
        </p:nvSpPr>
        <p:spPr>
          <a:xfrm>
            <a:off x="4485431" y="3245301"/>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Reunión pre-</a:t>
            </a:r>
            <a:r>
              <a:rPr kumimoji="0" lang="en-US" sz="1600" b="0" i="0" u="none" strike="noStrike" kern="1200" cap="none" spc="0" normalizeH="0" baseline="0" noProof="0" dirty="0" err="1">
                <a:ln>
                  <a:noFill/>
                </a:ln>
                <a:solidFill>
                  <a:prstClr val="black"/>
                </a:solidFill>
                <a:effectLst/>
                <a:uLnTx/>
                <a:uFillTx/>
                <a:latin typeface="Poppins Light" panose="00000400000000000000" pitchFamily="2" charset="0"/>
                <a:ea typeface="+mn-ea"/>
                <a:cs typeface="Poppins Light" panose="00000400000000000000" pitchFamily="2" charset="0"/>
              </a:rPr>
              <a:t>subasta</a:t>
            </a: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(BID-15)</a:t>
            </a:r>
          </a:p>
        </p:txBody>
      </p:sp>
      <p:sp>
        <p:nvSpPr>
          <p:cNvPr id="10" name="Rectangle 9">
            <a:extLst>
              <a:ext uri="{FF2B5EF4-FFF2-40B4-BE49-F238E27FC236}">
                <a16:creationId xmlns:a16="http://schemas.microsoft.com/office/drawing/2014/main" id="{DA4B1C29-7DCC-A060-6D7F-D85D8D1CDD31}"/>
              </a:ext>
            </a:extLst>
          </p:cNvPr>
          <p:cNvSpPr/>
          <p:nvPr/>
        </p:nvSpPr>
        <p:spPr>
          <a:xfrm>
            <a:off x="4485427" y="3976613"/>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Apertura de Subasta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(BID-35)</a:t>
            </a:r>
          </a:p>
        </p:txBody>
      </p:sp>
      <p:sp>
        <p:nvSpPr>
          <p:cNvPr id="14" name="Rectangle 13">
            <a:extLst>
              <a:ext uri="{FF2B5EF4-FFF2-40B4-BE49-F238E27FC236}">
                <a16:creationId xmlns:a16="http://schemas.microsoft.com/office/drawing/2014/main" id="{0DC21101-7D53-7256-1189-26C64ACC184D}"/>
              </a:ext>
            </a:extLst>
          </p:cNvPr>
          <p:cNvSpPr/>
          <p:nvPr/>
        </p:nvSpPr>
        <p:spPr>
          <a:xfrm>
            <a:off x="4485429" y="4711879"/>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Evaluación de Subasta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(BID-50)</a:t>
            </a:r>
          </a:p>
        </p:txBody>
      </p:sp>
      <p:sp>
        <p:nvSpPr>
          <p:cNvPr id="15" name="Rectangle 14">
            <a:extLst>
              <a:ext uri="{FF2B5EF4-FFF2-40B4-BE49-F238E27FC236}">
                <a16:creationId xmlns:a16="http://schemas.microsoft.com/office/drawing/2014/main" id="{D1D6F5B1-D932-606C-CCF8-9ADB201A400B}"/>
              </a:ext>
            </a:extLst>
          </p:cNvPr>
          <p:cNvSpPr/>
          <p:nvPr/>
        </p:nvSpPr>
        <p:spPr>
          <a:xfrm>
            <a:off x="4485427" y="5438101"/>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Otorgamiento Subasta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(BID-100)</a:t>
            </a:r>
          </a:p>
        </p:txBody>
      </p:sp>
      <p:sp>
        <p:nvSpPr>
          <p:cNvPr id="25" name="Rectangle 24">
            <a:extLst>
              <a:ext uri="{FF2B5EF4-FFF2-40B4-BE49-F238E27FC236}">
                <a16:creationId xmlns:a16="http://schemas.microsoft.com/office/drawing/2014/main" id="{2BA74902-A10C-6A50-6DC4-AB4BA6D1D9A3}"/>
              </a:ext>
            </a:extLst>
          </p:cNvPr>
          <p:cNvSpPr/>
          <p:nvPr/>
        </p:nvSpPr>
        <p:spPr>
          <a:xfrm>
            <a:off x="4485427" y="6170210"/>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Otorgamiento Contrato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(CTR-100)</a:t>
            </a:r>
          </a:p>
        </p:txBody>
      </p:sp>
      <p:sp>
        <p:nvSpPr>
          <p:cNvPr id="28" name="Arrow: Right 27">
            <a:extLst>
              <a:ext uri="{FF2B5EF4-FFF2-40B4-BE49-F238E27FC236}">
                <a16:creationId xmlns:a16="http://schemas.microsoft.com/office/drawing/2014/main" id="{F276210C-2B06-16D8-9BCF-544EC2BFCD90}"/>
              </a:ext>
            </a:extLst>
          </p:cNvPr>
          <p:cNvSpPr/>
          <p:nvPr/>
        </p:nvSpPr>
        <p:spPr>
          <a:xfrm>
            <a:off x="7200446" y="4100685"/>
            <a:ext cx="746819" cy="338727"/>
          </a:xfrm>
          <a:prstGeom prst="rightArrow">
            <a:avLst/>
          </a:prstGeom>
          <a:solidFill>
            <a:srgbClr val="5D6981"/>
          </a:solidFill>
          <a:ln>
            <a:solidFill>
              <a:srgbClr val="494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rrow: Right 41">
            <a:extLst>
              <a:ext uri="{FF2B5EF4-FFF2-40B4-BE49-F238E27FC236}">
                <a16:creationId xmlns:a16="http://schemas.microsoft.com/office/drawing/2014/main" id="{6E34800E-806E-032D-5213-511B760A8496}"/>
              </a:ext>
            </a:extLst>
          </p:cNvPr>
          <p:cNvSpPr/>
          <p:nvPr/>
        </p:nvSpPr>
        <p:spPr>
          <a:xfrm>
            <a:off x="7205487" y="6274600"/>
            <a:ext cx="746819" cy="338727"/>
          </a:xfrm>
          <a:prstGeom prst="rightArrow">
            <a:avLst/>
          </a:prstGeom>
          <a:solidFill>
            <a:srgbClr val="5D6981"/>
          </a:solidFill>
          <a:ln>
            <a:solidFill>
              <a:srgbClr val="494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193B0F3-2769-4152-7EFD-A42F373C49AF}"/>
              </a:ext>
            </a:extLst>
          </p:cNvPr>
          <p:cNvSpPr/>
          <p:nvPr/>
        </p:nvSpPr>
        <p:spPr>
          <a:xfrm>
            <a:off x="4472702" y="1802371"/>
            <a:ext cx="2713923" cy="533940"/>
          </a:xfrm>
          <a:prstGeom prst="rect">
            <a:avLst/>
          </a:prstGeom>
          <a:noFill/>
          <a:ln w="28575">
            <a:solidFill>
              <a:srgbClr val="494C6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Subastas Canceladas  </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7" name="TextBox 6">
            <a:extLst>
              <a:ext uri="{FF2B5EF4-FFF2-40B4-BE49-F238E27FC236}">
                <a16:creationId xmlns:a16="http://schemas.microsoft.com/office/drawing/2014/main" id="{1E30D378-3DCC-17E0-D05F-C5F99C3F9756}"/>
              </a:ext>
            </a:extLst>
          </p:cNvPr>
          <p:cNvSpPr txBox="1"/>
          <p:nvPr/>
        </p:nvSpPr>
        <p:spPr>
          <a:xfrm>
            <a:off x="7946168" y="5088242"/>
            <a:ext cx="43699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C7C04AEB-5535-A819-3EB7-1B017CF725E9}"/>
              </a:ext>
            </a:extLst>
          </p:cNvPr>
          <p:cNvSpPr txBox="1"/>
          <p:nvPr/>
        </p:nvSpPr>
        <p:spPr>
          <a:xfrm>
            <a:off x="7874083" y="4812749"/>
            <a:ext cx="61095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18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7</a:t>
            </a:r>
          </a:p>
        </p:txBody>
      </p:sp>
      <p:sp>
        <p:nvSpPr>
          <p:cNvPr id="13" name="Arrow: Right 12">
            <a:extLst>
              <a:ext uri="{FF2B5EF4-FFF2-40B4-BE49-F238E27FC236}">
                <a16:creationId xmlns:a16="http://schemas.microsoft.com/office/drawing/2014/main" id="{1EF10303-0882-F249-3FD8-AA62EC3CE2E4}"/>
              </a:ext>
            </a:extLst>
          </p:cNvPr>
          <p:cNvSpPr/>
          <p:nvPr/>
        </p:nvSpPr>
        <p:spPr>
          <a:xfrm>
            <a:off x="7201545" y="4818268"/>
            <a:ext cx="746819" cy="338727"/>
          </a:xfrm>
          <a:prstGeom prst="rightArrow">
            <a:avLst/>
          </a:prstGeom>
          <a:solidFill>
            <a:srgbClr val="5D6981"/>
          </a:solidFill>
          <a:ln>
            <a:solidFill>
              <a:srgbClr val="494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CC688B5-4382-5C05-F30F-6DE26E3FBC76}"/>
              </a:ext>
            </a:extLst>
          </p:cNvPr>
          <p:cNvSpPr txBox="1"/>
          <p:nvPr/>
        </p:nvSpPr>
        <p:spPr>
          <a:xfrm>
            <a:off x="7877747" y="5522541"/>
            <a:ext cx="61095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18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4</a:t>
            </a:r>
          </a:p>
        </p:txBody>
      </p:sp>
      <p:sp>
        <p:nvSpPr>
          <p:cNvPr id="19" name="Arrow: Right 18">
            <a:extLst>
              <a:ext uri="{FF2B5EF4-FFF2-40B4-BE49-F238E27FC236}">
                <a16:creationId xmlns:a16="http://schemas.microsoft.com/office/drawing/2014/main" id="{24CE7E5B-2DCC-A9F9-4E33-BEA0B8815366}"/>
              </a:ext>
            </a:extLst>
          </p:cNvPr>
          <p:cNvSpPr/>
          <p:nvPr/>
        </p:nvSpPr>
        <p:spPr>
          <a:xfrm>
            <a:off x="7200446" y="5538220"/>
            <a:ext cx="746819" cy="338727"/>
          </a:xfrm>
          <a:prstGeom prst="rightArrow">
            <a:avLst/>
          </a:prstGeom>
          <a:solidFill>
            <a:srgbClr val="5D6981"/>
          </a:solidFill>
          <a:ln>
            <a:solidFill>
              <a:srgbClr val="494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D6E1B3-F452-873C-AEBF-AE2C10238986}"/>
              </a:ext>
            </a:extLst>
          </p:cNvPr>
          <p:cNvSpPr txBox="1"/>
          <p:nvPr/>
        </p:nvSpPr>
        <p:spPr>
          <a:xfrm>
            <a:off x="7874083" y="2610844"/>
            <a:ext cx="61095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18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5</a:t>
            </a:r>
          </a:p>
        </p:txBody>
      </p:sp>
      <p:sp>
        <p:nvSpPr>
          <p:cNvPr id="8" name="Arrow: Right 7">
            <a:extLst>
              <a:ext uri="{FF2B5EF4-FFF2-40B4-BE49-F238E27FC236}">
                <a16:creationId xmlns:a16="http://schemas.microsoft.com/office/drawing/2014/main" id="{6259E049-D722-15BB-F9B5-1CD45AEAFF4C}"/>
              </a:ext>
            </a:extLst>
          </p:cNvPr>
          <p:cNvSpPr/>
          <p:nvPr/>
        </p:nvSpPr>
        <p:spPr>
          <a:xfrm>
            <a:off x="7200707" y="2622371"/>
            <a:ext cx="746819" cy="338727"/>
          </a:xfrm>
          <a:prstGeom prst="rightArrow">
            <a:avLst/>
          </a:prstGeom>
          <a:solidFill>
            <a:srgbClr val="5D6981"/>
          </a:solidFill>
          <a:ln>
            <a:solidFill>
              <a:srgbClr val="494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E0642B-6EA0-33BC-F1FE-DCBE4199E06F}"/>
              </a:ext>
            </a:extLst>
          </p:cNvPr>
          <p:cNvSpPr txBox="1"/>
          <p:nvPr/>
        </p:nvSpPr>
        <p:spPr>
          <a:xfrm>
            <a:off x="7883259" y="3356177"/>
            <a:ext cx="610955"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R" sz="18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2</a:t>
            </a:r>
          </a:p>
        </p:txBody>
      </p:sp>
      <p:sp>
        <p:nvSpPr>
          <p:cNvPr id="11" name="Arrow: Right 10">
            <a:extLst>
              <a:ext uri="{FF2B5EF4-FFF2-40B4-BE49-F238E27FC236}">
                <a16:creationId xmlns:a16="http://schemas.microsoft.com/office/drawing/2014/main" id="{BB61643A-1B0A-49DB-153A-9BB0EDB70E85}"/>
              </a:ext>
            </a:extLst>
          </p:cNvPr>
          <p:cNvSpPr/>
          <p:nvPr/>
        </p:nvSpPr>
        <p:spPr>
          <a:xfrm>
            <a:off x="7209883" y="3367704"/>
            <a:ext cx="746819" cy="338727"/>
          </a:xfrm>
          <a:prstGeom prst="rightArrow">
            <a:avLst/>
          </a:prstGeom>
          <a:solidFill>
            <a:srgbClr val="5D6981"/>
          </a:solidFill>
          <a:ln>
            <a:solidFill>
              <a:srgbClr val="494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88498"/>
      </p:ext>
    </p:extLst>
  </p:cSld>
  <p:clrMapOvr>
    <a:masterClrMapping/>
  </p:clrMapOvr>
</p:sld>
</file>

<file path=ppt/theme/theme1.xml><?xml version="1.0" encoding="utf-8"?>
<a:theme xmlns:a="http://schemas.openxmlformats.org/drawingml/2006/main" name="PRASA OFICIAL 2025">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ASA OFICIAL 2025" id="{114D90C0-DB99-469B-8BF8-2ECF1030B1F1}" vid="{7223DB44-4477-44C8-8F3E-0EEBFD6EAA79}"/>
    </a:ext>
  </a:extLst>
</a:theme>
</file>

<file path=ppt/theme/theme2.xml><?xml version="1.0" encoding="utf-8"?>
<a:theme xmlns:a="http://schemas.openxmlformats.org/drawingml/2006/main" name="Theme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3" id="{A9A25F02-A098-4E2C-B7F7-E0631F83D237}" vid="{52E3ED7C-C949-4EB9-B044-8D146F23D3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332AF6C87F874C9A27DA5130E02489" ma:contentTypeVersion="17" ma:contentTypeDescription="Create a new document." ma:contentTypeScope="" ma:versionID="d8b319f1e21ef7ae078596f66f4b554b">
  <xsd:schema xmlns:xsd="http://www.w3.org/2001/XMLSchema" xmlns:xs="http://www.w3.org/2001/XMLSchema" xmlns:p="http://schemas.microsoft.com/office/2006/metadata/properties" xmlns:ns2="c732b704-0df1-414b-bf31-97b2448a97c2" xmlns:ns3="b173dee6-b208-4a25-83bb-bcb0bd62138b" targetNamespace="http://schemas.microsoft.com/office/2006/metadata/properties" ma:root="true" ma:fieldsID="6278a85208bb59ea2736976c9adf0667" ns2:_="" ns3:_="">
    <xsd:import namespace="c732b704-0df1-414b-bf31-97b2448a97c2"/>
    <xsd:import namespace="b173dee6-b208-4a25-83bb-bcb0bd6213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32b704-0df1-414b-bf31-97b2448a97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6af9722-e76d-4e96-b553-607f1c0698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73dee6-b208-4a25-83bb-bcb0bd6213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89cd33e-e384-48e1-9f40-3783bc3607a6}" ma:internalName="TaxCatchAll" ma:showField="CatchAllData" ma:web="b173dee6-b208-4a25-83bb-bcb0bd6213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173dee6-b208-4a25-83bb-bcb0bd62138b" xsi:nil="true"/>
    <lcf76f155ced4ddcb4097134ff3c332f xmlns="c732b704-0df1-414b-bf31-97b2448a97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13D7E9-9686-4C14-86BD-053BEC0381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32b704-0df1-414b-bf31-97b2448a97c2"/>
    <ds:schemaRef ds:uri="b173dee6-b208-4a25-83bb-bcb0bd621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944EA0-1B1F-4B7E-A466-C85BB8044760}">
  <ds:schemaRefs>
    <ds:schemaRef ds:uri="http://schemas.microsoft.com/sharepoint/v3/contenttype/forms"/>
  </ds:schemaRefs>
</ds:datastoreItem>
</file>

<file path=customXml/itemProps3.xml><?xml version="1.0" encoding="utf-8"?>
<ds:datastoreItem xmlns:ds="http://schemas.openxmlformats.org/officeDocument/2006/customXml" ds:itemID="{485870BE-B10A-4A30-A5E8-05F61C4C91E4}">
  <ds:schemaRefs>
    <ds:schemaRef ds:uri="http://schemas.microsoft.com/office/2006/metadata/properties"/>
    <ds:schemaRef ds:uri="http://schemas.microsoft.com/office/infopath/2007/PartnerControls"/>
    <ds:schemaRef ds:uri="b173dee6-b208-4a25-83bb-bcb0bd62138b"/>
    <ds:schemaRef ds:uri="c732b704-0df1-414b-bf31-97b2448a97c2"/>
  </ds:schemaRefs>
</ds:datastoreItem>
</file>

<file path=docProps/app.xml><?xml version="1.0" encoding="utf-8"?>
<Properties xmlns="http://schemas.openxmlformats.org/officeDocument/2006/extended-properties" xmlns:vt="http://schemas.openxmlformats.org/officeDocument/2006/docPropsVTypes">
  <TotalTime>76</TotalTime>
  <Words>3229</Words>
  <Application>Microsoft Office PowerPoint</Application>
  <PresentationFormat>Widescreen</PresentationFormat>
  <Paragraphs>577</Paragraphs>
  <Slides>24</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Aptos</vt:lpstr>
      <vt:lpstr>Aptos Display</vt:lpstr>
      <vt:lpstr>Arial</vt:lpstr>
      <vt:lpstr>Arial Narrow</vt:lpstr>
      <vt:lpstr>Calibri</vt:lpstr>
      <vt:lpstr>Century Gothic</vt:lpstr>
      <vt:lpstr>Poppins</vt:lpstr>
      <vt:lpstr>Poppins Light</vt:lpstr>
      <vt:lpstr>PRASA OFICIAL 2025</vt:lpstr>
      <vt:lpstr>Theme3</vt:lpstr>
      <vt:lpstr>PowerPoint Presentation</vt:lpstr>
      <vt:lpstr>PowerPoint Presentation</vt:lpstr>
      <vt:lpstr>Proyectos de Agua Potable y Alcantarillado</vt:lpstr>
      <vt:lpstr>PowerPoint Presentation</vt:lpstr>
      <vt:lpstr>Evolución del Programa de Mejoras Capitales FY 21-25</vt:lpstr>
      <vt:lpstr>Fuentes de Financiamiento  As of FY 2026 </vt:lpstr>
      <vt:lpstr>PowerPoint Presentation</vt:lpstr>
      <vt:lpstr>PowerPoint Presentation</vt:lpstr>
      <vt:lpstr>Status de las Subasta a September 2, 2025 Hay28 proyectos en 28 procesos de subastas   </vt:lpstr>
      <vt:lpstr>PowerPoint Presentation</vt:lpstr>
      <vt:lpstr>PowerPoint Presentation</vt:lpstr>
      <vt:lpstr>PowerPoint Presentation</vt:lpstr>
      <vt:lpstr>PowerPoint Presentation</vt:lpstr>
      <vt:lpstr>Projects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Palaviccini, Miguel</dc:creator>
  <cp:lastModifiedBy>Gabriel Morales Rodriguez</cp:lastModifiedBy>
  <cp:revision>7</cp:revision>
  <dcterms:created xsi:type="dcterms:W3CDTF">2025-09-04T13:11:21Z</dcterms:created>
  <dcterms:modified xsi:type="dcterms:W3CDTF">2025-09-05T15:10:16Z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43ac1ff-3dbd-40db-82ca-27796aa22133_Enabled">
    <vt:lpwstr>true</vt:lpwstr>
  </property>
  <property fmtid="{D5CDD505-2E9C-101B-9397-08002B2CF9AE}" pid="3" name="MSIP_Label_d43ac1ff-3dbd-40db-82ca-27796aa22133_SetDate">
    <vt:lpwstr>2025-09-04T13:33:22Z</vt:lpwstr>
  </property>
  <property fmtid="{D5CDD505-2E9C-101B-9397-08002B2CF9AE}" pid="4" name="MSIP_Label_d43ac1ff-3dbd-40db-82ca-27796aa22133_Method">
    <vt:lpwstr>Privileged</vt:lpwstr>
  </property>
  <property fmtid="{D5CDD505-2E9C-101B-9397-08002B2CF9AE}" pid="5" name="MSIP_Label_d43ac1ff-3dbd-40db-82ca-27796aa22133_Name">
    <vt:lpwstr>d43ac1ff-3dbd-40db-82ca-27796aa22133</vt:lpwstr>
  </property>
  <property fmtid="{D5CDD505-2E9C-101B-9397-08002B2CF9AE}" pid="6" name="MSIP_Label_d43ac1ff-3dbd-40db-82ca-27796aa22133_SiteId">
    <vt:lpwstr>37247798-f42c-42fd-8a37-d49c7128d36b</vt:lpwstr>
  </property>
  <property fmtid="{D5CDD505-2E9C-101B-9397-08002B2CF9AE}" pid="7" name="MSIP_Label_d43ac1ff-3dbd-40db-82ca-27796aa22133_ActionId">
    <vt:lpwstr>abbc752c-5a78-4a57-beb8-d4e0fe4dc2ad</vt:lpwstr>
  </property>
  <property fmtid="{D5CDD505-2E9C-101B-9397-08002B2CF9AE}" pid="8" name="MSIP_Label_d43ac1ff-3dbd-40db-82ca-27796aa22133_ContentBits">
    <vt:lpwstr>0</vt:lpwstr>
  </property>
  <property fmtid="{D5CDD505-2E9C-101B-9397-08002B2CF9AE}" pid="9" name="MSIP_Label_d43ac1ff-3dbd-40db-82ca-27796aa22133_Tag">
    <vt:lpwstr>10, 0, 1, 1</vt:lpwstr>
  </property>
  <property fmtid="{D5CDD505-2E9C-101B-9397-08002B2CF9AE}" pid="10" name="ContentTypeId">
    <vt:lpwstr>0x010100EB332AF6C87F874C9A27DA5130E02489</vt:lpwstr>
  </property>
</Properties>
</file>