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8288000" cy="10287000"/>
  <p:notesSz cx="6858000" cy="9144000"/>
  <p:embeddedFontLst>
    <p:embeddedFont>
      <p:font typeface="Bricolage Grotesque Condensed" panose="020B0604020202020204" charset="0"/>
      <p:regular r:id="rId17"/>
    </p:embeddedFont>
    <p:embeddedFont>
      <p:font typeface="Bricolage Grotesque Condensed Bold" panose="020B0604020202020204" charset="0"/>
      <p:regular r:id="rId18"/>
    </p:embeddedFont>
    <p:embeddedFont>
      <p:font typeface="Muli" panose="020B0604020202020204" charset="0"/>
      <p:regular r:id="rId19"/>
    </p:embeddedFont>
    <p:embeddedFont>
      <p:font typeface="Muli Bold" panose="020B0604020202020204" charset="0"/>
      <p:regular r:id="rId20"/>
    </p:embeddedFont>
    <p:embeddedFont>
      <p:font typeface="Muli Heavy" panose="020B0604020202020204" charset="0"/>
      <p:regular r:id="rId21"/>
    </p:embeddedFont>
    <p:embeddedFont>
      <p:font typeface="Muli Ultra-Bold" panose="020B0604020202020204" charset="0"/>
      <p:regular r:id="rId22"/>
    </p:embeddedFont>
    <p:embeddedFont>
      <p:font typeface="TT Interphases" panose="020B0604020202020204" charset="0"/>
      <p:regular r:id="rId23"/>
    </p:embeddedFont>
    <p:embeddedFont>
      <p:font typeface="TT Interphases Bold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4.fntdata"/><Relationship Id="rId29" Type="http://schemas.openxmlformats.org/officeDocument/2006/relationships/customXml" Target="../customXml/item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customXml" Target="../customXml/item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schemas.openxmlformats.org/officeDocument/2006/relationships/theme" Target="theme/theme1.xml"/><Relationship Id="rId30" Type="http://schemas.openxmlformats.org/officeDocument/2006/relationships/customXml" Target="../customXml/item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555" b="-9555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2376901">
            <a:off x="6025872" y="-1562825"/>
            <a:ext cx="13552631" cy="21642251"/>
            <a:chOff x="0" y="0"/>
            <a:chExt cx="3569417" cy="570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69417" cy="5700017"/>
            </a:xfrm>
            <a:custGeom>
              <a:avLst/>
              <a:gdLst/>
              <a:ahLst/>
              <a:cxnLst/>
              <a:rect l="l" t="t" r="r" b="b"/>
              <a:pathLst>
                <a:path w="3569417" h="5700017">
                  <a:moveTo>
                    <a:pt x="0" y="0"/>
                  </a:moveTo>
                  <a:lnTo>
                    <a:pt x="3569417" y="0"/>
                  </a:lnTo>
                  <a:lnTo>
                    <a:pt x="3569417" y="5700017"/>
                  </a:lnTo>
                  <a:lnTo>
                    <a:pt x="0" y="5700017"/>
                  </a:ln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69417" cy="5738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303237" y="1845815"/>
            <a:ext cx="1681525" cy="1791444"/>
          </a:xfrm>
          <a:custGeom>
            <a:avLst/>
            <a:gdLst/>
            <a:ahLst/>
            <a:cxnLst/>
            <a:rect l="l" t="t" r="r" b="b"/>
            <a:pathLst>
              <a:path w="1681525" h="1791444">
                <a:moveTo>
                  <a:pt x="0" y="0"/>
                </a:moveTo>
                <a:lnTo>
                  <a:pt x="1681526" y="0"/>
                </a:lnTo>
                <a:lnTo>
                  <a:pt x="1681526" y="1791444"/>
                </a:lnTo>
                <a:lnTo>
                  <a:pt x="0" y="1791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7" name="TextBox 7"/>
          <p:cNvSpPr txBox="1"/>
          <p:nvPr/>
        </p:nvSpPr>
        <p:spPr>
          <a:xfrm>
            <a:off x="3195769" y="3915744"/>
            <a:ext cx="11896462" cy="239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69"/>
              </a:lnSpc>
            </a:pPr>
            <a:r>
              <a:rPr lang="en-US" sz="15378" b="1" spc="292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ANÁLISIS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5230713" y="6078704"/>
            <a:ext cx="7491186" cy="7732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27"/>
              </a:lnSpc>
            </a:pPr>
            <a:r>
              <a:rPr lang="en-US" sz="4519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Respuesta de FEMA</a:t>
            </a:r>
          </a:p>
        </p:txBody>
      </p:sp>
      <p:sp>
        <p:nvSpPr>
          <p:cNvPr id="9" name="Freeform 9"/>
          <p:cNvSpPr/>
          <p:nvPr/>
        </p:nvSpPr>
        <p:spPr>
          <a:xfrm>
            <a:off x="13772609" y="0"/>
            <a:ext cx="4228834" cy="4228834"/>
          </a:xfrm>
          <a:custGeom>
            <a:avLst/>
            <a:gdLst/>
            <a:ahLst/>
            <a:cxnLst/>
            <a:rect l="l" t="t" r="r" b="b"/>
            <a:pathLst>
              <a:path w="4228834" h="4228834">
                <a:moveTo>
                  <a:pt x="0" y="0"/>
                </a:moveTo>
                <a:lnTo>
                  <a:pt x="4228835" y="0"/>
                </a:lnTo>
                <a:lnTo>
                  <a:pt x="4228835" y="4228834"/>
                </a:lnTo>
                <a:lnTo>
                  <a:pt x="0" y="4228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10" name="TextBox 10"/>
          <p:cNvSpPr txBox="1"/>
          <p:nvPr/>
        </p:nvSpPr>
        <p:spPr>
          <a:xfrm>
            <a:off x="9144000" y="8582044"/>
            <a:ext cx="9612665" cy="884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4"/>
              </a:lnSpc>
            </a:pPr>
            <a:r>
              <a:rPr lang="en-US" sz="4313" b="1" spc="-172">
                <a:solidFill>
                  <a:srgbClr val="FFFFFF"/>
                </a:solidFill>
                <a:latin typeface="Bricolage Grotesque Condensed Bold"/>
                <a:ea typeface="Bricolage Grotesque Condensed Bold"/>
                <a:cs typeface="Bricolage Grotesque Condensed Bold"/>
                <a:sym typeface="Bricolage Grotesque Condensed Bold"/>
              </a:rPr>
              <a:t>HON . GABRIEL “GABY” HERNÁNDEZ, MPA</a:t>
            </a:r>
          </a:p>
          <a:p>
            <a:pPr marL="0" lvl="0" indent="0" algn="l">
              <a:lnSpc>
                <a:spcPts val="3364"/>
              </a:lnSpc>
            </a:pPr>
            <a:r>
              <a:rPr lang="en-US" sz="4313" spc="-172">
                <a:solidFill>
                  <a:srgbClr val="FFFFFF"/>
                </a:solidFill>
                <a:latin typeface="Bricolage Grotesque Condensed"/>
                <a:ea typeface="Bricolage Grotesque Condensed"/>
                <a:cs typeface="Bricolage Grotesque Condensed"/>
                <a:sym typeface="Bricolage Grotesque Condensed"/>
              </a:rPr>
              <a:t>PRESIDENTE | ALCALDE DE CAMUY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323702" y="-2791889"/>
            <a:ext cx="7640596" cy="20739065"/>
            <a:chOff x="0" y="0"/>
            <a:chExt cx="2012338" cy="5462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338" cy="5462141"/>
            </a:xfrm>
            <a:custGeom>
              <a:avLst/>
              <a:gdLst/>
              <a:ahLst/>
              <a:cxnLst/>
              <a:rect l="l" t="t" r="r" b="b"/>
              <a:pathLst>
                <a:path w="2012338" h="5462141">
                  <a:moveTo>
                    <a:pt x="28371" y="0"/>
                  </a:moveTo>
                  <a:lnTo>
                    <a:pt x="1983967" y="0"/>
                  </a:lnTo>
                  <a:cubicBezTo>
                    <a:pt x="1999636" y="0"/>
                    <a:pt x="2012338" y="12702"/>
                    <a:pt x="2012338" y="28371"/>
                  </a:cubicBezTo>
                  <a:lnTo>
                    <a:pt x="2012338" y="5433769"/>
                  </a:lnTo>
                  <a:cubicBezTo>
                    <a:pt x="2012338" y="5449438"/>
                    <a:pt x="1999636" y="5462141"/>
                    <a:pt x="1983967" y="5462141"/>
                  </a:cubicBezTo>
                  <a:lnTo>
                    <a:pt x="28371" y="5462141"/>
                  </a:lnTo>
                  <a:cubicBezTo>
                    <a:pt x="12702" y="5462141"/>
                    <a:pt x="0" y="5449438"/>
                    <a:pt x="0" y="5433769"/>
                  </a:cubicBezTo>
                  <a:lnTo>
                    <a:pt x="0" y="28371"/>
                  </a:lnTo>
                  <a:cubicBezTo>
                    <a:pt x="0" y="12702"/>
                    <a:pt x="12702" y="0"/>
                    <a:pt x="28371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12338" cy="5500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3110340" y="-3925931"/>
            <a:ext cx="4127957" cy="8291237"/>
            <a:chOff x="0" y="0"/>
            <a:chExt cx="1087198" cy="218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7198" cy="2183700"/>
            </a:xfrm>
            <a:custGeom>
              <a:avLst/>
              <a:gdLst/>
              <a:ahLst/>
              <a:cxnLst/>
              <a:rect l="l" t="t" r="r" b="b"/>
              <a:pathLst>
                <a:path w="1087198" h="2183700">
                  <a:moveTo>
                    <a:pt x="52514" y="0"/>
                  </a:moveTo>
                  <a:lnTo>
                    <a:pt x="1034685" y="0"/>
                  </a:lnTo>
                  <a:cubicBezTo>
                    <a:pt x="1063687" y="0"/>
                    <a:pt x="1087198" y="23511"/>
                    <a:pt x="1087198" y="52514"/>
                  </a:cubicBezTo>
                  <a:lnTo>
                    <a:pt x="1087198" y="2131187"/>
                  </a:lnTo>
                  <a:cubicBezTo>
                    <a:pt x="1087198" y="2145114"/>
                    <a:pt x="1081666" y="2158471"/>
                    <a:pt x="1071818" y="2168319"/>
                  </a:cubicBezTo>
                  <a:cubicBezTo>
                    <a:pt x="1061969" y="2178168"/>
                    <a:pt x="1048612" y="2183700"/>
                    <a:pt x="1034685" y="2183700"/>
                  </a:cubicBezTo>
                  <a:lnTo>
                    <a:pt x="52514" y="2183700"/>
                  </a:lnTo>
                  <a:cubicBezTo>
                    <a:pt x="38586" y="2183700"/>
                    <a:pt x="25229" y="2178168"/>
                    <a:pt x="15381" y="2168319"/>
                  </a:cubicBezTo>
                  <a:cubicBezTo>
                    <a:pt x="5533" y="2158471"/>
                    <a:pt x="0" y="2145114"/>
                    <a:pt x="0" y="2131187"/>
                  </a:cubicBezTo>
                  <a:lnTo>
                    <a:pt x="0" y="52514"/>
                  </a:lnTo>
                  <a:cubicBezTo>
                    <a:pt x="0" y="23511"/>
                    <a:pt x="23511" y="0"/>
                    <a:pt x="52514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87198" cy="2221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4871647" y="2283665"/>
            <a:ext cx="10542822" cy="7581028"/>
          </a:xfrm>
          <a:custGeom>
            <a:avLst/>
            <a:gdLst/>
            <a:ahLst/>
            <a:cxnLst/>
            <a:rect l="l" t="t" r="r" b="b"/>
            <a:pathLst>
              <a:path w="10542822" h="7581028">
                <a:moveTo>
                  <a:pt x="0" y="0"/>
                </a:moveTo>
                <a:lnTo>
                  <a:pt x="10542822" y="0"/>
                </a:lnTo>
                <a:lnTo>
                  <a:pt x="10542822" y="7581028"/>
                </a:lnTo>
                <a:lnTo>
                  <a:pt x="0" y="758102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348" r="-5120" b="-1348"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9" name="TextBox 9"/>
          <p:cNvSpPr txBox="1"/>
          <p:nvPr/>
        </p:nvSpPr>
        <p:spPr>
          <a:xfrm>
            <a:off x="1028700" y="482386"/>
            <a:ext cx="8291237" cy="14808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4747" b="1" spc="9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PASEO PEATONAL</a:t>
            </a:r>
          </a:p>
          <a:p>
            <a:pPr marL="0" lvl="0" indent="0" algn="ctr">
              <a:lnSpc>
                <a:spcPts val="5887"/>
              </a:lnSpc>
              <a:spcBef>
                <a:spcPct val="0"/>
              </a:spcBef>
            </a:pPr>
            <a:r>
              <a:rPr lang="en-US" sz="4747" b="1" spc="90">
                <a:solidFill>
                  <a:srgbClr val="FFFFFF"/>
                </a:solidFill>
                <a:latin typeface="Muli Bold"/>
                <a:ea typeface="Muli Bold"/>
                <a:cs typeface="Muli Bold"/>
                <a:sym typeface="Muli Bold"/>
              </a:rPr>
              <a:t>DEL CASCO URBANO</a:t>
            </a:r>
          </a:p>
        </p:txBody>
      </p:sp>
      <p:sp>
        <p:nvSpPr>
          <p:cNvPr id="10" name="Freeform 10"/>
          <p:cNvSpPr/>
          <p:nvPr/>
        </p:nvSpPr>
        <p:spPr>
          <a:xfrm rot="-3901605">
            <a:off x="10423387" y="-4936255"/>
            <a:ext cx="11929911" cy="11929911"/>
          </a:xfrm>
          <a:custGeom>
            <a:avLst/>
            <a:gdLst/>
            <a:ahLst/>
            <a:cxnLst/>
            <a:rect l="l" t="t" r="r" b="b"/>
            <a:pathLst>
              <a:path w="11929911" h="11929911">
                <a:moveTo>
                  <a:pt x="0" y="0"/>
                </a:moveTo>
                <a:lnTo>
                  <a:pt x="11929911" y="0"/>
                </a:lnTo>
                <a:lnTo>
                  <a:pt x="11929911" y="11929910"/>
                </a:lnTo>
                <a:lnTo>
                  <a:pt x="0" y="1192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11" name="TextBox 11"/>
          <p:cNvSpPr txBox="1"/>
          <p:nvPr/>
        </p:nvSpPr>
        <p:spPr>
          <a:xfrm>
            <a:off x="473058" y="5293489"/>
            <a:ext cx="4109499" cy="4571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06"/>
              </a:lnSpc>
              <a:spcBef>
                <a:spcPct val="0"/>
              </a:spcBef>
            </a:pPr>
            <a:r>
              <a:rPr lang="en-US" sz="2312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Paseo Peatonal del Casco Urbano. El proyecto tiene una longitud de 2.3 kilómetros que cubre 4 caminos municipales y 2 tramos de las carreteras estatales PR-119 y la PR-4491. Se ensanchan las aceras, se mejora la iluminación y se añade mobiliario urbano. Este proyecto se une al Pase Lineal José Joaquín (Yiye) Ávila que inauguramos recientemente.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323702" y="-2791889"/>
            <a:ext cx="7640596" cy="20739065"/>
            <a:chOff x="0" y="0"/>
            <a:chExt cx="2012338" cy="5462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338" cy="5462141"/>
            </a:xfrm>
            <a:custGeom>
              <a:avLst/>
              <a:gdLst/>
              <a:ahLst/>
              <a:cxnLst/>
              <a:rect l="l" t="t" r="r" b="b"/>
              <a:pathLst>
                <a:path w="2012338" h="5462141">
                  <a:moveTo>
                    <a:pt x="28371" y="0"/>
                  </a:moveTo>
                  <a:lnTo>
                    <a:pt x="1983967" y="0"/>
                  </a:lnTo>
                  <a:cubicBezTo>
                    <a:pt x="1999636" y="0"/>
                    <a:pt x="2012338" y="12702"/>
                    <a:pt x="2012338" y="28371"/>
                  </a:cubicBezTo>
                  <a:lnTo>
                    <a:pt x="2012338" y="5433769"/>
                  </a:lnTo>
                  <a:cubicBezTo>
                    <a:pt x="2012338" y="5449438"/>
                    <a:pt x="1999636" y="5462141"/>
                    <a:pt x="1983967" y="5462141"/>
                  </a:cubicBezTo>
                  <a:lnTo>
                    <a:pt x="28371" y="5462141"/>
                  </a:lnTo>
                  <a:cubicBezTo>
                    <a:pt x="12702" y="5462141"/>
                    <a:pt x="0" y="5449438"/>
                    <a:pt x="0" y="5433769"/>
                  </a:cubicBezTo>
                  <a:lnTo>
                    <a:pt x="0" y="28371"/>
                  </a:lnTo>
                  <a:cubicBezTo>
                    <a:pt x="0" y="12702"/>
                    <a:pt x="12702" y="0"/>
                    <a:pt x="28371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12338" cy="5500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3110340" y="-3925931"/>
            <a:ext cx="4127957" cy="8291237"/>
            <a:chOff x="0" y="0"/>
            <a:chExt cx="1087198" cy="218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7198" cy="2183700"/>
            </a:xfrm>
            <a:custGeom>
              <a:avLst/>
              <a:gdLst/>
              <a:ahLst/>
              <a:cxnLst/>
              <a:rect l="l" t="t" r="r" b="b"/>
              <a:pathLst>
                <a:path w="1087198" h="2183700">
                  <a:moveTo>
                    <a:pt x="52514" y="0"/>
                  </a:moveTo>
                  <a:lnTo>
                    <a:pt x="1034685" y="0"/>
                  </a:lnTo>
                  <a:cubicBezTo>
                    <a:pt x="1063687" y="0"/>
                    <a:pt x="1087198" y="23511"/>
                    <a:pt x="1087198" y="52514"/>
                  </a:cubicBezTo>
                  <a:lnTo>
                    <a:pt x="1087198" y="2131187"/>
                  </a:lnTo>
                  <a:cubicBezTo>
                    <a:pt x="1087198" y="2145114"/>
                    <a:pt x="1081666" y="2158471"/>
                    <a:pt x="1071818" y="2168319"/>
                  </a:cubicBezTo>
                  <a:cubicBezTo>
                    <a:pt x="1061969" y="2178168"/>
                    <a:pt x="1048612" y="2183700"/>
                    <a:pt x="1034685" y="2183700"/>
                  </a:cubicBezTo>
                  <a:lnTo>
                    <a:pt x="52514" y="2183700"/>
                  </a:lnTo>
                  <a:cubicBezTo>
                    <a:pt x="38586" y="2183700"/>
                    <a:pt x="25229" y="2178168"/>
                    <a:pt x="15381" y="2168319"/>
                  </a:cubicBezTo>
                  <a:cubicBezTo>
                    <a:pt x="5533" y="2158471"/>
                    <a:pt x="0" y="2145114"/>
                    <a:pt x="0" y="2131187"/>
                  </a:cubicBezTo>
                  <a:lnTo>
                    <a:pt x="0" y="52514"/>
                  </a:lnTo>
                  <a:cubicBezTo>
                    <a:pt x="0" y="23511"/>
                    <a:pt x="23511" y="0"/>
                    <a:pt x="52514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87198" cy="2221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5389555" y="2416562"/>
            <a:ext cx="12514733" cy="7601910"/>
          </a:xfrm>
          <a:custGeom>
            <a:avLst/>
            <a:gdLst/>
            <a:ahLst/>
            <a:cxnLst/>
            <a:rect l="l" t="t" r="r" b="b"/>
            <a:pathLst>
              <a:path w="12514733" h="7601910">
                <a:moveTo>
                  <a:pt x="0" y="0"/>
                </a:moveTo>
                <a:lnTo>
                  <a:pt x="12514733" y="0"/>
                </a:lnTo>
                <a:lnTo>
                  <a:pt x="12514733" y="7601910"/>
                </a:lnTo>
                <a:lnTo>
                  <a:pt x="0" y="7601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70"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9" name="TextBox 9"/>
          <p:cNvSpPr txBox="1"/>
          <p:nvPr/>
        </p:nvSpPr>
        <p:spPr>
          <a:xfrm>
            <a:off x="1028700" y="482386"/>
            <a:ext cx="8291237" cy="148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4747" b="1" spc="90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ESTADIO</a:t>
            </a:r>
          </a:p>
          <a:p>
            <a:pPr marL="0" lvl="0" indent="0" algn="ctr">
              <a:lnSpc>
                <a:spcPts val="5887"/>
              </a:lnSpc>
              <a:spcBef>
                <a:spcPct val="0"/>
              </a:spcBef>
            </a:pPr>
            <a:r>
              <a:rPr lang="en-US" sz="4747" b="1" spc="90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JUAN F. “CHEO” LÓPEZ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87030" y="6188942"/>
            <a:ext cx="4587289" cy="36153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571"/>
              </a:lnSpc>
              <a:spcBef>
                <a:spcPct val="0"/>
              </a:spcBef>
            </a:pP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Nuevas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facilidades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de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estacionamientos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adyacentes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al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parque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Cheo López. Es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proyecto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añade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140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estacionamientos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al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estadio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Cheo López y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estará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disponible para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los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visitantes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a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nuestro</a:t>
            </a:r>
            <a:r>
              <a:rPr lang="en-US" sz="2746" dirty="0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casco </a:t>
            </a:r>
            <a:r>
              <a:rPr lang="en-US" sz="2746" dirty="0" err="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urbano</a:t>
            </a:r>
            <a:endParaRPr lang="en-US" sz="2746" dirty="0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1" name="Freeform 11"/>
          <p:cNvSpPr/>
          <p:nvPr/>
        </p:nvSpPr>
        <p:spPr>
          <a:xfrm rot="-3901605">
            <a:off x="10423387" y="-4936255"/>
            <a:ext cx="11929911" cy="11929911"/>
          </a:xfrm>
          <a:custGeom>
            <a:avLst/>
            <a:gdLst/>
            <a:ahLst/>
            <a:cxnLst/>
            <a:rect l="l" t="t" r="r" b="b"/>
            <a:pathLst>
              <a:path w="11929911" h="11929911">
                <a:moveTo>
                  <a:pt x="0" y="0"/>
                </a:moveTo>
                <a:lnTo>
                  <a:pt x="11929911" y="0"/>
                </a:lnTo>
                <a:lnTo>
                  <a:pt x="11929911" y="11929910"/>
                </a:lnTo>
                <a:lnTo>
                  <a:pt x="0" y="1192991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65" r="-17365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208503" y="-2299734"/>
            <a:ext cx="5870994" cy="16230600"/>
            <a:chOff x="0" y="0"/>
            <a:chExt cx="1546270" cy="42747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6270" cy="4274726"/>
            </a:xfrm>
            <a:custGeom>
              <a:avLst/>
              <a:gdLst/>
              <a:ahLst/>
              <a:cxnLst/>
              <a:rect l="l" t="t" r="r" b="b"/>
              <a:pathLst>
                <a:path w="1546270" h="4274726">
                  <a:moveTo>
                    <a:pt x="36923" y="0"/>
                  </a:moveTo>
                  <a:lnTo>
                    <a:pt x="1509347" y="0"/>
                  </a:lnTo>
                  <a:cubicBezTo>
                    <a:pt x="1529739" y="0"/>
                    <a:pt x="1546270" y="16531"/>
                    <a:pt x="1546270" y="36923"/>
                  </a:cubicBezTo>
                  <a:lnTo>
                    <a:pt x="1546270" y="4237803"/>
                  </a:lnTo>
                  <a:cubicBezTo>
                    <a:pt x="1546270" y="4258195"/>
                    <a:pt x="1529739" y="4274726"/>
                    <a:pt x="1509347" y="4274726"/>
                  </a:cubicBezTo>
                  <a:lnTo>
                    <a:pt x="36923" y="4274726"/>
                  </a:lnTo>
                  <a:cubicBezTo>
                    <a:pt x="16531" y="4274726"/>
                    <a:pt x="0" y="4258195"/>
                    <a:pt x="0" y="4237803"/>
                  </a:cubicBezTo>
                  <a:lnTo>
                    <a:pt x="0" y="36923"/>
                  </a:lnTo>
                  <a:cubicBezTo>
                    <a:pt x="0" y="16531"/>
                    <a:pt x="16531" y="0"/>
                    <a:pt x="36923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46270" cy="4312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080022" y="-3307151"/>
            <a:ext cx="4127957" cy="7135769"/>
            <a:chOff x="0" y="0"/>
            <a:chExt cx="1087198" cy="1879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198" cy="1879380"/>
            </a:xfrm>
            <a:custGeom>
              <a:avLst/>
              <a:gdLst/>
              <a:ahLst/>
              <a:cxnLst/>
              <a:rect l="l" t="t" r="r" b="b"/>
              <a:pathLst>
                <a:path w="1087198" h="1879380">
                  <a:moveTo>
                    <a:pt x="52514" y="0"/>
                  </a:moveTo>
                  <a:lnTo>
                    <a:pt x="1034685" y="0"/>
                  </a:lnTo>
                  <a:cubicBezTo>
                    <a:pt x="1063687" y="0"/>
                    <a:pt x="1087198" y="23511"/>
                    <a:pt x="1087198" y="52514"/>
                  </a:cubicBezTo>
                  <a:lnTo>
                    <a:pt x="1087198" y="1826866"/>
                  </a:lnTo>
                  <a:cubicBezTo>
                    <a:pt x="1087198" y="1840794"/>
                    <a:pt x="1081666" y="1854151"/>
                    <a:pt x="1071818" y="1863999"/>
                  </a:cubicBezTo>
                  <a:cubicBezTo>
                    <a:pt x="1061969" y="1873847"/>
                    <a:pt x="1048612" y="1879380"/>
                    <a:pt x="1034685" y="1879380"/>
                  </a:cubicBezTo>
                  <a:lnTo>
                    <a:pt x="52514" y="1879380"/>
                  </a:lnTo>
                  <a:cubicBezTo>
                    <a:pt x="23511" y="1879380"/>
                    <a:pt x="0" y="1855869"/>
                    <a:pt x="0" y="1826866"/>
                  </a:cubicBezTo>
                  <a:lnTo>
                    <a:pt x="0" y="52514"/>
                  </a:lnTo>
                  <a:cubicBezTo>
                    <a:pt x="0" y="23511"/>
                    <a:pt x="23511" y="0"/>
                    <a:pt x="52514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87198" cy="191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834948" y="485070"/>
            <a:ext cx="6618105" cy="1725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3651"/>
              </a:lnSpc>
              <a:spcBef>
                <a:spcPct val="0"/>
              </a:spcBef>
            </a:pPr>
            <a:r>
              <a:rPr lang="en-US" sz="11009" b="1" spc="209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RETOS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43346" y="3123875"/>
            <a:ext cx="13201307" cy="5891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07678" lvl="1" indent="-353839" algn="just">
              <a:lnSpc>
                <a:spcPts val="4261"/>
              </a:lnSpc>
              <a:buAutoNum type="arabicPeriod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La burocracia en permisos y endosos: los procesos se alargan innecesariamente.</a:t>
            </a:r>
          </a:p>
          <a:p>
            <a:pPr marL="707678" lvl="1" indent="-353839" algn="just">
              <a:lnSpc>
                <a:spcPts val="4261"/>
              </a:lnSpc>
              <a:buAutoNum type="arabicPeriod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La complejidad en revisiones y cambios de alcance: cada ajuste genera semanas o meses de espera.</a:t>
            </a:r>
          </a:p>
          <a:p>
            <a:pPr marL="707678" lvl="1" indent="-353839" algn="just">
              <a:lnSpc>
                <a:spcPts val="4261"/>
              </a:lnSpc>
              <a:buAutoNum type="arabicPeriod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La capacidad desigual de los municipios: mientras algunos tienen equipos técnicos robustos, otros luchan con recursos limitados.</a:t>
            </a:r>
          </a:p>
          <a:p>
            <a:pPr marL="707678" lvl="1" indent="-353839" algn="just">
              <a:lnSpc>
                <a:spcPts val="4261"/>
              </a:lnSpc>
              <a:buAutoNum type="arabicPeriod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La mayoría de los proyectos subastados sobrepasan los estimados originales y en algunos casos las subastas se declaran desiertas.</a:t>
            </a:r>
          </a:p>
          <a:p>
            <a:pPr marL="707678" lvl="1" indent="-353839" algn="just">
              <a:lnSpc>
                <a:spcPts val="4261"/>
              </a:lnSpc>
              <a:buAutoNum type="arabicPeriod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El programa de City Revitalization requiere que todos los proyectos estén completados para diciembre de 2027.</a:t>
            </a:r>
          </a:p>
          <a:p>
            <a:pPr algn="just">
              <a:lnSpc>
                <a:spcPts val="4261"/>
              </a:lnSpc>
            </a:pPr>
            <a:endParaRPr lang="en-US" sz="3277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930322" y="260733"/>
            <a:ext cx="3357678" cy="3357678"/>
          </a:xfrm>
          <a:custGeom>
            <a:avLst/>
            <a:gdLst/>
            <a:ahLst/>
            <a:cxnLst/>
            <a:rect l="l" t="t" r="r" b="b"/>
            <a:pathLst>
              <a:path w="3357678" h="3357678">
                <a:moveTo>
                  <a:pt x="0" y="0"/>
                </a:moveTo>
                <a:lnTo>
                  <a:pt x="3357678" y="0"/>
                </a:lnTo>
                <a:lnTo>
                  <a:pt x="3357678" y="3357678"/>
                </a:lnTo>
                <a:lnTo>
                  <a:pt x="0" y="3357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65" r="-17365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1281575" y="-1353619"/>
            <a:ext cx="10732974" cy="12787792"/>
            <a:chOff x="0" y="0"/>
            <a:chExt cx="2826792" cy="336797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826792" cy="3367978"/>
            </a:xfrm>
            <a:custGeom>
              <a:avLst/>
              <a:gdLst/>
              <a:ahLst/>
              <a:cxnLst/>
              <a:rect l="l" t="t" r="r" b="b"/>
              <a:pathLst>
                <a:path w="2826792" h="3367978">
                  <a:moveTo>
                    <a:pt x="20197" y="0"/>
                  </a:moveTo>
                  <a:lnTo>
                    <a:pt x="2806595" y="0"/>
                  </a:lnTo>
                  <a:cubicBezTo>
                    <a:pt x="2817749" y="0"/>
                    <a:pt x="2826792" y="9043"/>
                    <a:pt x="2826792" y="20197"/>
                  </a:cubicBezTo>
                  <a:lnTo>
                    <a:pt x="2826792" y="3347781"/>
                  </a:lnTo>
                  <a:cubicBezTo>
                    <a:pt x="2826792" y="3358936"/>
                    <a:pt x="2817749" y="3367978"/>
                    <a:pt x="2806595" y="3367978"/>
                  </a:cubicBezTo>
                  <a:lnTo>
                    <a:pt x="20197" y="3367978"/>
                  </a:lnTo>
                  <a:cubicBezTo>
                    <a:pt x="9043" y="3367978"/>
                    <a:pt x="0" y="3358936"/>
                    <a:pt x="0" y="3347781"/>
                  </a:cubicBezTo>
                  <a:lnTo>
                    <a:pt x="0" y="20197"/>
                  </a:lnTo>
                  <a:cubicBezTo>
                    <a:pt x="0" y="9043"/>
                    <a:pt x="9043" y="0"/>
                    <a:pt x="20197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826792" cy="340607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3387455" y="-3114969"/>
            <a:ext cx="4127957" cy="7135769"/>
            <a:chOff x="0" y="0"/>
            <a:chExt cx="1087198" cy="1879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198" cy="1879380"/>
            </a:xfrm>
            <a:custGeom>
              <a:avLst/>
              <a:gdLst/>
              <a:ahLst/>
              <a:cxnLst/>
              <a:rect l="l" t="t" r="r" b="b"/>
              <a:pathLst>
                <a:path w="1087198" h="1879380">
                  <a:moveTo>
                    <a:pt x="52514" y="0"/>
                  </a:moveTo>
                  <a:lnTo>
                    <a:pt x="1034685" y="0"/>
                  </a:lnTo>
                  <a:cubicBezTo>
                    <a:pt x="1063687" y="0"/>
                    <a:pt x="1087198" y="23511"/>
                    <a:pt x="1087198" y="52514"/>
                  </a:cubicBezTo>
                  <a:lnTo>
                    <a:pt x="1087198" y="1826866"/>
                  </a:lnTo>
                  <a:cubicBezTo>
                    <a:pt x="1087198" y="1840794"/>
                    <a:pt x="1081666" y="1854151"/>
                    <a:pt x="1071818" y="1863999"/>
                  </a:cubicBezTo>
                  <a:cubicBezTo>
                    <a:pt x="1061969" y="1873847"/>
                    <a:pt x="1048612" y="1879380"/>
                    <a:pt x="1034685" y="1879380"/>
                  </a:cubicBezTo>
                  <a:lnTo>
                    <a:pt x="52514" y="1879380"/>
                  </a:lnTo>
                  <a:cubicBezTo>
                    <a:pt x="23511" y="1879380"/>
                    <a:pt x="0" y="1855869"/>
                    <a:pt x="0" y="1826866"/>
                  </a:cubicBezTo>
                  <a:lnTo>
                    <a:pt x="0" y="52514"/>
                  </a:lnTo>
                  <a:cubicBezTo>
                    <a:pt x="0" y="23511"/>
                    <a:pt x="23511" y="0"/>
                    <a:pt x="52514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87198" cy="191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12117645" y="792542"/>
            <a:ext cx="6170355" cy="989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818"/>
              </a:lnSpc>
              <a:spcBef>
                <a:spcPct val="0"/>
              </a:spcBef>
            </a:pPr>
            <a:r>
              <a:rPr lang="en-US" sz="6304" b="1" spc="119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PROPUESTAS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255649" y="6070683"/>
            <a:ext cx="4216317" cy="4216317"/>
          </a:xfrm>
          <a:custGeom>
            <a:avLst/>
            <a:gdLst/>
            <a:ahLst/>
            <a:cxnLst/>
            <a:rect l="l" t="t" r="r" b="b"/>
            <a:pathLst>
              <a:path w="4216317" h="4216317">
                <a:moveTo>
                  <a:pt x="0" y="0"/>
                </a:moveTo>
                <a:lnTo>
                  <a:pt x="4216318" y="0"/>
                </a:lnTo>
                <a:lnTo>
                  <a:pt x="4216318" y="4216317"/>
                </a:lnTo>
                <a:lnTo>
                  <a:pt x="0" y="42163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11" name="TextBox 11"/>
          <p:cNvSpPr txBox="1"/>
          <p:nvPr/>
        </p:nvSpPr>
        <p:spPr>
          <a:xfrm>
            <a:off x="381871" y="704978"/>
            <a:ext cx="9746018" cy="85533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005"/>
              </a:lnSpc>
              <a:spcBef>
                <a:spcPct val="0"/>
              </a:spcBef>
            </a:pPr>
            <a:r>
              <a:rPr lang="en-US" sz="308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FEMA debe acelerar la revisión del presupuesto de los proyectos luego de una subasta dónde se excede el presupuesto original.</a:t>
            </a:r>
          </a:p>
          <a:p>
            <a:pPr algn="just">
              <a:lnSpc>
                <a:spcPts val="4005"/>
              </a:lnSpc>
              <a:spcBef>
                <a:spcPct val="0"/>
              </a:spcBef>
            </a:pPr>
            <a:endParaRPr lang="en-US" sz="3081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just">
              <a:lnSpc>
                <a:spcPts val="4005"/>
              </a:lnSpc>
              <a:spcBef>
                <a:spcPct val="0"/>
              </a:spcBef>
            </a:pPr>
            <a:r>
              <a:rPr lang="en-US" sz="308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COR3 tiene que mejorar el tiempo que tarda en procesar las solicitudes de reembolsos y adelantos para mantener un flujo adecuado de efectivo.</a:t>
            </a:r>
          </a:p>
          <a:p>
            <a:pPr algn="just">
              <a:lnSpc>
                <a:spcPts val="4005"/>
              </a:lnSpc>
              <a:spcBef>
                <a:spcPct val="0"/>
              </a:spcBef>
            </a:pPr>
            <a:endParaRPr lang="en-US" sz="3081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just">
              <a:lnSpc>
                <a:spcPts val="4005"/>
              </a:lnSpc>
              <a:spcBef>
                <a:spcPct val="0"/>
              </a:spcBef>
            </a:pPr>
            <a:r>
              <a:rPr lang="en-US" sz="308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Crear procesos expeditos para los permisos para proyectos de reconstrucción, reduciendo la burocracia.</a:t>
            </a:r>
          </a:p>
          <a:p>
            <a:pPr algn="just">
              <a:lnSpc>
                <a:spcPts val="4005"/>
              </a:lnSpc>
              <a:spcBef>
                <a:spcPct val="0"/>
              </a:spcBef>
            </a:pPr>
            <a:endParaRPr lang="en-US" sz="3081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just">
              <a:lnSpc>
                <a:spcPts val="4005"/>
              </a:lnSpc>
              <a:spcBef>
                <a:spcPct val="0"/>
              </a:spcBef>
            </a:pPr>
            <a:r>
              <a:rPr lang="en-US" sz="308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Fortalecer la asistencia técnica a municipios pequeños, asegurando que nadie se quede atrás.</a:t>
            </a:r>
          </a:p>
          <a:p>
            <a:pPr algn="just">
              <a:lnSpc>
                <a:spcPts val="4005"/>
              </a:lnSpc>
              <a:spcBef>
                <a:spcPct val="0"/>
              </a:spcBef>
            </a:pPr>
            <a:endParaRPr lang="en-US" sz="3081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just">
              <a:lnSpc>
                <a:spcPts val="4005"/>
              </a:lnSpc>
              <a:spcBef>
                <a:spcPct val="0"/>
              </a:spcBef>
            </a:pPr>
            <a:r>
              <a:rPr lang="en-US" sz="308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Impulsar mayor colaboración público-privada, porque el conocimiento y la capacidad de los contratistas son esenciales para acelerar la obra.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65" r="-17365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8678915" y="-1792497"/>
            <a:ext cx="5870994" cy="16230600"/>
            <a:chOff x="0" y="0"/>
            <a:chExt cx="1546270" cy="42747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6270" cy="4274726"/>
            </a:xfrm>
            <a:custGeom>
              <a:avLst/>
              <a:gdLst/>
              <a:ahLst/>
              <a:cxnLst/>
              <a:rect l="l" t="t" r="r" b="b"/>
              <a:pathLst>
                <a:path w="1546270" h="4274726">
                  <a:moveTo>
                    <a:pt x="36923" y="0"/>
                  </a:moveTo>
                  <a:lnTo>
                    <a:pt x="1509347" y="0"/>
                  </a:lnTo>
                  <a:cubicBezTo>
                    <a:pt x="1529739" y="0"/>
                    <a:pt x="1546270" y="16531"/>
                    <a:pt x="1546270" y="36923"/>
                  </a:cubicBezTo>
                  <a:lnTo>
                    <a:pt x="1546270" y="4237803"/>
                  </a:lnTo>
                  <a:cubicBezTo>
                    <a:pt x="1546270" y="4258195"/>
                    <a:pt x="1529739" y="4274726"/>
                    <a:pt x="1509347" y="4274726"/>
                  </a:cubicBezTo>
                  <a:lnTo>
                    <a:pt x="36923" y="4274726"/>
                  </a:lnTo>
                  <a:cubicBezTo>
                    <a:pt x="16531" y="4274726"/>
                    <a:pt x="0" y="4258195"/>
                    <a:pt x="0" y="4237803"/>
                  </a:cubicBezTo>
                  <a:lnTo>
                    <a:pt x="0" y="36923"/>
                  </a:lnTo>
                  <a:cubicBezTo>
                    <a:pt x="0" y="16531"/>
                    <a:pt x="16531" y="0"/>
                    <a:pt x="36923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46270" cy="4312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930322" y="260733"/>
            <a:ext cx="3357678" cy="3357678"/>
          </a:xfrm>
          <a:custGeom>
            <a:avLst/>
            <a:gdLst/>
            <a:ahLst/>
            <a:cxnLst/>
            <a:rect l="l" t="t" r="r" b="b"/>
            <a:pathLst>
              <a:path w="3357678" h="3357678">
                <a:moveTo>
                  <a:pt x="0" y="0"/>
                </a:moveTo>
                <a:lnTo>
                  <a:pt x="3357678" y="0"/>
                </a:lnTo>
                <a:lnTo>
                  <a:pt x="3357678" y="3357678"/>
                </a:lnTo>
                <a:lnTo>
                  <a:pt x="0" y="3357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7" name="TextBox 7"/>
          <p:cNvSpPr txBox="1"/>
          <p:nvPr/>
        </p:nvSpPr>
        <p:spPr>
          <a:xfrm>
            <a:off x="6517342" y="3681981"/>
            <a:ext cx="10741958" cy="52340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303"/>
              </a:lnSpc>
              <a:spcBef>
                <a:spcPct val="0"/>
              </a:spcBef>
            </a:pPr>
            <a:r>
              <a:rPr lang="en-US" sz="4079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Hoy podemos decir con certeza que Puerto Rico está ante una inversión histórica:</a:t>
            </a:r>
          </a:p>
          <a:p>
            <a:pPr algn="ctr">
              <a:lnSpc>
                <a:spcPts val="5303"/>
              </a:lnSpc>
              <a:spcBef>
                <a:spcPct val="0"/>
              </a:spcBef>
            </a:pPr>
            <a:endParaRPr lang="en-US" sz="4079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ctr">
              <a:lnSpc>
                <a:spcPts val="5303"/>
              </a:lnSpc>
              <a:spcBef>
                <a:spcPct val="0"/>
              </a:spcBef>
            </a:pPr>
            <a:r>
              <a:rPr lang="en-US" sz="4079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$4,910 millones obligados por FEMA a municipios.</a:t>
            </a:r>
          </a:p>
          <a:p>
            <a:pPr algn="ctr">
              <a:lnSpc>
                <a:spcPts val="5303"/>
              </a:lnSpc>
              <a:spcBef>
                <a:spcPct val="0"/>
              </a:spcBef>
            </a:pPr>
            <a:endParaRPr lang="en-US" sz="4079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ctr">
              <a:lnSpc>
                <a:spcPts val="5303"/>
              </a:lnSpc>
              <a:spcBef>
                <a:spcPct val="0"/>
              </a:spcBef>
            </a:pPr>
            <a:r>
              <a:rPr lang="en-US" sz="4079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$1,298 millones en CDBG-DR para revitalización urbana.</a:t>
            </a:r>
          </a:p>
        </p:txBody>
      </p:sp>
      <p:grpSp>
        <p:nvGrpSpPr>
          <p:cNvPr id="8" name="Group 8"/>
          <p:cNvGrpSpPr>
            <a:grpSpLocks noChangeAspect="1"/>
          </p:cNvGrpSpPr>
          <p:nvPr/>
        </p:nvGrpSpPr>
        <p:grpSpPr>
          <a:xfrm>
            <a:off x="590786" y="592570"/>
            <a:ext cx="4599985" cy="9101860"/>
            <a:chOff x="0" y="0"/>
            <a:chExt cx="2620010" cy="5184140"/>
          </a:xfrm>
        </p:grpSpPr>
        <p:sp>
          <p:nvSpPr>
            <p:cNvPr id="9" name="Freeform 9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4"/>
              <a:stretch>
                <a:fillRect l="-112628" r="-112628"/>
              </a:stretch>
            </a:blipFill>
          </p:spPr>
          <p:txBody>
            <a:bodyPr/>
            <a:lstStyle/>
            <a:p>
              <a:endParaRPr lang="en-P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6" name="Freeform 16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7" name="Freeform 17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PR"/>
            </a:p>
          </p:txBody>
        </p:sp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6666" b="-16666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2376901">
            <a:off x="6025872" y="-1562825"/>
            <a:ext cx="13552631" cy="21642251"/>
            <a:chOff x="0" y="0"/>
            <a:chExt cx="3569417" cy="570001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569417" cy="5700017"/>
            </a:xfrm>
            <a:custGeom>
              <a:avLst/>
              <a:gdLst/>
              <a:ahLst/>
              <a:cxnLst/>
              <a:rect l="l" t="t" r="r" b="b"/>
              <a:pathLst>
                <a:path w="3569417" h="5700017">
                  <a:moveTo>
                    <a:pt x="0" y="0"/>
                  </a:moveTo>
                  <a:lnTo>
                    <a:pt x="3569417" y="0"/>
                  </a:lnTo>
                  <a:lnTo>
                    <a:pt x="3569417" y="5700017"/>
                  </a:lnTo>
                  <a:lnTo>
                    <a:pt x="0" y="5700017"/>
                  </a:ln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569417" cy="573811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303237" y="1845815"/>
            <a:ext cx="1681525" cy="1791444"/>
          </a:xfrm>
          <a:custGeom>
            <a:avLst/>
            <a:gdLst/>
            <a:ahLst/>
            <a:cxnLst/>
            <a:rect l="l" t="t" r="r" b="b"/>
            <a:pathLst>
              <a:path w="1681525" h="1791444">
                <a:moveTo>
                  <a:pt x="0" y="0"/>
                </a:moveTo>
                <a:lnTo>
                  <a:pt x="1681526" y="0"/>
                </a:lnTo>
                <a:lnTo>
                  <a:pt x="1681526" y="1791444"/>
                </a:lnTo>
                <a:lnTo>
                  <a:pt x="0" y="179144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7" name="TextBox 7"/>
          <p:cNvSpPr txBox="1"/>
          <p:nvPr/>
        </p:nvSpPr>
        <p:spPr>
          <a:xfrm>
            <a:off x="3195769" y="3915744"/>
            <a:ext cx="11896462" cy="23983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069"/>
              </a:lnSpc>
            </a:pPr>
            <a:r>
              <a:rPr lang="en-US" sz="15378" b="1" spc="292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GRACIAS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144000" y="8582044"/>
            <a:ext cx="9612665" cy="88411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4"/>
              </a:lnSpc>
            </a:pPr>
            <a:r>
              <a:rPr lang="en-US" sz="4313" b="1" spc="-172">
                <a:solidFill>
                  <a:srgbClr val="FFFFFF"/>
                </a:solidFill>
                <a:latin typeface="Bricolage Grotesque Condensed Bold"/>
                <a:ea typeface="Bricolage Grotesque Condensed Bold"/>
                <a:cs typeface="Bricolage Grotesque Condensed Bold"/>
                <a:sym typeface="Bricolage Grotesque Condensed Bold"/>
              </a:rPr>
              <a:t>HON . GABRIEL “GABY” HERNÁNDEZ, MPA</a:t>
            </a:r>
          </a:p>
          <a:p>
            <a:pPr marL="0" lvl="0" indent="0" algn="l">
              <a:lnSpc>
                <a:spcPts val="3364"/>
              </a:lnSpc>
            </a:pPr>
            <a:r>
              <a:rPr lang="en-US" sz="4313" spc="-172">
                <a:solidFill>
                  <a:srgbClr val="FFFFFF"/>
                </a:solidFill>
                <a:latin typeface="Bricolage Grotesque Condensed"/>
                <a:ea typeface="Bricolage Grotesque Condensed"/>
                <a:cs typeface="Bricolage Grotesque Condensed"/>
                <a:sym typeface="Bricolage Grotesque Condensed"/>
              </a:rPr>
              <a:t>PRESIDENTE | ALCALDE DE CAMUY</a:t>
            </a:r>
          </a:p>
        </p:txBody>
      </p:sp>
      <p:sp>
        <p:nvSpPr>
          <p:cNvPr id="9" name="Freeform 9"/>
          <p:cNvSpPr/>
          <p:nvPr/>
        </p:nvSpPr>
        <p:spPr>
          <a:xfrm>
            <a:off x="13772609" y="0"/>
            <a:ext cx="4228834" cy="4228834"/>
          </a:xfrm>
          <a:custGeom>
            <a:avLst/>
            <a:gdLst/>
            <a:ahLst/>
            <a:cxnLst/>
            <a:rect l="l" t="t" r="r" b="b"/>
            <a:pathLst>
              <a:path w="4228834" h="4228834">
                <a:moveTo>
                  <a:pt x="0" y="0"/>
                </a:moveTo>
                <a:lnTo>
                  <a:pt x="4228835" y="0"/>
                </a:lnTo>
                <a:lnTo>
                  <a:pt x="4228835" y="4228834"/>
                </a:lnTo>
                <a:lnTo>
                  <a:pt x="0" y="42288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5315925" y="-5226033"/>
            <a:ext cx="7656149" cy="20739065"/>
            <a:chOff x="0" y="0"/>
            <a:chExt cx="2016434" cy="546214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016434" cy="5462141"/>
            </a:xfrm>
            <a:custGeom>
              <a:avLst/>
              <a:gdLst/>
              <a:ahLst/>
              <a:cxnLst/>
              <a:rect l="l" t="t" r="r" b="b"/>
              <a:pathLst>
                <a:path w="2016434" h="5462141">
                  <a:moveTo>
                    <a:pt x="28314" y="0"/>
                  </a:moveTo>
                  <a:lnTo>
                    <a:pt x="1988121" y="0"/>
                  </a:lnTo>
                  <a:cubicBezTo>
                    <a:pt x="1995630" y="0"/>
                    <a:pt x="2002832" y="2983"/>
                    <a:pt x="2008142" y="8293"/>
                  </a:cubicBezTo>
                  <a:cubicBezTo>
                    <a:pt x="2013452" y="13603"/>
                    <a:pt x="2016434" y="20804"/>
                    <a:pt x="2016434" y="28314"/>
                  </a:cubicBezTo>
                  <a:lnTo>
                    <a:pt x="2016434" y="5433827"/>
                  </a:lnTo>
                  <a:cubicBezTo>
                    <a:pt x="2016434" y="5441336"/>
                    <a:pt x="2013452" y="5448538"/>
                    <a:pt x="2008142" y="5453848"/>
                  </a:cubicBezTo>
                  <a:cubicBezTo>
                    <a:pt x="2002832" y="5459157"/>
                    <a:pt x="1995630" y="5462141"/>
                    <a:pt x="1988121" y="5462141"/>
                  </a:cubicBezTo>
                  <a:lnTo>
                    <a:pt x="28314" y="5462141"/>
                  </a:lnTo>
                  <a:cubicBezTo>
                    <a:pt x="20804" y="5462141"/>
                    <a:pt x="13603" y="5459157"/>
                    <a:pt x="8293" y="5453848"/>
                  </a:cubicBezTo>
                  <a:cubicBezTo>
                    <a:pt x="2983" y="5448538"/>
                    <a:pt x="0" y="5441336"/>
                    <a:pt x="0" y="5433827"/>
                  </a:cubicBezTo>
                  <a:lnTo>
                    <a:pt x="0" y="28314"/>
                  </a:lnTo>
                  <a:cubicBezTo>
                    <a:pt x="0" y="20804"/>
                    <a:pt x="2983" y="13603"/>
                    <a:pt x="8293" y="8293"/>
                  </a:cubicBezTo>
                  <a:cubicBezTo>
                    <a:pt x="13603" y="2983"/>
                    <a:pt x="20804" y="0"/>
                    <a:pt x="28314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016434" cy="5500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646127" y="1972992"/>
            <a:ext cx="16995746" cy="6613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67"/>
              </a:lnSpc>
            </a:pPr>
            <a:r>
              <a:rPr lang="en-US" sz="327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Al 28 de agosto de 2025, los </a:t>
            </a:r>
            <a:r>
              <a:rPr lang="en-US" sz="3271" b="1">
                <a:solidFill>
                  <a:srgbClr val="FFFFFF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78 municipios de Puerto Rico</a:t>
            </a:r>
            <a:r>
              <a:rPr lang="en-US" sz="327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tenemos obligados $4,910 millones en proyectos bajo el programa de Asistencia Pública de FEMA. De esa cifra, se han desembolsado</a:t>
            </a:r>
            <a:r>
              <a:rPr lang="en-US" sz="3271" b="1">
                <a:solidFill>
                  <a:srgbClr val="FFFFFF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 $1,389 millones, lo que equivale a un 28.3% de ejecución global.</a:t>
            </a:r>
          </a:p>
          <a:p>
            <a:pPr algn="ctr">
              <a:lnSpc>
                <a:spcPts val="5267"/>
              </a:lnSpc>
            </a:pPr>
            <a:endParaRPr lang="en-US" sz="3271" b="1">
              <a:solidFill>
                <a:srgbClr val="FFFFFF"/>
              </a:solidFill>
              <a:latin typeface="TT Interphases Bold"/>
              <a:ea typeface="TT Interphases Bold"/>
              <a:cs typeface="TT Interphases Bold"/>
              <a:sym typeface="TT Interphases Bold"/>
            </a:endParaRPr>
          </a:p>
          <a:p>
            <a:pPr algn="ctr">
              <a:lnSpc>
                <a:spcPts val="5267"/>
              </a:lnSpc>
            </a:pPr>
            <a:r>
              <a:rPr lang="en-US" sz="327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Esto quiere decir que FEMA ya no es una promesa: es una realidad tangible. </a:t>
            </a:r>
            <a:r>
              <a:rPr lang="en-US" sz="3271" b="1">
                <a:solidFill>
                  <a:srgbClr val="FFFFFF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Casi cinco mil millones de dólares en obligaciones a municipios representan la mayor inversión en infraestructura local que jamás hayamos tenido en la historia reciente. </a:t>
            </a:r>
            <a:r>
              <a:rPr lang="en-US" sz="3271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Para poner esto en perspectiva el presupuesto total para mejoras permanentes de los municipios previo al </a:t>
            </a:r>
            <a:r>
              <a:rPr lang="en-US" sz="3271" b="1">
                <a:solidFill>
                  <a:srgbClr val="FFFFFF"/>
                </a:solidFill>
                <a:latin typeface="TT Interphases Bold"/>
                <a:ea typeface="TT Interphases Bold"/>
                <a:cs typeface="TT Interphases Bold"/>
                <a:sym typeface="TT Interphases Bold"/>
              </a:rPr>
              <a:t>Huracán María era $30 millones.</a:t>
            </a:r>
          </a:p>
          <a:p>
            <a:pPr algn="ctr">
              <a:lnSpc>
                <a:spcPts val="5267"/>
              </a:lnSpc>
            </a:pPr>
            <a:endParaRPr lang="en-US" sz="3271" b="1">
              <a:solidFill>
                <a:srgbClr val="FFFFFF"/>
              </a:solidFill>
              <a:latin typeface="TT Interphases Bold"/>
              <a:ea typeface="TT Interphases Bold"/>
              <a:cs typeface="TT Interphases Bold"/>
              <a:sym typeface="TT Interphases Bold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260317" y="7361900"/>
            <a:ext cx="3028850" cy="3028850"/>
          </a:xfrm>
          <a:custGeom>
            <a:avLst/>
            <a:gdLst/>
            <a:ahLst/>
            <a:cxnLst/>
            <a:rect l="l" t="t" r="r" b="b"/>
            <a:pathLst>
              <a:path w="3028850" h="3028850">
                <a:moveTo>
                  <a:pt x="0" y="0"/>
                </a:moveTo>
                <a:lnTo>
                  <a:pt x="3028850" y="0"/>
                </a:lnTo>
                <a:lnTo>
                  <a:pt x="3028850" y="3028850"/>
                </a:lnTo>
                <a:lnTo>
                  <a:pt x="0" y="302885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E477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44361" y="887702"/>
            <a:ext cx="15199277" cy="8511595"/>
          </a:xfrm>
          <a:custGeom>
            <a:avLst/>
            <a:gdLst/>
            <a:ahLst/>
            <a:cxnLst/>
            <a:rect l="l" t="t" r="r" b="b"/>
            <a:pathLst>
              <a:path w="15199277" h="8511595">
                <a:moveTo>
                  <a:pt x="0" y="0"/>
                </a:moveTo>
                <a:lnTo>
                  <a:pt x="15199278" y="0"/>
                </a:lnTo>
                <a:lnTo>
                  <a:pt x="15199278" y="8511596"/>
                </a:lnTo>
                <a:lnTo>
                  <a:pt x="0" y="851159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3" name="Freeform 3"/>
          <p:cNvSpPr/>
          <p:nvPr/>
        </p:nvSpPr>
        <p:spPr>
          <a:xfrm>
            <a:off x="15907001" y="8067800"/>
            <a:ext cx="2380999" cy="2380999"/>
          </a:xfrm>
          <a:custGeom>
            <a:avLst/>
            <a:gdLst/>
            <a:ahLst/>
            <a:cxnLst/>
            <a:rect l="l" t="t" r="r" b="b"/>
            <a:pathLst>
              <a:path w="2380999" h="2380999">
                <a:moveTo>
                  <a:pt x="0" y="0"/>
                </a:moveTo>
                <a:lnTo>
                  <a:pt x="2380999" y="0"/>
                </a:lnTo>
                <a:lnTo>
                  <a:pt x="2380999" y="2381000"/>
                </a:lnTo>
                <a:lnTo>
                  <a:pt x="0" y="2381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365" r="-17365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208503" y="-2299734"/>
            <a:ext cx="5870994" cy="16230600"/>
            <a:chOff x="0" y="0"/>
            <a:chExt cx="1546270" cy="427472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546270" cy="4274726"/>
            </a:xfrm>
            <a:custGeom>
              <a:avLst/>
              <a:gdLst/>
              <a:ahLst/>
              <a:cxnLst/>
              <a:rect l="l" t="t" r="r" b="b"/>
              <a:pathLst>
                <a:path w="1546270" h="4274726">
                  <a:moveTo>
                    <a:pt x="36923" y="0"/>
                  </a:moveTo>
                  <a:lnTo>
                    <a:pt x="1509347" y="0"/>
                  </a:lnTo>
                  <a:cubicBezTo>
                    <a:pt x="1529739" y="0"/>
                    <a:pt x="1546270" y="16531"/>
                    <a:pt x="1546270" y="36923"/>
                  </a:cubicBezTo>
                  <a:lnTo>
                    <a:pt x="1546270" y="4237803"/>
                  </a:lnTo>
                  <a:cubicBezTo>
                    <a:pt x="1546270" y="4258195"/>
                    <a:pt x="1529739" y="4274726"/>
                    <a:pt x="1509347" y="4274726"/>
                  </a:cubicBezTo>
                  <a:lnTo>
                    <a:pt x="36923" y="4274726"/>
                  </a:lnTo>
                  <a:cubicBezTo>
                    <a:pt x="16531" y="4274726"/>
                    <a:pt x="0" y="4258195"/>
                    <a:pt x="0" y="4237803"/>
                  </a:cubicBezTo>
                  <a:lnTo>
                    <a:pt x="0" y="36923"/>
                  </a:lnTo>
                  <a:cubicBezTo>
                    <a:pt x="0" y="16531"/>
                    <a:pt x="16531" y="0"/>
                    <a:pt x="36923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546270" cy="431282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7080022" y="-3307151"/>
            <a:ext cx="4127957" cy="7135769"/>
            <a:chOff x="0" y="0"/>
            <a:chExt cx="1087198" cy="187938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087198" cy="1879380"/>
            </a:xfrm>
            <a:custGeom>
              <a:avLst/>
              <a:gdLst/>
              <a:ahLst/>
              <a:cxnLst/>
              <a:rect l="l" t="t" r="r" b="b"/>
              <a:pathLst>
                <a:path w="1087198" h="1879380">
                  <a:moveTo>
                    <a:pt x="52514" y="0"/>
                  </a:moveTo>
                  <a:lnTo>
                    <a:pt x="1034685" y="0"/>
                  </a:lnTo>
                  <a:cubicBezTo>
                    <a:pt x="1063687" y="0"/>
                    <a:pt x="1087198" y="23511"/>
                    <a:pt x="1087198" y="52514"/>
                  </a:cubicBezTo>
                  <a:lnTo>
                    <a:pt x="1087198" y="1826866"/>
                  </a:lnTo>
                  <a:cubicBezTo>
                    <a:pt x="1087198" y="1840794"/>
                    <a:pt x="1081666" y="1854151"/>
                    <a:pt x="1071818" y="1863999"/>
                  </a:cubicBezTo>
                  <a:cubicBezTo>
                    <a:pt x="1061969" y="1873847"/>
                    <a:pt x="1048612" y="1879380"/>
                    <a:pt x="1034685" y="1879380"/>
                  </a:cubicBezTo>
                  <a:lnTo>
                    <a:pt x="52514" y="1879380"/>
                  </a:lnTo>
                  <a:cubicBezTo>
                    <a:pt x="23511" y="1879380"/>
                    <a:pt x="0" y="1855869"/>
                    <a:pt x="0" y="1826866"/>
                  </a:cubicBezTo>
                  <a:lnTo>
                    <a:pt x="0" y="52514"/>
                  </a:lnTo>
                  <a:cubicBezTo>
                    <a:pt x="0" y="23511"/>
                    <a:pt x="23511" y="0"/>
                    <a:pt x="52514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087198" cy="19174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5834948" y="513645"/>
            <a:ext cx="6618105" cy="10110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8072"/>
              </a:lnSpc>
              <a:spcBef>
                <a:spcPct val="0"/>
              </a:spcBef>
            </a:pPr>
            <a:r>
              <a:rPr lang="en-US" sz="6510" b="1" spc="123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DISTRIBUCIÓN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543346" y="3123875"/>
            <a:ext cx="13201307" cy="53548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261"/>
              </a:lnSpc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La mayoría de los municipios tienen obligaciones en rangos medianos:</a:t>
            </a:r>
          </a:p>
          <a:p>
            <a:pPr algn="just">
              <a:lnSpc>
                <a:spcPts val="4261"/>
              </a:lnSpc>
            </a:pPr>
            <a:endParaRPr lang="en-US" sz="3277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marL="707678" lvl="1" indent="-353839" algn="just">
              <a:lnSpc>
                <a:spcPts val="4261"/>
              </a:lnSpc>
              <a:buFont typeface="Arial"/>
              <a:buChar char="•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40 municipios tienen entre $20 y $50 millones obligados.</a:t>
            </a:r>
          </a:p>
          <a:p>
            <a:pPr algn="just">
              <a:lnSpc>
                <a:spcPts val="4261"/>
              </a:lnSpc>
            </a:pPr>
            <a:endParaRPr lang="en-US" sz="3277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marL="707678" lvl="1" indent="-353839" algn="just">
              <a:lnSpc>
                <a:spcPts val="4261"/>
              </a:lnSpc>
              <a:buFont typeface="Arial"/>
              <a:buChar char="•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13 municipios están en el rango de $50 a $100 millones.</a:t>
            </a:r>
          </a:p>
          <a:p>
            <a:pPr algn="just">
              <a:lnSpc>
                <a:spcPts val="4261"/>
              </a:lnSpc>
            </a:pPr>
            <a:endParaRPr lang="en-US" sz="3277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marL="707678" lvl="1" indent="-353839" algn="just">
              <a:lnSpc>
                <a:spcPts val="4261"/>
              </a:lnSpc>
              <a:buFont typeface="Arial"/>
              <a:buChar char="•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10 municipios tienen asignaciones entre $100 y $200 millones.</a:t>
            </a:r>
          </a:p>
          <a:p>
            <a:pPr algn="just">
              <a:lnSpc>
                <a:spcPts val="4261"/>
              </a:lnSpc>
            </a:pPr>
            <a:endParaRPr lang="en-US" sz="3277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marL="707678" lvl="1" indent="-353839" algn="just">
              <a:lnSpc>
                <a:spcPts val="4261"/>
              </a:lnSpc>
              <a:buFont typeface="Arial"/>
              <a:buChar char="•"/>
            </a:pPr>
            <a:r>
              <a:rPr lang="en-US" sz="3277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4 municipios superan los $200 millones, y de esos, dos municipios sobrepasan los $300 millones.</a:t>
            </a:r>
          </a:p>
        </p:txBody>
      </p:sp>
      <p:sp>
        <p:nvSpPr>
          <p:cNvPr id="11" name="Freeform 11"/>
          <p:cNvSpPr/>
          <p:nvPr/>
        </p:nvSpPr>
        <p:spPr>
          <a:xfrm>
            <a:off x="14930322" y="260733"/>
            <a:ext cx="3357678" cy="3357678"/>
          </a:xfrm>
          <a:custGeom>
            <a:avLst/>
            <a:gdLst/>
            <a:ahLst/>
            <a:cxnLst/>
            <a:rect l="l" t="t" r="r" b="b"/>
            <a:pathLst>
              <a:path w="3357678" h="3357678">
                <a:moveTo>
                  <a:pt x="0" y="0"/>
                </a:moveTo>
                <a:lnTo>
                  <a:pt x="3357678" y="0"/>
                </a:lnTo>
                <a:lnTo>
                  <a:pt x="3357678" y="3357678"/>
                </a:lnTo>
                <a:lnTo>
                  <a:pt x="0" y="33576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111" b="-8111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-1108566" y="-28249"/>
            <a:ext cx="12192397" cy="11131041"/>
            <a:chOff x="0" y="0"/>
            <a:chExt cx="3211166" cy="2931632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1166" cy="2931632"/>
            </a:xfrm>
            <a:custGeom>
              <a:avLst/>
              <a:gdLst/>
              <a:ahLst/>
              <a:cxnLst/>
              <a:rect l="l" t="t" r="r" b="b"/>
              <a:pathLst>
                <a:path w="3211166" h="2931632">
                  <a:moveTo>
                    <a:pt x="17779" y="0"/>
                  </a:moveTo>
                  <a:lnTo>
                    <a:pt x="3193387" y="0"/>
                  </a:lnTo>
                  <a:cubicBezTo>
                    <a:pt x="3203206" y="0"/>
                    <a:pt x="3211166" y="7960"/>
                    <a:pt x="3211166" y="17779"/>
                  </a:cubicBezTo>
                  <a:lnTo>
                    <a:pt x="3211166" y="2913853"/>
                  </a:lnTo>
                  <a:cubicBezTo>
                    <a:pt x="3211166" y="2923672"/>
                    <a:pt x="3203206" y="2931632"/>
                    <a:pt x="3193387" y="2931632"/>
                  </a:cubicBezTo>
                  <a:lnTo>
                    <a:pt x="17779" y="2931632"/>
                  </a:lnTo>
                  <a:cubicBezTo>
                    <a:pt x="7960" y="2931632"/>
                    <a:pt x="0" y="2923672"/>
                    <a:pt x="0" y="2913853"/>
                  </a:cubicBezTo>
                  <a:lnTo>
                    <a:pt x="0" y="17779"/>
                  </a:lnTo>
                  <a:cubicBezTo>
                    <a:pt x="0" y="7960"/>
                    <a:pt x="7960" y="0"/>
                    <a:pt x="17779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11166" cy="29697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233258" y="1028700"/>
            <a:ext cx="4159154" cy="8229600"/>
            <a:chOff x="0" y="0"/>
            <a:chExt cx="2620010" cy="5184140"/>
          </a:xfrm>
        </p:grpSpPr>
        <p:sp>
          <p:nvSpPr>
            <p:cNvPr id="7" name="Freeform 7"/>
            <p:cNvSpPr/>
            <p:nvPr/>
          </p:nvSpPr>
          <p:spPr>
            <a:xfrm>
              <a:off x="53340" y="25400"/>
              <a:ext cx="2513330" cy="5132070"/>
            </a:xfrm>
            <a:custGeom>
              <a:avLst/>
              <a:gdLst/>
              <a:ahLst/>
              <a:cxnLst/>
              <a:rect l="l" t="t" r="r" b="b"/>
              <a:pathLst>
                <a:path w="2513330" h="5132070">
                  <a:moveTo>
                    <a:pt x="2159000" y="0"/>
                  </a:moveTo>
                  <a:lnTo>
                    <a:pt x="354330" y="0"/>
                  </a:lnTo>
                  <a:cubicBezTo>
                    <a:pt x="158750" y="0"/>
                    <a:pt x="0" y="158750"/>
                    <a:pt x="0" y="354330"/>
                  </a:cubicBezTo>
                  <a:lnTo>
                    <a:pt x="0" y="4777740"/>
                  </a:lnTo>
                  <a:cubicBezTo>
                    <a:pt x="0" y="4973320"/>
                    <a:pt x="158750" y="5132070"/>
                    <a:pt x="354330" y="5132070"/>
                  </a:cubicBezTo>
                  <a:lnTo>
                    <a:pt x="2159000" y="5132070"/>
                  </a:lnTo>
                  <a:cubicBezTo>
                    <a:pt x="2354580" y="5132070"/>
                    <a:pt x="2513330" y="4973320"/>
                    <a:pt x="2513330" y="4777740"/>
                  </a:cubicBezTo>
                  <a:lnTo>
                    <a:pt x="2513330" y="354330"/>
                  </a:lnTo>
                  <a:cubicBezTo>
                    <a:pt x="2513330" y="158750"/>
                    <a:pt x="2354580" y="0"/>
                    <a:pt x="2159000" y="0"/>
                  </a:cubicBezTo>
                  <a:close/>
                  <a:moveTo>
                    <a:pt x="1558290" y="162560"/>
                  </a:moveTo>
                  <a:cubicBezTo>
                    <a:pt x="1576070" y="162560"/>
                    <a:pt x="1590040" y="176530"/>
                    <a:pt x="1590040" y="194310"/>
                  </a:cubicBezTo>
                  <a:cubicBezTo>
                    <a:pt x="1590040" y="212090"/>
                    <a:pt x="1576070" y="226060"/>
                    <a:pt x="1558290" y="226060"/>
                  </a:cubicBezTo>
                  <a:cubicBezTo>
                    <a:pt x="1540510" y="226060"/>
                    <a:pt x="1526540" y="212090"/>
                    <a:pt x="1526540" y="194310"/>
                  </a:cubicBezTo>
                  <a:cubicBezTo>
                    <a:pt x="1526540" y="176530"/>
                    <a:pt x="1541780" y="162560"/>
                    <a:pt x="1558290" y="162560"/>
                  </a:cubicBezTo>
                  <a:close/>
                  <a:moveTo>
                    <a:pt x="1089660" y="172720"/>
                  </a:moveTo>
                  <a:lnTo>
                    <a:pt x="1394460" y="172720"/>
                  </a:lnTo>
                  <a:cubicBezTo>
                    <a:pt x="1405890" y="172720"/>
                    <a:pt x="1416050" y="181610"/>
                    <a:pt x="1416050" y="194310"/>
                  </a:cubicBezTo>
                  <a:cubicBezTo>
                    <a:pt x="1416050" y="207010"/>
                    <a:pt x="1405890" y="215900"/>
                    <a:pt x="1394460" y="215900"/>
                  </a:cubicBezTo>
                  <a:lnTo>
                    <a:pt x="1089660" y="215900"/>
                  </a:lnTo>
                  <a:cubicBezTo>
                    <a:pt x="1078230" y="215900"/>
                    <a:pt x="1068070" y="207010"/>
                    <a:pt x="1068070" y="194310"/>
                  </a:cubicBezTo>
                  <a:cubicBezTo>
                    <a:pt x="1068070" y="181610"/>
                    <a:pt x="1078230" y="172720"/>
                    <a:pt x="1089660" y="172720"/>
                  </a:cubicBezTo>
                  <a:close/>
                  <a:moveTo>
                    <a:pt x="2383790" y="4798060"/>
                  </a:moveTo>
                  <a:cubicBezTo>
                    <a:pt x="2383790" y="4913630"/>
                    <a:pt x="2289810" y="5007610"/>
                    <a:pt x="2174240" y="5007610"/>
                  </a:cubicBezTo>
                  <a:lnTo>
                    <a:pt x="341630" y="5007610"/>
                  </a:lnTo>
                  <a:cubicBezTo>
                    <a:pt x="226060" y="5007610"/>
                    <a:pt x="132080" y="4913630"/>
                    <a:pt x="132080" y="4798060"/>
                  </a:cubicBezTo>
                  <a:lnTo>
                    <a:pt x="132080" y="340360"/>
                  </a:lnTo>
                  <a:cubicBezTo>
                    <a:pt x="132080" y="224790"/>
                    <a:pt x="226060" y="130810"/>
                    <a:pt x="341630" y="130810"/>
                  </a:cubicBezTo>
                  <a:lnTo>
                    <a:pt x="614680" y="130810"/>
                  </a:lnTo>
                  <a:lnTo>
                    <a:pt x="614680" y="187960"/>
                  </a:lnTo>
                  <a:cubicBezTo>
                    <a:pt x="614680" y="252730"/>
                    <a:pt x="668020" y="306070"/>
                    <a:pt x="732790" y="306070"/>
                  </a:cubicBezTo>
                  <a:lnTo>
                    <a:pt x="1783080" y="306070"/>
                  </a:lnTo>
                  <a:cubicBezTo>
                    <a:pt x="1847850" y="306070"/>
                    <a:pt x="1901190" y="252730"/>
                    <a:pt x="1901190" y="187960"/>
                  </a:cubicBezTo>
                  <a:lnTo>
                    <a:pt x="1901190" y="130810"/>
                  </a:lnTo>
                  <a:lnTo>
                    <a:pt x="2172970" y="130810"/>
                  </a:lnTo>
                  <a:cubicBezTo>
                    <a:pt x="2288540" y="130810"/>
                    <a:pt x="2382520" y="224790"/>
                    <a:pt x="2382520" y="340360"/>
                  </a:cubicBezTo>
                  <a:lnTo>
                    <a:pt x="2382520" y="479806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8" name="Freeform 8"/>
            <p:cNvSpPr/>
            <p:nvPr/>
          </p:nvSpPr>
          <p:spPr>
            <a:xfrm>
              <a:off x="185420" y="156210"/>
              <a:ext cx="2251710" cy="4876800"/>
            </a:xfrm>
            <a:custGeom>
              <a:avLst/>
              <a:gdLst/>
              <a:ahLst/>
              <a:cxnLst/>
              <a:rect l="l" t="t" r="r" b="b"/>
              <a:pathLst>
                <a:path w="2251710" h="4876800">
                  <a:moveTo>
                    <a:pt x="2040890" y="0"/>
                  </a:moveTo>
                  <a:lnTo>
                    <a:pt x="1769110" y="0"/>
                  </a:lnTo>
                  <a:lnTo>
                    <a:pt x="1769110" y="57150"/>
                  </a:lnTo>
                  <a:cubicBezTo>
                    <a:pt x="1769110" y="121920"/>
                    <a:pt x="1715770" y="175260"/>
                    <a:pt x="1651000" y="175260"/>
                  </a:cubicBezTo>
                  <a:lnTo>
                    <a:pt x="601980" y="175260"/>
                  </a:lnTo>
                  <a:cubicBezTo>
                    <a:pt x="537210" y="175260"/>
                    <a:pt x="483870" y="121920"/>
                    <a:pt x="483870" y="57150"/>
                  </a:cubicBezTo>
                  <a:lnTo>
                    <a:pt x="483870" y="0"/>
                  </a:lnTo>
                  <a:lnTo>
                    <a:pt x="209550" y="0"/>
                  </a:lnTo>
                  <a:cubicBezTo>
                    <a:pt x="93980" y="0"/>
                    <a:pt x="0" y="93980"/>
                    <a:pt x="0" y="209550"/>
                  </a:cubicBezTo>
                  <a:lnTo>
                    <a:pt x="0" y="4667250"/>
                  </a:lnTo>
                  <a:cubicBezTo>
                    <a:pt x="0" y="4782820"/>
                    <a:pt x="93980" y="4876800"/>
                    <a:pt x="209550" y="4876800"/>
                  </a:cubicBezTo>
                  <a:lnTo>
                    <a:pt x="2040890" y="4876800"/>
                  </a:lnTo>
                  <a:cubicBezTo>
                    <a:pt x="2156460" y="4876800"/>
                    <a:pt x="2250440" y="4782820"/>
                    <a:pt x="2250440" y="4667250"/>
                  </a:cubicBezTo>
                  <a:lnTo>
                    <a:pt x="2250440" y="209550"/>
                  </a:lnTo>
                  <a:cubicBezTo>
                    <a:pt x="2251710" y="93980"/>
                    <a:pt x="2157730" y="0"/>
                    <a:pt x="2040890" y="0"/>
                  </a:cubicBezTo>
                  <a:close/>
                </a:path>
              </a:pathLst>
            </a:custGeom>
            <a:blipFill>
              <a:blip r:embed="rId3"/>
              <a:stretch>
                <a:fillRect l="-156921" r="-156921"/>
              </a:stretch>
            </a:blipFill>
          </p:spPr>
          <p:txBody>
            <a:bodyPr/>
            <a:lstStyle/>
            <a:p>
              <a:endParaRPr lang="en-PR"/>
            </a:p>
          </p:txBody>
        </p:sp>
        <p:sp>
          <p:nvSpPr>
            <p:cNvPr id="9" name="Freeform 9"/>
            <p:cNvSpPr/>
            <p:nvPr/>
          </p:nvSpPr>
          <p:spPr>
            <a:xfrm>
              <a:off x="1121410" y="198120"/>
              <a:ext cx="347980" cy="43180"/>
            </a:xfrm>
            <a:custGeom>
              <a:avLst/>
              <a:gdLst/>
              <a:ahLst/>
              <a:cxnLst/>
              <a:rect l="l" t="t" r="r" b="b"/>
              <a:pathLst>
                <a:path w="347980" h="43180">
                  <a:moveTo>
                    <a:pt x="326390" y="0"/>
                  </a:moveTo>
                  <a:lnTo>
                    <a:pt x="21590" y="0"/>
                  </a:lnTo>
                  <a:cubicBezTo>
                    <a:pt x="10160" y="0"/>
                    <a:pt x="0" y="8890"/>
                    <a:pt x="0" y="21590"/>
                  </a:cubicBezTo>
                  <a:cubicBezTo>
                    <a:pt x="0" y="34290"/>
                    <a:pt x="10160" y="43180"/>
                    <a:pt x="21590" y="43180"/>
                  </a:cubicBezTo>
                  <a:lnTo>
                    <a:pt x="326390" y="43180"/>
                  </a:lnTo>
                  <a:cubicBezTo>
                    <a:pt x="337820" y="43180"/>
                    <a:pt x="347980" y="34290"/>
                    <a:pt x="347980" y="21590"/>
                  </a:cubicBezTo>
                  <a:cubicBezTo>
                    <a:pt x="347980" y="8890"/>
                    <a:pt x="337820" y="0"/>
                    <a:pt x="326390" y="0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578312" y="187909"/>
              <a:ext cx="66636" cy="63602"/>
            </a:xfrm>
            <a:custGeom>
              <a:avLst/>
              <a:gdLst/>
              <a:ahLst/>
              <a:cxnLst/>
              <a:rect l="l" t="t" r="r" b="b"/>
              <a:pathLst>
                <a:path w="66636" h="63602">
                  <a:moveTo>
                    <a:pt x="33318" y="51"/>
                  </a:moveTo>
                  <a:cubicBezTo>
                    <a:pt x="21941" y="0"/>
                    <a:pt x="11406" y="6040"/>
                    <a:pt x="5703" y="15885"/>
                  </a:cubicBezTo>
                  <a:cubicBezTo>
                    <a:pt x="0" y="25729"/>
                    <a:pt x="0" y="37873"/>
                    <a:pt x="5703" y="47717"/>
                  </a:cubicBezTo>
                  <a:cubicBezTo>
                    <a:pt x="11406" y="57562"/>
                    <a:pt x="21941" y="63602"/>
                    <a:pt x="33318" y="63551"/>
                  </a:cubicBezTo>
                  <a:cubicBezTo>
                    <a:pt x="44695" y="63602"/>
                    <a:pt x="55230" y="57562"/>
                    <a:pt x="60933" y="47717"/>
                  </a:cubicBezTo>
                  <a:cubicBezTo>
                    <a:pt x="66636" y="37873"/>
                    <a:pt x="66636" y="25729"/>
                    <a:pt x="60933" y="15885"/>
                  </a:cubicBezTo>
                  <a:cubicBezTo>
                    <a:pt x="55230" y="6040"/>
                    <a:pt x="44695" y="0"/>
                    <a:pt x="33318" y="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0" y="685800"/>
              <a:ext cx="27940" cy="213360"/>
            </a:xfrm>
            <a:custGeom>
              <a:avLst/>
              <a:gdLst/>
              <a:ahLst/>
              <a:cxnLst/>
              <a:rect l="l" t="t" r="r" b="b"/>
              <a:pathLst>
                <a:path w="27940" h="213360">
                  <a:moveTo>
                    <a:pt x="0" y="26670"/>
                  </a:moveTo>
                  <a:lnTo>
                    <a:pt x="0" y="185420"/>
                  </a:lnTo>
                  <a:cubicBezTo>
                    <a:pt x="0" y="200660"/>
                    <a:pt x="12700" y="213360"/>
                    <a:pt x="27940" y="21336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1057910"/>
              <a:ext cx="27940" cy="384810"/>
            </a:xfrm>
            <a:custGeom>
              <a:avLst/>
              <a:gdLst/>
              <a:ahLst/>
              <a:cxnLst/>
              <a:rect l="l" t="t" r="r" b="b"/>
              <a:pathLst>
                <a:path w="27940" h="384810">
                  <a:moveTo>
                    <a:pt x="0" y="26670"/>
                  </a:moveTo>
                  <a:lnTo>
                    <a:pt x="0" y="356870"/>
                  </a:lnTo>
                  <a:cubicBezTo>
                    <a:pt x="0" y="372110"/>
                    <a:pt x="12700" y="384810"/>
                    <a:pt x="27940" y="384810"/>
                  </a:cubicBezTo>
                  <a:lnTo>
                    <a:pt x="27940" y="0"/>
                  </a:lnTo>
                  <a:cubicBezTo>
                    <a:pt x="12700" y="0"/>
                    <a:pt x="0" y="11430"/>
                    <a:pt x="0" y="26670"/>
                  </a:cubicBez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0" y="1526540"/>
              <a:ext cx="27940" cy="386080"/>
            </a:xfrm>
            <a:custGeom>
              <a:avLst/>
              <a:gdLst/>
              <a:ahLst/>
              <a:cxnLst/>
              <a:rect l="l" t="t" r="r" b="b"/>
              <a:pathLst>
                <a:path w="27940" h="386080">
                  <a:moveTo>
                    <a:pt x="0" y="27940"/>
                  </a:moveTo>
                  <a:lnTo>
                    <a:pt x="0" y="358140"/>
                  </a:lnTo>
                  <a:cubicBezTo>
                    <a:pt x="0" y="373380"/>
                    <a:pt x="12700" y="386080"/>
                    <a:pt x="27940" y="386080"/>
                  </a:cubicBezTo>
                  <a:lnTo>
                    <a:pt x="27940" y="0"/>
                  </a:lnTo>
                  <a:cubicBezTo>
                    <a:pt x="12700" y="0"/>
                    <a:pt x="0" y="12700"/>
                    <a:pt x="0" y="27940"/>
                  </a:cubicBez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2592070" y="1184910"/>
              <a:ext cx="27940" cy="618490"/>
            </a:xfrm>
            <a:custGeom>
              <a:avLst/>
              <a:gdLst/>
              <a:ahLst/>
              <a:cxnLst/>
              <a:rect l="l" t="t" r="r" b="b"/>
              <a:pathLst>
                <a:path w="27940" h="618490">
                  <a:moveTo>
                    <a:pt x="0" y="0"/>
                  </a:moveTo>
                  <a:lnTo>
                    <a:pt x="0" y="618490"/>
                  </a:lnTo>
                  <a:cubicBezTo>
                    <a:pt x="15240" y="618490"/>
                    <a:pt x="27940" y="605790"/>
                    <a:pt x="27940" y="590550"/>
                  </a:cubicBezTo>
                  <a:lnTo>
                    <a:pt x="27940" y="27940"/>
                  </a:lnTo>
                  <a:cubicBezTo>
                    <a:pt x="27940" y="12700"/>
                    <a:pt x="15240" y="0"/>
                    <a:pt x="0" y="0"/>
                  </a:cubicBez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27940" y="0"/>
              <a:ext cx="2564130" cy="5182870"/>
            </a:xfrm>
            <a:custGeom>
              <a:avLst/>
              <a:gdLst/>
              <a:ahLst/>
              <a:cxnLst/>
              <a:rect l="l" t="t" r="r" b="b"/>
              <a:pathLst>
                <a:path w="2564130" h="5182870">
                  <a:moveTo>
                    <a:pt x="2564130" y="1184910"/>
                  </a:moveTo>
                  <a:lnTo>
                    <a:pt x="2564130" y="379730"/>
                  </a:lnTo>
                  <a:cubicBezTo>
                    <a:pt x="2564130" y="353060"/>
                    <a:pt x="2561590" y="327660"/>
                    <a:pt x="2556510" y="303530"/>
                  </a:cubicBezTo>
                  <a:cubicBezTo>
                    <a:pt x="2553970" y="290830"/>
                    <a:pt x="2551430" y="279400"/>
                    <a:pt x="2547620" y="266700"/>
                  </a:cubicBezTo>
                  <a:cubicBezTo>
                    <a:pt x="2542540" y="248920"/>
                    <a:pt x="2534920" y="231140"/>
                    <a:pt x="2527300" y="214630"/>
                  </a:cubicBezTo>
                  <a:cubicBezTo>
                    <a:pt x="2522220" y="203200"/>
                    <a:pt x="2515870" y="193040"/>
                    <a:pt x="2509520" y="182880"/>
                  </a:cubicBezTo>
                  <a:cubicBezTo>
                    <a:pt x="2503170" y="172720"/>
                    <a:pt x="2496820" y="162560"/>
                    <a:pt x="2489200" y="152400"/>
                  </a:cubicBezTo>
                  <a:cubicBezTo>
                    <a:pt x="2477770" y="137160"/>
                    <a:pt x="2466340" y="124460"/>
                    <a:pt x="2453640" y="110490"/>
                  </a:cubicBezTo>
                  <a:cubicBezTo>
                    <a:pt x="2444750" y="101600"/>
                    <a:pt x="2435860" y="93980"/>
                    <a:pt x="2426970" y="86360"/>
                  </a:cubicBezTo>
                  <a:cubicBezTo>
                    <a:pt x="2360930" y="31750"/>
                    <a:pt x="2277110" y="0"/>
                    <a:pt x="2185670" y="0"/>
                  </a:cubicBezTo>
                  <a:lnTo>
                    <a:pt x="379730" y="0"/>
                  </a:lnTo>
                  <a:cubicBezTo>
                    <a:pt x="288290" y="0"/>
                    <a:pt x="203200" y="33020"/>
                    <a:pt x="138430" y="86360"/>
                  </a:cubicBezTo>
                  <a:cubicBezTo>
                    <a:pt x="129540" y="93980"/>
                    <a:pt x="120650" y="102870"/>
                    <a:pt x="111760" y="110490"/>
                  </a:cubicBezTo>
                  <a:cubicBezTo>
                    <a:pt x="99060" y="123190"/>
                    <a:pt x="86360" y="137160"/>
                    <a:pt x="76200" y="152400"/>
                  </a:cubicBezTo>
                  <a:cubicBezTo>
                    <a:pt x="68580" y="162560"/>
                    <a:pt x="62230" y="172720"/>
                    <a:pt x="55880" y="182880"/>
                  </a:cubicBezTo>
                  <a:cubicBezTo>
                    <a:pt x="49530" y="193040"/>
                    <a:pt x="43180" y="204470"/>
                    <a:pt x="38100" y="214630"/>
                  </a:cubicBezTo>
                  <a:cubicBezTo>
                    <a:pt x="29210" y="232410"/>
                    <a:pt x="22860" y="248920"/>
                    <a:pt x="16510" y="266700"/>
                  </a:cubicBezTo>
                  <a:cubicBezTo>
                    <a:pt x="12700" y="279400"/>
                    <a:pt x="10160" y="290830"/>
                    <a:pt x="7620" y="303530"/>
                  </a:cubicBezTo>
                  <a:cubicBezTo>
                    <a:pt x="2540" y="327660"/>
                    <a:pt x="0" y="354330"/>
                    <a:pt x="0" y="379730"/>
                  </a:cubicBezTo>
                  <a:lnTo>
                    <a:pt x="0" y="4803140"/>
                  </a:lnTo>
                  <a:cubicBezTo>
                    <a:pt x="0" y="5012690"/>
                    <a:pt x="170180" y="5182870"/>
                    <a:pt x="379730" y="5182870"/>
                  </a:cubicBezTo>
                  <a:lnTo>
                    <a:pt x="2184400" y="5182870"/>
                  </a:lnTo>
                  <a:cubicBezTo>
                    <a:pt x="2393950" y="5182870"/>
                    <a:pt x="2564130" y="5012690"/>
                    <a:pt x="2564130" y="4803140"/>
                  </a:cubicBezTo>
                  <a:lnTo>
                    <a:pt x="2564130" y="1184910"/>
                  </a:lnTo>
                  <a:close/>
                  <a:moveTo>
                    <a:pt x="2538730" y="1184910"/>
                  </a:moveTo>
                  <a:lnTo>
                    <a:pt x="2538730" y="4804410"/>
                  </a:lnTo>
                  <a:cubicBezTo>
                    <a:pt x="2538730" y="4999990"/>
                    <a:pt x="2379980" y="5158740"/>
                    <a:pt x="2184400" y="5158740"/>
                  </a:cubicBezTo>
                  <a:lnTo>
                    <a:pt x="379730" y="5158740"/>
                  </a:lnTo>
                  <a:cubicBezTo>
                    <a:pt x="184150" y="5158740"/>
                    <a:pt x="25400" y="4999990"/>
                    <a:pt x="25400" y="4804410"/>
                  </a:cubicBezTo>
                  <a:lnTo>
                    <a:pt x="25400" y="381000"/>
                  </a:lnTo>
                  <a:cubicBezTo>
                    <a:pt x="25400" y="184150"/>
                    <a:pt x="184150" y="25400"/>
                    <a:pt x="379730" y="25400"/>
                  </a:cubicBezTo>
                  <a:lnTo>
                    <a:pt x="2184400" y="25400"/>
                  </a:lnTo>
                  <a:cubicBezTo>
                    <a:pt x="2379980" y="25400"/>
                    <a:pt x="2538730" y="184150"/>
                    <a:pt x="2538730" y="379730"/>
                  </a:cubicBezTo>
                  <a:lnTo>
                    <a:pt x="2538730" y="118491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PR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1028700" y="345944"/>
            <a:ext cx="8987649" cy="2628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6928"/>
              </a:lnSpc>
              <a:spcBef>
                <a:spcPct val="0"/>
              </a:spcBef>
            </a:pPr>
            <a:r>
              <a:rPr lang="en-US" sz="5587" b="1" spc="106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DESEMBOLSOS  </a:t>
            </a:r>
            <a:r>
              <a:rPr lang="en-US" sz="5587" spc="106">
                <a:solidFill>
                  <a:srgbClr val="FFFFFF"/>
                </a:solidFill>
                <a:latin typeface="Muli"/>
                <a:ea typeface="Muli"/>
                <a:cs typeface="Muli"/>
                <a:sym typeface="Muli"/>
              </a:rPr>
              <a:t>QUIÉNES HAN AVANZADO MÁS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028700" y="3379449"/>
            <a:ext cx="8127682" cy="63233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609"/>
              </a:lnSpc>
              <a:spcBef>
                <a:spcPct val="0"/>
              </a:spcBef>
            </a:pPr>
            <a:r>
              <a:rPr lang="en-US" sz="2776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Jayuya, con más de $107 millones desembolsados, es el líder absoluto.</a:t>
            </a:r>
          </a:p>
          <a:p>
            <a:pPr algn="l">
              <a:lnSpc>
                <a:spcPts val="3609"/>
              </a:lnSpc>
              <a:spcBef>
                <a:spcPct val="0"/>
              </a:spcBef>
            </a:pPr>
            <a:endParaRPr lang="en-US" sz="2776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l">
              <a:lnSpc>
                <a:spcPts val="3609"/>
              </a:lnSpc>
              <a:spcBef>
                <a:spcPct val="0"/>
              </a:spcBef>
            </a:pPr>
            <a:r>
              <a:rPr lang="en-US" sz="2776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Le siguen Yabucoa, Vieques, Bayamón y Naranjito, todos con desembolsos superiores a los $40 millones cada uno.</a:t>
            </a:r>
          </a:p>
          <a:p>
            <a:pPr algn="l">
              <a:lnSpc>
                <a:spcPts val="3609"/>
              </a:lnSpc>
              <a:spcBef>
                <a:spcPct val="0"/>
              </a:spcBef>
            </a:pPr>
            <a:endParaRPr lang="en-US" sz="2776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l">
              <a:lnSpc>
                <a:spcPts val="3609"/>
              </a:lnSpc>
              <a:spcBef>
                <a:spcPct val="0"/>
              </a:spcBef>
            </a:pPr>
            <a:r>
              <a:rPr lang="en-US" sz="2776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También sobresalen Carolina, Coamo, San Juan y Ponce, que ya superan los $35 millones desembolsados.</a:t>
            </a:r>
          </a:p>
          <a:p>
            <a:pPr algn="l">
              <a:lnSpc>
                <a:spcPts val="3609"/>
              </a:lnSpc>
              <a:spcBef>
                <a:spcPct val="0"/>
              </a:spcBef>
            </a:pPr>
            <a:endParaRPr lang="en-US" sz="2776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algn="l">
              <a:lnSpc>
                <a:spcPts val="3609"/>
              </a:lnSpc>
              <a:spcBef>
                <a:spcPct val="0"/>
              </a:spcBef>
            </a:pPr>
            <a:r>
              <a:rPr lang="en-US" sz="2776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Estos municipios son prueba viviente de que se puede ejecutar, aun en medio de trámites complejos y retrasos administrativos.</a:t>
            </a:r>
          </a:p>
        </p:txBody>
      </p:sp>
      <p:sp>
        <p:nvSpPr>
          <p:cNvPr id="18" name="Freeform 18"/>
          <p:cNvSpPr/>
          <p:nvPr/>
        </p:nvSpPr>
        <p:spPr>
          <a:xfrm>
            <a:off x="16317999" y="8316999"/>
            <a:ext cx="1882602" cy="1882602"/>
          </a:xfrm>
          <a:custGeom>
            <a:avLst/>
            <a:gdLst/>
            <a:ahLst/>
            <a:cxnLst/>
            <a:rect l="l" t="t" r="r" b="b"/>
            <a:pathLst>
              <a:path w="1882602" h="1882602">
                <a:moveTo>
                  <a:pt x="0" y="0"/>
                </a:moveTo>
                <a:lnTo>
                  <a:pt x="1882602" y="0"/>
                </a:lnTo>
                <a:lnTo>
                  <a:pt x="1882602" y="1882602"/>
                </a:lnTo>
                <a:lnTo>
                  <a:pt x="0" y="1882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8666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7603181" y="-512411"/>
            <a:ext cx="12199553" cy="11621151"/>
            <a:chOff x="0" y="0"/>
            <a:chExt cx="3213051" cy="30607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213051" cy="3060715"/>
            </a:xfrm>
            <a:custGeom>
              <a:avLst/>
              <a:gdLst/>
              <a:ahLst/>
              <a:cxnLst/>
              <a:rect l="l" t="t" r="r" b="b"/>
              <a:pathLst>
                <a:path w="3213051" h="3060715">
                  <a:moveTo>
                    <a:pt x="17769" y="0"/>
                  </a:moveTo>
                  <a:lnTo>
                    <a:pt x="3195282" y="0"/>
                  </a:lnTo>
                  <a:cubicBezTo>
                    <a:pt x="3199995" y="0"/>
                    <a:pt x="3204514" y="1872"/>
                    <a:pt x="3207847" y="5204"/>
                  </a:cubicBezTo>
                  <a:cubicBezTo>
                    <a:pt x="3211179" y="8537"/>
                    <a:pt x="3213051" y="13056"/>
                    <a:pt x="3213051" y="17769"/>
                  </a:cubicBezTo>
                  <a:lnTo>
                    <a:pt x="3213051" y="3042946"/>
                  </a:lnTo>
                  <a:cubicBezTo>
                    <a:pt x="3213051" y="3047658"/>
                    <a:pt x="3211179" y="3052178"/>
                    <a:pt x="3207847" y="3055510"/>
                  </a:cubicBezTo>
                  <a:cubicBezTo>
                    <a:pt x="3204514" y="3058843"/>
                    <a:pt x="3199995" y="3060715"/>
                    <a:pt x="3195282" y="3060715"/>
                  </a:cubicBezTo>
                  <a:lnTo>
                    <a:pt x="17769" y="3060715"/>
                  </a:lnTo>
                  <a:cubicBezTo>
                    <a:pt x="13056" y="3060715"/>
                    <a:pt x="8537" y="3058843"/>
                    <a:pt x="5204" y="3055510"/>
                  </a:cubicBezTo>
                  <a:cubicBezTo>
                    <a:pt x="1872" y="3052178"/>
                    <a:pt x="0" y="3047658"/>
                    <a:pt x="0" y="3042946"/>
                  </a:cubicBezTo>
                  <a:lnTo>
                    <a:pt x="0" y="17769"/>
                  </a:lnTo>
                  <a:cubicBezTo>
                    <a:pt x="0" y="13056"/>
                    <a:pt x="1872" y="8537"/>
                    <a:pt x="5204" y="5204"/>
                  </a:cubicBezTo>
                  <a:cubicBezTo>
                    <a:pt x="8537" y="1872"/>
                    <a:pt x="13056" y="0"/>
                    <a:pt x="17769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213051" cy="309881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1237683" y="2186366"/>
            <a:ext cx="7751485" cy="6223599"/>
            <a:chOff x="0" y="0"/>
            <a:chExt cx="7467600" cy="599567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7467600" cy="4513580"/>
            </a:xfrm>
            <a:custGeom>
              <a:avLst/>
              <a:gdLst/>
              <a:ahLst/>
              <a:cxnLst/>
              <a:rect l="l" t="t" r="r" b="b"/>
              <a:pathLst>
                <a:path w="7467600" h="4513580">
                  <a:moveTo>
                    <a:pt x="7127240" y="0"/>
                  </a:moveTo>
                  <a:lnTo>
                    <a:pt x="340360" y="0"/>
                  </a:lnTo>
                  <a:cubicBezTo>
                    <a:pt x="152400" y="0"/>
                    <a:pt x="0" y="152400"/>
                    <a:pt x="0" y="340360"/>
                  </a:cubicBezTo>
                  <a:lnTo>
                    <a:pt x="0" y="4513580"/>
                  </a:lnTo>
                  <a:lnTo>
                    <a:pt x="7467600" y="4513580"/>
                  </a:lnTo>
                  <a:lnTo>
                    <a:pt x="7467600" y="340360"/>
                  </a:lnTo>
                  <a:cubicBezTo>
                    <a:pt x="7467600" y="152400"/>
                    <a:pt x="7315200" y="0"/>
                    <a:pt x="7127240" y="0"/>
                  </a:cubicBezTo>
                  <a:close/>
                  <a:moveTo>
                    <a:pt x="7142480" y="4188460"/>
                  </a:moveTo>
                  <a:lnTo>
                    <a:pt x="314961" y="4188460"/>
                  </a:lnTo>
                  <a:lnTo>
                    <a:pt x="314961" y="353060"/>
                  </a:lnTo>
                  <a:lnTo>
                    <a:pt x="7142480" y="353060"/>
                  </a:lnTo>
                  <a:lnTo>
                    <a:pt x="7142480" y="4188460"/>
                  </a:ln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4514850"/>
              <a:ext cx="7467600" cy="695960"/>
            </a:xfrm>
            <a:custGeom>
              <a:avLst/>
              <a:gdLst/>
              <a:ahLst/>
              <a:cxnLst/>
              <a:rect l="l" t="t" r="r" b="b"/>
              <a:pathLst>
                <a:path w="7467600" h="695960">
                  <a:moveTo>
                    <a:pt x="0" y="355600"/>
                  </a:moveTo>
                  <a:cubicBezTo>
                    <a:pt x="0" y="543560"/>
                    <a:pt x="152400" y="695960"/>
                    <a:pt x="340360" y="695960"/>
                  </a:cubicBezTo>
                  <a:lnTo>
                    <a:pt x="7127240" y="695960"/>
                  </a:lnTo>
                  <a:cubicBezTo>
                    <a:pt x="7315200" y="695960"/>
                    <a:pt x="7467600" y="543560"/>
                    <a:pt x="7467600" y="355600"/>
                  </a:cubicBezTo>
                  <a:lnTo>
                    <a:pt x="7467600" y="0"/>
                  </a:lnTo>
                  <a:lnTo>
                    <a:pt x="0" y="0"/>
                  </a:lnTo>
                  <a:lnTo>
                    <a:pt x="0" y="3556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9" name="Freeform 9"/>
            <p:cNvSpPr/>
            <p:nvPr/>
          </p:nvSpPr>
          <p:spPr>
            <a:xfrm>
              <a:off x="2429510" y="5210810"/>
              <a:ext cx="2606040" cy="791210"/>
            </a:xfrm>
            <a:custGeom>
              <a:avLst/>
              <a:gdLst/>
              <a:ahLst/>
              <a:cxnLst/>
              <a:rect l="l" t="t" r="r" b="b"/>
              <a:pathLst>
                <a:path w="2606040" h="791210">
                  <a:moveTo>
                    <a:pt x="1258570" y="0"/>
                  </a:moveTo>
                  <a:lnTo>
                    <a:pt x="453390" y="0"/>
                  </a:lnTo>
                  <a:cubicBezTo>
                    <a:pt x="453390" y="0"/>
                    <a:pt x="429260" y="370840"/>
                    <a:pt x="403860" y="525780"/>
                  </a:cubicBezTo>
                  <a:cubicBezTo>
                    <a:pt x="359410" y="791210"/>
                    <a:pt x="87630" y="706120"/>
                    <a:pt x="10160" y="762000"/>
                  </a:cubicBezTo>
                  <a:cubicBezTo>
                    <a:pt x="0" y="769620"/>
                    <a:pt x="5080" y="786130"/>
                    <a:pt x="17780" y="786130"/>
                  </a:cubicBezTo>
                  <a:lnTo>
                    <a:pt x="2588260" y="786130"/>
                  </a:lnTo>
                  <a:cubicBezTo>
                    <a:pt x="2600960" y="786130"/>
                    <a:pt x="2606040" y="769620"/>
                    <a:pt x="2595880" y="762000"/>
                  </a:cubicBezTo>
                  <a:cubicBezTo>
                    <a:pt x="2518410" y="706120"/>
                    <a:pt x="2246630" y="791210"/>
                    <a:pt x="2202180" y="525780"/>
                  </a:cubicBezTo>
                  <a:cubicBezTo>
                    <a:pt x="2176780" y="370840"/>
                    <a:pt x="2152650" y="0"/>
                    <a:pt x="2152650" y="0"/>
                  </a:cubicBezTo>
                  <a:lnTo>
                    <a:pt x="1258570" y="0"/>
                  </a:lnTo>
                  <a:close/>
                </a:path>
              </a:pathLst>
            </a:custGeom>
            <a:solidFill>
              <a:srgbClr val="BBBBBB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314960" y="353060"/>
              <a:ext cx="6827520" cy="3835400"/>
            </a:xfrm>
            <a:custGeom>
              <a:avLst/>
              <a:gdLst/>
              <a:ahLst/>
              <a:cxnLst/>
              <a:rect l="l" t="t" r="r" b="b"/>
              <a:pathLst>
                <a:path w="6827520" h="3835400">
                  <a:moveTo>
                    <a:pt x="0" y="0"/>
                  </a:moveTo>
                  <a:lnTo>
                    <a:pt x="6827520" y="0"/>
                  </a:lnTo>
                  <a:lnTo>
                    <a:pt x="6827520" y="3835400"/>
                  </a:lnTo>
                  <a:lnTo>
                    <a:pt x="0" y="3835400"/>
                  </a:lnTo>
                  <a:close/>
                </a:path>
              </a:pathLst>
            </a:custGeom>
            <a:blipFill>
              <a:blip r:embed="rId3"/>
              <a:stretch>
                <a:fillRect t="-6640" b="-6640"/>
              </a:stretch>
            </a:blipFill>
          </p:spPr>
          <p:txBody>
            <a:bodyPr/>
            <a:lstStyle/>
            <a:p>
              <a:endParaRPr lang="en-PR"/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9144000" y="665190"/>
            <a:ext cx="8784644" cy="12743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023"/>
              </a:lnSpc>
              <a:spcBef>
                <a:spcPct val="0"/>
              </a:spcBef>
            </a:pPr>
            <a:r>
              <a:rPr lang="en-US" sz="4051" b="1" spc="76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EJECUCIÓN RELATIVA  PORCIENTO DESEMBOLSADO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9652286" y="2246207"/>
            <a:ext cx="8092115" cy="7503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16"/>
              </a:lnSpc>
            </a:pPr>
            <a:r>
              <a:rPr lang="en-US" sz="2494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Ejecución relativa – Porciento desembolsado</a:t>
            </a:r>
          </a:p>
          <a:p>
            <a:pPr algn="l">
              <a:lnSpc>
                <a:spcPts val="4016"/>
              </a:lnSpc>
            </a:pPr>
            <a:r>
              <a:rPr lang="en-US" sz="2494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Si vamos más allá de la cifra absoluta y observamos el porciento desembolsado en relación con lo obligado, encontramos ejemplos aún más poderosos:</a:t>
            </a:r>
          </a:p>
          <a:p>
            <a:pPr algn="l">
              <a:lnSpc>
                <a:spcPts val="4016"/>
              </a:lnSpc>
            </a:pPr>
            <a:endParaRPr lang="en-US" sz="2494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  <a:p>
            <a:pPr marL="538608" lvl="1" indent="-269304" algn="l">
              <a:lnSpc>
                <a:spcPts val="4016"/>
              </a:lnSpc>
              <a:buFont typeface="Arial"/>
              <a:buChar char="•"/>
            </a:pPr>
            <a:r>
              <a:rPr lang="en-US" sz="2494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Vieques ha desembolsado un 78.8% de sus obligaciones. Esto principalmente debido al proyecto del hospital que está en próximo a completarse.</a:t>
            </a:r>
          </a:p>
          <a:p>
            <a:pPr marL="538608" lvl="1" indent="-269304" algn="l">
              <a:lnSpc>
                <a:spcPts val="4016"/>
              </a:lnSpc>
              <a:buFont typeface="Arial"/>
              <a:buChar char="•"/>
            </a:pPr>
            <a:r>
              <a:rPr lang="en-US" sz="2494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Naranjito alcanza un 73.4%.</a:t>
            </a:r>
          </a:p>
          <a:p>
            <a:pPr marL="538608" lvl="1" indent="-269304" algn="l">
              <a:lnSpc>
                <a:spcPts val="4016"/>
              </a:lnSpc>
              <a:buFont typeface="Arial"/>
              <a:buChar char="•"/>
            </a:pPr>
            <a:r>
              <a:rPr lang="en-US" sz="2494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Le siguen Gurabo, Bayamón y Maunabo, todos sobre el 52%.</a:t>
            </a:r>
          </a:p>
          <a:p>
            <a:pPr marL="538608" lvl="1" indent="-269304" algn="l">
              <a:lnSpc>
                <a:spcPts val="4016"/>
              </a:lnSpc>
              <a:buFont typeface="Arial"/>
              <a:buChar char="•"/>
            </a:pPr>
            <a:r>
              <a:rPr lang="en-US" sz="2494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También figuran con buen desempeño Canóvanas, Arroyo, Loíza, Juncos y Aguada, todos cerca o por encima del 49%.</a:t>
            </a:r>
          </a:p>
          <a:p>
            <a:pPr algn="l">
              <a:lnSpc>
                <a:spcPts val="4016"/>
              </a:lnSpc>
            </a:pPr>
            <a:endParaRPr lang="en-US" sz="2494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13" name="Freeform 13"/>
          <p:cNvSpPr/>
          <p:nvPr/>
        </p:nvSpPr>
        <p:spPr>
          <a:xfrm>
            <a:off x="1237683" y="8316999"/>
            <a:ext cx="1882602" cy="1882602"/>
          </a:xfrm>
          <a:custGeom>
            <a:avLst/>
            <a:gdLst/>
            <a:ahLst/>
            <a:cxnLst/>
            <a:rect l="l" t="t" r="r" b="b"/>
            <a:pathLst>
              <a:path w="1882602" h="1882602">
                <a:moveTo>
                  <a:pt x="0" y="0"/>
                </a:moveTo>
                <a:lnTo>
                  <a:pt x="1882601" y="0"/>
                </a:lnTo>
                <a:lnTo>
                  <a:pt x="1882601" y="1882602"/>
                </a:lnTo>
                <a:lnTo>
                  <a:pt x="0" y="18826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6215584" y="-1871099"/>
            <a:ext cx="6711098" cy="20298041"/>
            <a:chOff x="0" y="0"/>
            <a:chExt cx="1767532" cy="534598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767532" cy="5345986"/>
            </a:xfrm>
            <a:custGeom>
              <a:avLst/>
              <a:gdLst/>
              <a:ahLst/>
              <a:cxnLst/>
              <a:rect l="l" t="t" r="r" b="b"/>
              <a:pathLst>
                <a:path w="1767532" h="5345986">
                  <a:moveTo>
                    <a:pt x="32301" y="0"/>
                  </a:moveTo>
                  <a:lnTo>
                    <a:pt x="1735231" y="0"/>
                  </a:lnTo>
                  <a:cubicBezTo>
                    <a:pt x="1743798" y="0"/>
                    <a:pt x="1752014" y="3403"/>
                    <a:pt x="1758071" y="9461"/>
                  </a:cubicBezTo>
                  <a:cubicBezTo>
                    <a:pt x="1764129" y="15518"/>
                    <a:pt x="1767532" y="23734"/>
                    <a:pt x="1767532" y="32301"/>
                  </a:cubicBezTo>
                  <a:lnTo>
                    <a:pt x="1767532" y="5313685"/>
                  </a:lnTo>
                  <a:cubicBezTo>
                    <a:pt x="1767532" y="5322252"/>
                    <a:pt x="1764129" y="5330468"/>
                    <a:pt x="1758071" y="5336525"/>
                  </a:cubicBezTo>
                  <a:cubicBezTo>
                    <a:pt x="1752014" y="5342583"/>
                    <a:pt x="1743798" y="5345986"/>
                    <a:pt x="1735231" y="5345986"/>
                  </a:cubicBezTo>
                  <a:lnTo>
                    <a:pt x="32301" y="5345986"/>
                  </a:lnTo>
                  <a:cubicBezTo>
                    <a:pt x="23734" y="5345986"/>
                    <a:pt x="15518" y="5342583"/>
                    <a:pt x="9461" y="5336525"/>
                  </a:cubicBezTo>
                  <a:cubicBezTo>
                    <a:pt x="3403" y="5330468"/>
                    <a:pt x="0" y="5322252"/>
                    <a:pt x="0" y="5313685"/>
                  </a:cubicBezTo>
                  <a:lnTo>
                    <a:pt x="0" y="32301"/>
                  </a:lnTo>
                  <a:cubicBezTo>
                    <a:pt x="0" y="23734"/>
                    <a:pt x="3403" y="15518"/>
                    <a:pt x="9461" y="9461"/>
                  </a:cubicBezTo>
                  <a:cubicBezTo>
                    <a:pt x="15518" y="3403"/>
                    <a:pt x="23734" y="0"/>
                    <a:pt x="32301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1767532" cy="538408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>
            <a:off x="3600025" y="557874"/>
            <a:ext cx="11087950" cy="6359914"/>
            <a:chOff x="0" y="0"/>
            <a:chExt cx="7981950" cy="4578350"/>
          </a:xfrm>
        </p:grpSpPr>
        <p:sp>
          <p:nvSpPr>
            <p:cNvPr id="7" name="Freeform 7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8" name="Freeform 8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000A1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9" name="Freeform 9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0" name="Freeform 10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3"/>
              <a:stretch>
                <a:fillRect t="-3165" b="-3164"/>
              </a:stretch>
            </a:blipFill>
          </p:spPr>
          <p:txBody>
            <a:bodyPr/>
            <a:lstStyle/>
            <a:p>
              <a:endParaRPr lang="en-P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867208" y="7013579"/>
            <a:ext cx="14553583" cy="2528685"/>
          </a:xfrm>
          <a:custGeom>
            <a:avLst/>
            <a:gdLst/>
            <a:ahLst/>
            <a:cxnLst/>
            <a:rect l="l" t="t" r="r" b="b"/>
            <a:pathLst>
              <a:path w="14553583" h="2528685">
                <a:moveTo>
                  <a:pt x="0" y="0"/>
                </a:moveTo>
                <a:lnTo>
                  <a:pt x="14553584" y="0"/>
                </a:lnTo>
                <a:lnTo>
                  <a:pt x="14553584" y="2528685"/>
                </a:lnTo>
                <a:lnTo>
                  <a:pt x="0" y="25286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151" b="-9151"/>
            </a:stretch>
          </a:blipFill>
        </p:spPr>
        <p:txBody>
          <a:bodyPr/>
          <a:lstStyle/>
          <a:p>
            <a:endParaRPr lang="en-PR"/>
          </a:p>
        </p:txBody>
      </p:sp>
      <p:grpSp>
        <p:nvGrpSpPr>
          <p:cNvPr id="3" name="Group 3"/>
          <p:cNvGrpSpPr/>
          <p:nvPr/>
        </p:nvGrpSpPr>
        <p:grpSpPr>
          <a:xfrm rot="5400000">
            <a:off x="12575823" y="-1277826"/>
            <a:ext cx="1971561" cy="7691173"/>
            <a:chOff x="0" y="0"/>
            <a:chExt cx="554768" cy="2164183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54768" cy="2164183"/>
            </a:xfrm>
            <a:custGeom>
              <a:avLst/>
              <a:gdLst/>
              <a:ahLst/>
              <a:cxnLst/>
              <a:rect l="l" t="t" r="r" b="b"/>
              <a:pathLst>
                <a:path w="554768" h="2164183">
                  <a:moveTo>
                    <a:pt x="109950" y="0"/>
                  </a:moveTo>
                  <a:lnTo>
                    <a:pt x="444818" y="0"/>
                  </a:lnTo>
                  <a:cubicBezTo>
                    <a:pt x="473979" y="0"/>
                    <a:pt x="501945" y="11584"/>
                    <a:pt x="522565" y="32204"/>
                  </a:cubicBezTo>
                  <a:cubicBezTo>
                    <a:pt x="543184" y="52823"/>
                    <a:pt x="554768" y="80790"/>
                    <a:pt x="554768" y="109950"/>
                  </a:cubicBezTo>
                  <a:lnTo>
                    <a:pt x="554768" y="2054233"/>
                  </a:lnTo>
                  <a:cubicBezTo>
                    <a:pt x="554768" y="2114956"/>
                    <a:pt x="505542" y="2164183"/>
                    <a:pt x="444818" y="2164183"/>
                  </a:cubicBezTo>
                  <a:lnTo>
                    <a:pt x="109950" y="2164183"/>
                  </a:lnTo>
                  <a:cubicBezTo>
                    <a:pt x="80790" y="2164183"/>
                    <a:pt x="52823" y="2152599"/>
                    <a:pt x="32204" y="2131979"/>
                  </a:cubicBezTo>
                  <a:cubicBezTo>
                    <a:pt x="11584" y="2111359"/>
                    <a:pt x="0" y="2083393"/>
                    <a:pt x="0" y="2054233"/>
                  </a:cubicBezTo>
                  <a:lnTo>
                    <a:pt x="0" y="109950"/>
                  </a:lnTo>
                  <a:cubicBezTo>
                    <a:pt x="0" y="80790"/>
                    <a:pt x="11584" y="52823"/>
                    <a:pt x="32204" y="32204"/>
                  </a:cubicBezTo>
                  <a:cubicBezTo>
                    <a:pt x="52823" y="11584"/>
                    <a:pt x="80790" y="0"/>
                    <a:pt x="109950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554768" cy="2202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 rot="5400000">
            <a:off x="11557465" y="2522027"/>
            <a:ext cx="4008279" cy="7691173"/>
            <a:chOff x="0" y="0"/>
            <a:chExt cx="1127871" cy="2164183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127871" cy="2164183"/>
            </a:xfrm>
            <a:custGeom>
              <a:avLst/>
              <a:gdLst/>
              <a:ahLst/>
              <a:cxnLst/>
              <a:rect l="l" t="t" r="r" b="b"/>
              <a:pathLst>
                <a:path w="1127871" h="2164183">
                  <a:moveTo>
                    <a:pt x="54082" y="0"/>
                  </a:moveTo>
                  <a:lnTo>
                    <a:pt x="1073789" y="0"/>
                  </a:lnTo>
                  <a:cubicBezTo>
                    <a:pt x="1103657" y="0"/>
                    <a:pt x="1127871" y="24213"/>
                    <a:pt x="1127871" y="54082"/>
                  </a:cubicBezTo>
                  <a:lnTo>
                    <a:pt x="1127871" y="2110101"/>
                  </a:lnTo>
                  <a:cubicBezTo>
                    <a:pt x="1127871" y="2139970"/>
                    <a:pt x="1103657" y="2164183"/>
                    <a:pt x="1073789" y="2164183"/>
                  </a:cubicBezTo>
                  <a:lnTo>
                    <a:pt x="54082" y="2164183"/>
                  </a:lnTo>
                  <a:cubicBezTo>
                    <a:pt x="24213" y="2164183"/>
                    <a:pt x="0" y="2139970"/>
                    <a:pt x="0" y="2110101"/>
                  </a:cubicBezTo>
                  <a:lnTo>
                    <a:pt x="0" y="54082"/>
                  </a:lnTo>
                  <a:cubicBezTo>
                    <a:pt x="0" y="24213"/>
                    <a:pt x="24213" y="0"/>
                    <a:pt x="54082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1127871" cy="220228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1763462" y="1170470"/>
            <a:ext cx="3596284" cy="658178"/>
            <a:chOff x="0" y="0"/>
            <a:chExt cx="2220569" cy="4064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220569" cy="406400"/>
            </a:xfrm>
            <a:custGeom>
              <a:avLst/>
              <a:gdLst/>
              <a:ahLst/>
              <a:cxnLst/>
              <a:rect l="l" t="t" r="r" b="b"/>
              <a:pathLst>
                <a:path w="2220569" h="406400">
                  <a:moveTo>
                    <a:pt x="2017369" y="0"/>
                  </a:moveTo>
                  <a:cubicBezTo>
                    <a:pt x="2129593" y="0"/>
                    <a:pt x="2220569" y="90976"/>
                    <a:pt x="2220569" y="203200"/>
                  </a:cubicBezTo>
                  <a:cubicBezTo>
                    <a:pt x="2220569" y="315424"/>
                    <a:pt x="2129593" y="406400"/>
                    <a:pt x="20173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222056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1763462" y="3951965"/>
            <a:ext cx="3596284" cy="658178"/>
            <a:chOff x="0" y="0"/>
            <a:chExt cx="2220569" cy="4064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220569" cy="406400"/>
            </a:xfrm>
            <a:custGeom>
              <a:avLst/>
              <a:gdLst/>
              <a:ahLst/>
              <a:cxnLst/>
              <a:rect l="l" t="t" r="r" b="b"/>
              <a:pathLst>
                <a:path w="2220569" h="406400">
                  <a:moveTo>
                    <a:pt x="2017369" y="0"/>
                  </a:moveTo>
                  <a:cubicBezTo>
                    <a:pt x="2129593" y="0"/>
                    <a:pt x="2220569" y="90976"/>
                    <a:pt x="2220569" y="203200"/>
                  </a:cubicBezTo>
                  <a:cubicBezTo>
                    <a:pt x="2220569" y="315424"/>
                    <a:pt x="2129593" y="406400"/>
                    <a:pt x="2017369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38100"/>
              <a:ext cx="2220569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15" name="Group 15"/>
          <p:cNvGrpSpPr/>
          <p:nvPr/>
        </p:nvGrpSpPr>
        <p:grpSpPr>
          <a:xfrm rot="5400000">
            <a:off x="-1766672" y="254694"/>
            <a:ext cx="11850027" cy="9472459"/>
            <a:chOff x="0" y="0"/>
            <a:chExt cx="3120995" cy="2494804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3120995" cy="2494804"/>
            </a:xfrm>
            <a:custGeom>
              <a:avLst/>
              <a:gdLst/>
              <a:ahLst/>
              <a:cxnLst/>
              <a:rect l="l" t="t" r="r" b="b"/>
              <a:pathLst>
                <a:path w="3120995" h="2494804">
                  <a:moveTo>
                    <a:pt x="18293" y="0"/>
                  </a:moveTo>
                  <a:lnTo>
                    <a:pt x="3102702" y="0"/>
                  </a:lnTo>
                  <a:cubicBezTo>
                    <a:pt x="3107553" y="0"/>
                    <a:pt x="3112206" y="1927"/>
                    <a:pt x="3115637" y="5358"/>
                  </a:cubicBezTo>
                  <a:cubicBezTo>
                    <a:pt x="3119068" y="8789"/>
                    <a:pt x="3120995" y="13441"/>
                    <a:pt x="3120995" y="18293"/>
                  </a:cubicBezTo>
                  <a:lnTo>
                    <a:pt x="3120995" y="2476511"/>
                  </a:lnTo>
                  <a:cubicBezTo>
                    <a:pt x="3120995" y="2486614"/>
                    <a:pt x="3112805" y="2494804"/>
                    <a:pt x="3102702" y="2494804"/>
                  </a:cubicBezTo>
                  <a:lnTo>
                    <a:pt x="18293" y="2494804"/>
                  </a:lnTo>
                  <a:cubicBezTo>
                    <a:pt x="13441" y="2494804"/>
                    <a:pt x="8789" y="2492877"/>
                    <a:pt x="5358" y="2489446"/>
                  </a:cubicBezTo>
                  <a:cubicBezTo>
                    <a:pt x="1927" y="2486015"/>
                    <a:pt x="0" y="2481362"/>
                    <a:pt x="0" y="2476511"/>
                  </a:cubicBezTo>
                  <a:lnTo>
                    <a:pt x="0" y="18293"/>
                  </a:lnTo>
                  <a:cubicBezTo>
                    <a:pt x="0" y="8190"/>
                    <a:pt x="8190" y="0"/>
                    <a:pt x="18293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3120995" cy="253290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18" name="Freeform 18"/>
          <p:cNvSpPr/>
          <p:nvPr/>
        </p:nvSpPr>
        <p:spPr>
          <a:xfrm>
            <a:off x="790252" y="1285599"/>
            <a:ext cx="6393000" cy="2115017"/>
          </a:xfrm>
          <a:custGeom>
            <a:avLst/>
            <a:gdLst/>
            <a:ahLst/>
            <a:cxnLst/>
            <a:rect l="l" t="t" r="r" b="b"/>
            <a:pathLst>
              <a:path w="6393000" h="2115017">
                <a:moveTo>
                  <a:pt x="0" y="0"/>
                </a:moveTo>
                <a:lnTo>
                  <a:pt x="6392999" y="0"/>
                </a:lnTo>
                <a:lnTo>
                  <a:pt x="6392999" y="2115017"/>
                </a:lnTo>
                <a:lnTo>
                  <a:pt x="0" y="21150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19" name="TextBox 19"/>
          <p:cNvSpPr txBox="1"/>
          <p:nvPr/>
        </p:nvSpPr>
        <p:spPr>
          <a:xfrm>
            <a:off x="9902448" y="2081526"/>
            <a:ext cx="7394336" cy="13560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60"/>
              </a:lnSpc>
            </a:pPr>
            <a:r>
              <a:rPr lang="en-US" sz="2490" u="none" strike="noStrike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Tenemos $9.29 millones obligados y hemos recibido $6.07 millones en reembolso, para un 65.3%.</a:t>
            </a:r>
          </a:p>
          <a:p>
            <a:pPr marL="0" lvl="0" indent="0" algn="ctr">
              <a:lnSpc>
                <a:spcPts val="3660"/>
              </a:lnSpc>
            </a:pPr>
            <a:endParaRPr lang="en-US" sz="2490" u="none" strike="noStrike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9970535" y="4867318"/>
            <a:ext cx="7182138" cy="317442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69"/>
              </a:lnSpc>
            </a:pPr>
            <a:r>
              <a:rPr lang="en-US" sz="2904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De las facilidades rec</a:t>
            </a:r>
            <a:r>
              <a:rPr lang="en-US" sz="2904" u="none" strike="noStrike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reativas y edificios 25 están completados, 2 en construcción y 39 en la fase de subasta. Los proyectos de carreteras los realiza el municipio con recursos propios y/o contratistas.</a:t>
            </a:r>
          </a:p>
          <a:p>
            <a:pPr algn="ctr">
              <a:lnSpc>
                <a:spcPts val="4269"/>
              </a:lnSpc>
            </a:pPr>
            <a:endParaRPr lang="en-US" sz="2904" u="none" strike="noStrike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  <p:sp>
        <p:nvSpPr>
          <p:cNvPr id="21" name="TextBox 21"/>
          <p:cNvSpPr txBox="1"/>
          <p:nvPr/>
        </p:nvSpPr>
        <p:spPr>
          <a:xfrm>
            <a:off x="11705243" y="1237974"/>
            <a:ext cx="3712723" cy="47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31"/>
              </a:lnSpc>
              <a:spcBef>
                <a:spcPct val="0"/>
              </a:spcBef>
            </a:pPr>
            <a:r>
              <a:rPr lang="en-US" sz="2807" b="1">
                <a:solidFill>
                  <a:srgbClr val="000A1F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$9.27 MILLONES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2064562" y="4019455"/>
            <a:ext cx="3070109" cy="4716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31"/>
              </a:lnSpc>
              <a:spcBef>
                <a:spcPct val="0"/>
              </a:spcBef>
            </a:pPr>
            <a:r>
              <a:rPr lang="en-US" sz="2807" b="1">
                <a:solidFill>
                  <a:srgbClr val="000A1F"/>
                </a:solidFill>
                <a:latin typeface="Muli Ultra-Bold"/>
                <a:ea typeface="Muli Ultra-Bold"/>
                <a:cs typeface="Muli Ultra-Bold"/>
                <a:sym typeface="Muli Ultra-Bold"/>
              </a:rPr>
              <a:t>90 PROYECTOS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790252" y="5878628"/>
            <a:ext cx="7529462" cy="42119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872"/>
              </a:lnSpc>
            </a:pPr>
            <a:r>
              <a:rPr lang="en-US" sz="3026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Aunque nuestra cifra absoluta es modesta comparada con municipios grandes, este porciento demuestra que en Camuy sabemos ejecutar, sabemos administrar y sabemos traducir los recursos en resultados.</a:t>
            </a:r>
          </a:p>
          <a:p>
            <a:pPr algn="l">
              <a:lnSpc>
                <a:spcPts val="4872"/>
              </a:lnSpc>
            </a:pPr>
            <a:endParaRPr lang="en-US" sz="3026">
              <a:solidFill>
                <a:srgbClr val="FFFFFF"/>
              </a:solidFill>
              <a:latin typeface="TT Interphases"/>
              <a:ea typeface="TT Interphases"/>
              <a:cs typeface="TT Interphases"/>
              <a:sym typeface="TT Interphases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40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5323702" y="-2791889"/>
            <a:ext cx="7640596" cy="20739065"/>
            <a:chOff x="0" y="0"/>
            <a:chExt cx="2012338" cy="546214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012338" cy="5462141"/>
            </a:xfrm>
            <a:custGeom>
              <a:avLst/>
              <a:gdLst/>
              <a:ahLst/>
              <a:cxnLst/>
              <a:rect l="l" t="t" r="r" b="b"/>
              <a:pathLst>
                <a:path w="2012338" h="5462141">
                  <a:moveTo>
                    <a:pt x="28371" y="0"/>
                  </a:moveTo>
                  <a:lnTo>
                    <a:pt x="1983967" y="0"/>
                  </a:lnTo>
                  <a:cubicBezTo>
                    <a:pt x="1999636" y="0"/>
                    <a:pt x="2012338" y="12702"/>
                    <a:pt x="2012338" y="28371"/>
                  </a:cubicBezTo>
                  <a:lnTo>
                    <a:pt x="2012338" y="5433769"/>
                  </a:lnTo>
                  <a:cubicBezTo>
                    <a:pt x="2012338" y="5449438"/>
                    <a:pt x="1999636" y="5462141"/>
                    <a:pt x="1983967" y="5462141"/>
                  </a:cubicBezTo>
                  <a:lnTo>
                    <a:pt x="28371" y="5462141"/>
                  </a:lnTo>
                  <a:cubicBezTo>
                    <a:pt x="12702" y="5462141"/>
                    <a:pt x="0" y="5449438"/>
                    <a:pt x="0" y="5433769"/>
                  </a:cubicBezTo>
                  <a:lnTo>
                    <a:pt x="0" y="28371"/>
                  </a:lnTo>
                  <a:cubicBezTo>
                    <a:pt x="0" y="12702"/>
                    <a:pt x="12702" y="0"/>
                    <a:pt x="28371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012338" cy="550024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 rot="5400000">
            <a:off x="3110340" y="-3925931"/>
            <a:ext cx="4127957" cy="8291237"/>
            <a:chOff x="0" y="0"/>
            <a:chExt cx="1087198" cy="21837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7198" cy="2183700"/>
            </a:xfrm>
            <a:custGeom>
              <a:avLst/>
              <a:gdLst/>
              <a:ahLst/>
              <a:cxnLst/>
              <a:rect l="l" t="t" r="r" b="b"/>
              <a:pathLst>
                <a:path w="1087198" h="2183700">
                  <a:moveTo>
                    <a:pt x="52514" y="0"/>
                  </a:moveTo>
                  <a:lnTo>
                    <a:pt x="1034685" y="0"/>
                  </a:lnTo>
                  <a:cubicBezTo>
                    <a:pt x="1063687" y="0"/>
                    <a:pt x="1087198" y="23511"/>
                    <a:pt x="1087198" y="52514"/>
                  </a:cubicBezTo>
                  <a:lnTo>
                    <a:pt x="1087198" y="2131187"/>
                  </a:lnTo>
                  <a:cubicBezTo>
                    <a:pt x="1087198" y="2145114"/>
                    <a:pt x="1081666" y="2158471"/>
                    <a:pt x="1071818" y="2168319"/>
                  </a:cubicBezTo>
                  <a:cubicBezTo>
                    <a:pt x="1061969" y="2178168"/>
                    <a:pt x="1048612" y="2183700"/>
                    <a:pt x="1034685" y="2183700"/>
                  </a:cubicBezTo>
                  <a:lnTo>
                    <a:pt x="52514" y="2183700"/>
                  </a:lnTo>
                  <a:cubicBezTo>
                    <a:pt x="38586" y="2183700"/>
                    <a:pt x="25229" y="2178168"/>
                    <a:pt x="15381" y="2168319"/>
                  </a:cubicBezTo>
                  <a:cubicBezTo>
                    <a:pt x="5533" y="2158471"/>
                    <a:pt x="0" y="2145114"/>
                    <a:pt x="0" y="2131187"/>
                  </a:cubicBezTo>
                  <a:lnTo>
                    <a:pt x="0" y="52514"/>
                  </a:lnTo>
                  <a:cubicBezTo>
                    <a:pt x="0" y="23511"/>
                    <a:pt x="23511" y="0"/>
                    <a:pt x="52514" y="0"/>
                  </a:cubicBezTo>
                  <a:close/>
                </a:path>
              </a:pathLst>
            </a:custGeom>
            <a:solidFill>
              <a:srgbClr val="000A1F">
                <a:alpha val="60000"/>
              </a:srgbClr>
            </a:solidFill>
          </p:spPr>
          <p:txBody>
            <a:bodyPr/>
            <a:lstStyle/>
            <a:p>
              <a:endParaRPr lang="en-P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087198" cy="22218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774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2117908" y="2447679"/>
            <a:ext cx="14052185" cy="6006304"/>
          </a:xfrm>
          <a:custGeom>
            <a:avLst/>
            <a:gdLst/>
            <a:ahLst/>
            <a:cxnLst/>
            <a:rect l="l" t="t" r="r" b="b"/>
            <a:pathLst>
              <a:path w="14052185" h="6006304">
                <a:moveTo>
                  <a:pt x="0" y="0"/>
                </a:moveTo>
                <a:lnTo>
                  <a:pt x="14052184" y="0"/>
                </a:lnTo>
                <a:lnTo>
                  <a:pt x="14052184" y="6006305"/>
                </a:lnTo>
                <a:lnTo>
                  <a:pt x="0" y="60063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4248" b="-4248"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9" name="Freeform 9"/>
          <p:cNvSpPr/>
          <p:nvPr/>
        </p:nvSpPr>
        <p:spPr>
          <a:xfrm rot="-3901605">
            <a:off x="10449668" y="-4731984"/>
            <a:ext cx="11929911" cy="11929911"/>
          </a:xfrm>
          <a:custGeom>
            <a:avLst/>
            <a:gdLst/>
            <a:ahLst/>
            <a:cxnLst/>
            <a:rect l="l" t="t" r="r" b="b"/>
            <a:pathLst>
              <a:path w="11929911" h="11929911">
                <a:moveTo>
                  <a:pt x="0" y="0"/>
                </a:moveTo>
                <a:lnTo>
                  <a:pt x="11929911" y="0"/>
                </a:lnTo>
                <a:lnTo>
                  <a:pt x="11929911" y="11929911"/>
                </a:lnTo>
                <a:lnTo>
                  <a:pt x="0" y="1192991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PR"/>
          </a:p>
        </p:txBody>
      </p:sp>
      <p:sp>
        <p:nvSpPr>
          <p:cNvPr id="10" name="TextBox 10"/>
          <p:cNvSpPr txBox="1"/>
          <p:nvPr/>
        </p:nvSpPr>
        <p:spPr>
          <a:xfrm>
            <a:off x="1028700" y="482386"/>
            <a:ext cx="8291237" cy="1482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7"/>
              </a:lnSpc>
            </a:pPr>
            <a:r>
              <a:rPr lang="en-US" sz="4747" b="1" spc="90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ESTADIO</a:t>
            </a:r>
          </a:p>
          <a:p>
            <a:pPr marL="0" lvl="0" indent="0" algn="ctr">
              <a:lnSpc>
                <a:spcPts val="5887"/>
              </a:lnSpc>
              <a:spcBef>
                <a:spcPct val="0"/>
              </a:spcBef>
            </a:pPr>
            <a:r>
              <a:rPr lang="en-US" sz="4747" b="1" spc="90" dirty="0">
                <a:solidFill>
                  <a:srgbClr val="FFFFFF"/>
                </a:solidFill>
                <a:latin typeface="Muli Heavy"/>
                <a:ea typeface="Muli Heavy"/>
                <a:cs typeface="Muli Heavy"/>
                <a:sym typeface="Muli Heavy"/>
              </a:rPr>
              <a:t>JUAN F. “CHEO” LÓPEZ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541224" y="8589423"/>
            <a:ext cx="13557425" cy="130917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64"/>
              </a:lnSpc>
            </a:pPr>
            <a:r>
              <a:rPr lang="en-US" sz="2665">
                <a:solidFill>
                  <a:srgbClr val="FFFFFF"/>
                </a:solidFill>
                <a:latin typeface="TT Interphases"/>
                <a:ea typeface="TT Interphases"/>
                <a:cs typeface="TT Interphases"/>
                <a:sym typeface="TT Interphases"/>
              </a:rPr>
              <a:t> Este proyecto consiste en una modernización y reparación dentro de la misma huella actual. Se va a reconstruir el techo y modernizar las áreas de camerinos, las butacas, baños, cuarto de transmisión radial, cantinas y cafetería.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61376C85ADCAC4282E053939B6A3531" ma:contentTypeVersion="3" ma:contentTypeDescription="Create a new document." ma:contentTypeScope="" ma:versionID="756edbda1275c0a693cc4cb3d45f5145">
  <xsd:schema xmlns:xsd="http://www.w3.org/2001/XMLSchema" xmlns:xs="http://www.w3.org/2001/XMLSchema" xmlns:p="http://schemas.microsoft.com/office/2006/metadata/properties" xmlns:ns2="3cfc36c3-105e-4dc6-a87a-836f1eec96c0" targetNamespace="http://schemas.microsoft.com/office/2006/metadata/properties" ma:root="true" ma:fieldsID="62ca2e25e49890fe3d3bea12e456a753" ns2:_="">
    <xsd:import namespace="3cfc36c3-105e-4dc6-a87a-836f1eec96c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fc36c3-105e-4dc6-a87a-836f1eec96c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BD070590-72A9-4408-ADCB-32FDF0E50EAE}"/>
</file>

<file path=customXml/itemProps2.xml><?xml version="1.0" encoding="utf-8"?>
<ds:datastoreItem xmlns:ds="http://schemas.openxmlformats.org/officeDocument/2006/customXml" ds:itemID="{ED992C92-312A-4CDD-AF23-365328E35A05}"/>
</file>

<file path=customXml/itemProps3.xml><?xml version="1.0" encoding="utf-8"?>
<ds:datastoreItem xmlns:ds="http://schemas.openxmlformats.org/officeDocument/2006/customXml" ds:itemID="{F6BD7F8D-95BC-4A2D-8D01-6D2ABAC63F14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865</Words>
  <Application>Microsoft Office PowerPoint</Application>
  <PresentationFormat>Custom</PresentationFormat>
  <Paragraphs>71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Muli</vt:lpstr>
      <vt:lpstr>Calibri</vt:lpstr>
      <vt:lpstr>Muli Bold</vt:lpstr>
      <vt:lpstr>TT Interphases</vt:lpstr>
      <vt:lpstr>Bricolage Grotesque Condensed Bold</vt:lpstr>
      <vt:lpstr>Muli Ultra-Bold</vt:lpstr>
      <vt:lpstr>TT Interphases Bold</vt:lpstr>
      <vt:lpstr>Muli Heavy</vt:lpstr>
      <vt:lpstr>Arial</vt:lpstr>
      <vt:lpstr>Bricolage Grotesque Condensed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Respuesta FEMA </dc:title>
  <cp:lastModifiedBy>Cristina M. Gonzalez Barreto</cp:lastModifiedBy>
  <cp:revision>2</cp:revision>
  <dcterms:created xsi:type="dcterms:W3CDTF">2006-08-16T00:00:00Z</dcterms:created>
  <dcterms:modified xsi:type="dcterms:W3CDTF">2025-09-05T02:40:04Z</dcterms:modified>
  <dc:identifier>DAGyEBUxqgE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0x010100361376C85ADCAC4282E053939B6A3531</vt:lpwstr>
  </property>
</Properties>
</file>