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4.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5.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6.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7.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8.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9.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0.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1.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1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13.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91" r:id="rId5"/>
    <p:sldMasterId id="2147483719" r:id="rId6"/>
    <p:sldMasterId id="2147483733" r:id="rId7"/>
    <p:sldMasterId id="2147483751" r:id="rId8"/>
    <p:sldMasterId id="2147483768" r:id="rId9"/>
    <p:sldMasterId id="2147483785" r:id="rId10"/>
    <p:sldMasterId id="2147483788" r:id="rId11"/>
    <p:sldMasterId id="2147483966" r:id="rId12"/>
    <p:sldMasterId id="2147484110" r:id="rId13"/>
    <p:sldMasterId id="2147484151" r:id="rId14"/>
    <p:sldMasterId id="2147484164" r:id="rId15"/>
    <p:sldMasterId id="2147484192" r:id="rId16"/>
    <p:sldMasterId id="2147484221" r:id="rId17"/>
  </p:sldMasterIdLst>
  <p:notesMasterIdLst>
    <p:notesMasterId r:id="rId48"/>
  </p:notesMasterIdLst>
  <p:sldIdLst>
    <p:sldId id="274" r:id="rId18"/>
    <p:sldId id="2146846486" r:id="rId19"/>
    <p:sldId id="294" r:id="rId20"/>
    <p:sldId id="2146846509" r:id="rId21"/>
    <p:sldId id="2146846402" r:id="rId22"/>
    <p:sldId id="2146846744" r:id="rId23"/>
    <p:sldId id="2146846762" r:id="rId24"/>
    <p:sldId id="2146846763" r:id="rId25"/>
    <p:sldId id="2146846764" r:id="rId26"/>
    <p:sldId id="7367" r:id="rId27"/>
    <p:sldId id="2146846498" r:id="rId28"/>
    <p:sldId id="5728" r:id="rId29"/>
    <p:sldId id="555" r:id="rId30"/>
    <p:sldId id="2146846499" r:id="rId31"/>
    <p:sldId id="2146846746" r:id="rId32"/>
    <p:sldId id="2146846745" r:id="rId33"/>
    <p:sldId id="2146846511" r:id="rId34"/>
    <p:sldId id="2146846765" r:id="rId35"/>
    <p:sldId id="2146846766" r:id="rId36"/>
    <p:sldId id="2146846771" r:id="rId37"/>
    <p:sldId id="2146846772" r:id="rId38"/>
    <p:sldId id="2146846773" r:id="rId39"/>
    <p:sldId id="2146846775" r:id="rId40"/>
    <p:sldId id="2146846774" r:id="rId41"/>
    <p:sldId id="2146846770" r:id="rId42"/>
    <p:sldId id="2146846767" r:id="rId43"/>
    <p:sldId id="2146846768" r:id="rId44"/>
    <p:sldId id="2146846776" r:id="rId45"/>
    <p:sldId id="2146846777" r:id="rId46"/>
    <p:sldId id="2146846512" r:id="rId4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BC4A52B-54CD-60FF-6BA4-5EE90523D28F}" name="Leverett, George J CIV USARMY CESAJ (USA)" initials="L(" userId="S::george.j.leverett@usace.army.mil::71f28c36-4daf-4526-aa72-4b55065b04b4" providerId="AD"/>
  <p188:author id="{96A29530-2F72-77CE-6A72-34F3F8CC61E0}" name="Keiser, Jacqueline J CIV USARMY CESAD (USA)" initials="K(" userId="S::jacqueline.j.keiser@usace.army.mil::2db37911-babe-43e8-8484-31c40b1e848e" providerId="AD"/>
  <p188:author id="{6F618E3C-F683-8C00-5E6A-31927DDAF593}" name="Lamb-Mercado, Kiomy A CIV USARMY CESAJ (USA)" initials="L(" userId="S::kiomy.a.lamb-mercado@usace.army.mil::78fe5928-8b55-45cf-9117-5b20da9e0c0d" providerId="AD"/>
  <p188:author id="{A97AC53E-92BA-5898-27F2-C81D8A1994ED}" name="Luan" initials="L" userId="S::Luan.M.EstebanCorrea@usace.army.mil::4618e9c8-84d6-4089-8810-53fc4fe7106f" providerId="AD"/>
  <p188:author id="{472A475B-809E-4823-1210-18BCCB62422A}" name="Dupries, Stephen M CIV USARMY CESAJ (USA)" initials="D(" userId="S::stephen.m.dupries@usace.army.mil::cb3c3adf-f097-4b41-ac95-88e93f6b7af4" providerId="AD"/>
  <p188:author id="{CDBCBD69-1B5E-3952-7235-FB16CE3680A1}" name="Jackson, Martha C (Marci) CIV USARMY CESAD (USA)" initials="J(" userId="S::martha.c.jackson@usace.army.mil::ca705c2c-0278-40c0-90b4-75c02b503a20" providerId="AD"/>
  <p188:author id="{A9546873-3DFC-730F-2D14-5121000047CC}" name="Kiomy" initials="K" userId="S::Kiomy.A.Lamb-Mercado@usace.army.mil::78fe5928-8b55-45cf-9117-5b20da9e0c0d" providerId="AD"/>
  <p188:author id="{2FE2C881-F6BD-1347-76A5-D87C06ED5BA6}" name="Esteban Correa, Luan M CIV USARMY CESAJ (USA)" initials="E(" userId="S::luan.m.estebancorrea@usace.army.mil::4618e9c8-84d6-4089-8810-53fc4fe7106f" providerId="AD"/>
  <p188:author id="{B2FCC28F-4B4E-5443-0CAC-C6D072A44018}" name="Crespo, Maricarmen CIV USARMY USACE (USA)" initials="C(" userId="S::maricarmen.crespo@usace.army.mil::41c5c183-d0c2-4826-be80-eaf26b522dc8" providerId="AD"/>
  <p188:author id="{8535B19A-6F51-23B7-1EB8-EDFAA0F600E6}" name="Acevedo, Omar CIV USARMY CESAJ (USA)" initials="A(" userId="S::omar.acevedosepulveda@usace.army.mil::340cde75-bc67-49ae-b92f-9be1aa48fa1f" providerId="AD"/>
  <p188:author id="{1144739C-A218-C600-23A9-654107CCDB0F}" name="Ayala-Burgos, Jorge L CIV USARMY CESAJ (USA)" initials="ABJLCUC(" userId="S::Jorge.L.AyalaBurgos@usace.army.mil::90a8e52b-b78b-4227-a872-308dacee6de2" providerId="AD"/>
  <p188:author id="{1BDA9EBE-29F5-F95E-F951-111EC06029DC}" name="Rivera, Emily CIV USARMY CESAJ (USA)" initials="RECUC(" userId="S::Emily.Rivera@usace.army.mil::f1102f09-1264-446f-90f8-039e9d93389b" providerId="AD"/>
  <p188:author id="{B04412C4-588F-B35A-A310-A11916948B36}" name="Bilbao, Jose D CIV USARMY CESAJ (USA)" initials="BJDCUC(" userId="S::Jose.D.Bilbao@usace.army.mil::932edb24-c5a9-4579-ad2b-d11b50628c33" providerId="AD"/>
  <p188:author id="{647CC0CD-9F27-ABCF-756C-1B611189283D}" name="Marrette, Katie R CIV USARMY CESAJ (USA)" initials="M(" userId="S::katie.r.marrette@usace.army.mil::bb2f14d7-3930-40c8-9633-b29a7306185e" providerId="AD"/>
  <p188:author id="{1605FDD1-B0B3-CEC0-8923-40CCB56C6785}" name="Velez-Velez, Edgardo M CIV USARMY CESAJ (USA)" initials="VVEMCUC(" userId="S::Edgardo.M.Velez@usace.army.mil::f695d3a4-23a8-489c-bc74-df28969eef39" providerId="AD"/>
  <p188:author id="{594BB8EA-0272-97C3-40F4-E9939534F5EE}" name="Rivera, Emily CIV USARMY CESAJ (USA)" initials="R(" userId="S::emily.rivera@usace.army.mil::f1102f09-1264-446f-90f8-039e9d93389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B6CEFF"/>
    <a:srgbClr val="FFFF00"/>
    <a:srgbClr val="007A37"/>
    <a:srgbClr val="038B27"/>
    <a:srgbClr val="93209C"/>
    <a:srgbClr val="EBBCFA"/>
    <a:srgbClr val="CEFEDB"/>
    <a:srgbClr val="A9FDBF"/>
    <a:srgbClr val="04C0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87531" autoAdjust="0"/>
  </p:normalViewPr>
  <p:slideViewPr>
    <p:cSldViewPr snapToGrid="0">
      <p:cViewPr varScale="1">
        <p:scale>
          <a:sx n="79" d="100"/>
          <a:sy n="79" d="100"/>
        </p:scale>
        <p:origin x="744"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2.xml"/><Relationship Id="rId11" Type="http://schemas.openxmlformats.org/officeDocument/2006/relationships/slideMaster" Target="slideMasters/slideMaster8.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microsoft.com/office/2018/10/relationships/authors" Target="authors.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20" Type="http://schemas.openxmlformats.org/officeDocument/2006/relationships/slide" Target="slides/slide3.xml"/><Relationship Id="rId41"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7AB691-5587-4789-89CB-3A8BEC43CE91}" type="doc">
      <dgm:prSet loTypeId="urn:microsoft.com/office/officeart/2011/layout/CircleProcess" loCatId="process" qsTypeId="urn:microsoft.com/office/officeart/2005/8/quickstyle/simple1" qsCatId="simple" csTypeId="urn:microsoft.com/office/officeart/2005/8/colors/colorful1" csCatId="colorful" phldr="1"/>
      <dgm:spPr/>
      <dgm:t>
        <a:bodyPr/>
        <a:lstStyle/>
        <a:p>
          <a:endParaRPr lang="en-US"/>
        </a:p>
      </dgm:t>
    </dgm:pt>
    <dgm:pt modelId="{973D3BEE-0DE2-4847-9E18-20D0A06C95EC}">
      <dgm:prSet phldrT="[Text]" custT="1"/>
      <dgm:spPr>
        <a:solidFill>
          <a:schemeClr val="bg2"/>
        </a:solidFill>
        <a:ln>
          <a:solidFill>
            <a:schemeClr val="tx2"/>
          </a:solidFill>
        </a:ln>
      </dgm:spPr>
      <dgm:t>
        <a:bodyPr/>
        <a:lstStyle/>
        <a:p>
          <a:r>
            <a:rPr lang="en-US" sz="1600" b="1" dirty="0">
              <a:solidFill>
                <a:schemeClr val="tx1"/>
              </a:solidFill>
            </a:rPr>
            <a:t>Jacksonville District</a:t>
          </a:r>
        </a:p>
        <a:p>
          <a:r>
            <a:rPr lang="en-US" sz="1600" b="1" dirty="0">
              <a:solidFill>
                <a:schemeClr val="tx1"/>
              </a:solidFill>
            </a:rPr>
            <a:t> </a:t>
          </a:r>
          <a:r>
            <a:rPr lang="en-US" sz="1400" b="1" dirty="0">
              <a:solidFill>
                <a:schemeClr val="tx1"/>
              </a:solidFill>
            </a:rPr>
            <a:t>Antilles Office &amp; Integrated Project Office (IPO)</a:t>
          </a:r>
        </a:p>
      </dgm:t>
    </dgm:pt>
    <dgm:pt modelId="{304A0A3F-DCA5-4E52-8F2F-7F5F6DFEFB66}" type="parTrans" cxnId="{29E03192-E45E-4869-9BFA-5E23A64D6982}">
      <dgm:prSet/>
      <dgm:spPr/>
      <dgm:t>
        <a:bodyPr/>
        <a:lstStyle/>
        <a:p>
          <a:endParaRPr lang="en-US" sz="1600" b="1">
            <a:solidFill>
              <a:schemeClr val="tx2"/>
            </a:solidFill>
          </a:endParaRPr>
        </a:p>
      </dgm:t>
    </dgm:pt>
    <dgm:pt modelId="{937BD8FC-ECC8-48F0-AF38-020FAE190CF9}" type="sibTrans" cxnId="{29E03192-E45E-4869-9BFA-5E23A64D6982}">
      <dgm:prSet/>
      <dgm:spPr/>
      <dgm:t>
        <a:bodyPr/>
        <a:lstStyle/>
        <a:p>
          <a:endParaRPr lang="en-US" sz="1600" b="1">
            <a:solidFill>
              <a:schemeClr val="tx2"/>
            </a:solidFill>
          </a:endParaRPr>
        </a:p>
      </dgm:t>
    </dgm:pt>
    <dgm:pt modelId="{B0652E1F-E0A3-47BD-8FE5-766F2D709FF8}">
      <dgm:prSet phldrT="[Text]" custT="1"/>
      <dgm:spPr>
        <a:solidFill>
          <a:schemeClr val="bg2"/>
        </a:solidFill>
        <a:ln>
          <a:solidFill>
            <a:schemeClr val="tx2"/>
          </a:solidFill>
        </a:ln>
      </dgm:spPr>
      <dgm:t>
        <a:bodyPr/>
        <a:lstStyle/>
        <a:p>
          <a:r>
            <a:rPr lang="en-US" sz="1600" b="1"/>
            <a:t>Task Force </a:t>
          </a:r>
        </a:p>
        <a:p>
          <a:r>
            <a:rPr lang="en-US" sz="1600" b="1"/>
            <a:t>Virgin Islands Puerto Rico (VIPR)</a:t>
          </a:r>
        </a:p>
      </dgm:t>
    </dgm:pt>
    <dgm:pt modelId="{263DB8AE-873F-49EE-8E3C-6ED264704ABD}" type="parTrans" cxnId="{B08EBD12-2228-4D84-B3FD-92065C89EAFA}">
      <dgm:prSet/>
      <dgm:spPr/>
      <dgm:t>
        <a:bodyPr/>
        <a:lstStyle/>
        <a:p>
          <a:endParaRPr lang="en-US" sz="1600" b="1">
            <a:solidFill>
              <a:schemeClr val="tx2"/>
            </a:solidFill>
          </a:endParaRPr>
        </a:p>
      </dgm:t>
    </dgm:pt>
    <dgm:pt modelId="{ECF2E042-91EE-4552-A3E4-2459B2641CAB}" type="sibTrans" cxnId="{B08EBD12-2228-4D84-B3FD-92065C89EAFA}">
      <dgm:prSet/>
      <dgm:spPr/>
      <dgm:t>
        <a:bodyPr/>
        <a:lstStyle/>
        <a:p>
          <a:endParaRPr lang="en-US" sz="1600" b="1">
            <a:solidFill>
              <a:schemeClr val="tx2"/>
            </a:solidFill>
          </a:endParaRPr>
        </a:p>
      </dgm:t>
    </dgm:pt>
    <dgm:pt modelId="{988C53AD-5FCE-41B9-B9CB-0BB5A5E3476A}">
      <dgm:prSet phldrT="[Text]" custT="1"/>
      <dgm:spPr>
        <a:solidFill>
          <a:schemeClr val="bg2"/>
        </a:solidFill>
        <a:ln>
          <a:solidFill>
            <a:schemeClr val="tx2"/>
          </a:solidFill>
        </a:ln>
      </dgm:spPr>
      <dgm:t>
        <a:bodyPr/>
        <a:lstStyle/>
        <a:p>
          <a:r>
            <a:rPr lang="en-US" sz="1600" b="1"/>
            <a:t>Caribbean District </a:t>
          </a:r>
        </a:p>
        <a:p>
          <a:r>
            <a:rPr lang="en-US" sz="1600" b="1"/>
            <a:t>Initial Operating Capability (IOC)</a:t>
          </a:r>
        </a:p>
      </dgm:t>
    </dgm:pt>
    <dgm:pt modelId="{70FCC82D-075B-4754-9B69-275F3DF201E5}" type="parTrans" cxnId="{AACA8FF2-709D-4F43-AFE3-2A03519732AD}">
      <dgm:prSet/>
      <dgm:spPr/>
      <dgm:t>
        <a:bodyPr/>
        <a:lstStyle/>
        <a:p>
          <a:endParaRPr lang="en-US" sz="1600" b="1">
            <a:solidFill>
              <a:schemeClr val="tx2"/>
            </a:solidFill>
          </a:endParaRPr>
        </a:p>
      </dgm:t>
    </dgm:pt>
    <dgm:pt modelId="{C3FE7EF0-FFF7-46A5-8845-DD7C3A40EE19}" type="sibTrans" cxnId="{AACA8FF2-709D-4F43-AFE3-2A03519732AD}">
      <dgm:prSet/>
      <dgm:spPr/>
      <dgm:t>
        <a:bodyPr/>
        <a:lstStyle/>
        <a:p>
          <a:endParaRPr lang="en-US" sz="1600" b="1">
            <a:solidFill>
              <a:schemeClr val="tx2"/>
            </a:solidFill>
          </a:endParaRPr>
        </a:p>
      </dgm:t>
    </dgm:pt>
    <dgm:pt modelId="{EFAD85B7-38F5-418B-B2B4-90585C67E24D}">
      <dgm:prSet phldrT="[Text]" custT="1"/>
      <dgm:spPr>
        <a:solidFill>
          <a:schemeClr val="bg2">
            <a:alpha val="90000"/>
          </a:schemeClr>
        </a:solidFill>
        <a:ln>
          <a:solidFill>
            <a:schemeClr val="tx2"/>
          </a:solidFill>
        </a:ln>
      </dgm:spPr>
      <dgm:t>
        <a:bodyPr/>
        <a:lstStyle/>
        <a:p>
          <a:r>
            <a:rPr lang="en-US" sz="1600" b="1"/>
            <a:t>Caribbean District</a:t>
          </a:r>
        </a:p>
        <a:p>
          <a:r>
            <a:rPr lang="en-US" sz="1600" b="1"/>
            <a:t> Full Operating Capability (FOC)</a:t>
          </a:r>
        </a:p>
      </dgm:t>
    </dgm:pt>
    <dgm:pt modelId="{648CD7A0-4832-4219-BCBA-7B5B9A809AF9}" type="parTrans" cxnId="{E80F52B7-1129-494F-BF37-A3EAAA58EAF8}">
      <dgm:prSet/>
      <dgm:spPr/>
      <dgm:t>
        <a:bodyPr/>
        <a:lstStyle/>
        <a:p>
          <a:endParaRPr lang="en-US" sz="1600" b="1">
            <a:solidFill>
              <a:schemeClr val="tx2"/>
            </a:solidFill>
          </a:endParaRPr>
        </a:p>
      </dgm:t>
    </dgm:pt>
    <dgm:pt modelId="{F92C3B76-2371-4E7C-8A7A-9B928ABE9054}" type="sibTrans" cxnId="{E80F52B7-1129-494F-BF37-A3EAAA58EAF8}">
      <dgm:prSet/>
      <dgm:spPr/>
      <dgm:t>
        <a:bodyPr/>
        <a:lstStyle/>
        <a:p>
          <a:endParaRPr lang="en-US" sz="1600" b="1">
            <a:solidFill>
              <a:schemeClr val="tx2"/>
            </a:solidFill>
          </a:endParaRPr>
        </a:p>
      </dgm:t>
    </dgm:pt>
    <dgm:pt modelId="{C54A61E5-6874-453B-A4A1-09E3B7D94FBD}">
      <dgm:prSet custT="1"/>
      <dgm:spPr/>
      <dgm:t>
        <a:bodyPr/>
        <a:lstStyle/>
        <a:p>
          <a:endParaRPr lang="en-US" sz="1600" b="1"/>
        </a:p>
      </dgm:t>
    </dgm:pt>
    <dgm:pt modelId="{A160D3E1-8E85-4F37-914C-E3B43CD5AF36}" type="parTrans" cxnId="{D06D7955-A6CD-4377-ABB8-5655ECADFE83}">
      <dgm:prSet/>
      <dgm:spPr/>
      <dgm:t>
        <a:bodyPr/>
        <a:lstStyle/>
        <a:p>
          <a:endParaRPr lang="en-US" sz="1600" b="1"/>
        </a:p>
      </dgm:t>
    </dgm:pt>
    <dgm:pt modelId="{5CCC0BC7-8F41-4008-92D0-24276DEF6E43}" type="sibTrans" cxnId="{D06D7955-A6CD-4377-ABB8-5655ECADFE83}">
      <dgm:prSet/>
      <dgm:spPr/>
      <dgm:t>
        <a:bodyPr/>
        <a:lstStyle/>
        <a:p>
          <a:endParaRPr lang="en-US" sz="1600" b="1"/>
        </a:p>
      </dgm:t>
    </dgm:pt>
    <dgm:pt modelId="{5FBD40D3-930F-49E2-B400-07E89AC2EDE7}" type="pres">
      <dgm:prSet presAssocID="{2D7AB691-5587-4789-89CB-3A8BEC43CE91}" presName="Name0" presStyleCnt="0">
        <dgm:presLayoutVars>
          <dgm:chMax val="11"/>
          <dgm:chPref val="11"/>
          <dgm:dir/>
          <dgm:resizeHandles/>
        </dgm:presLayoutVars>
      </dgm:prSet>
      <dgm:spPr/>
    </dgm:pt>
    <dgm:pt modelId="{2DAEF60E-DBA0-4FC9-A31D-9130CD735DE8}" type="pres">
      <dgm:prSet presAssocID="{EFAD85B7-38F5-418B-B2B4-90585C67E24D}" presName="Accent4" presStyleCnt="0"/>
      <dgm:spPr/>
    </dgm:pt>
    <dgm:pt modelId="{D2E32FD3-4018-4463-B9E3-CA815E9988DB}" type="pres">
      <dgm:prSet presAssocID="{EFAD85B7-38F5-418B-B2B4-90585C67E24D}" presName="Accent" presStyleLbl="node1" presStyleIdx="0" presStyleCnt="4"/>
      <dgm:spPr>
        <a:solidFill>
          <a:srgbClr val="00B0F0"/>
        </a:solidFill>
        <a:ln>
          <a:solidFill>
            <a:schemeClr val="tx2"/>
          </a:solidFill>
        </a:ln>
      </dgm:spPr>
    </dgm:pt>
    <dgm:pt modelId="{B19D5AFE-E6AF-40EE-BA67-5172AE36E992}" type="pres">
      <dgm:prSet presAssocID="{EFAD85B7-38F5-418B-B2B4-90585C67E24D}" presName="ParentBackground4" presStyleCnt="0"/>
      <dgm:spPr/>
    </dgm:pt>
    <dgm:pt modelId="{E99B76F8-8914-4665-8D45-2C850B674AE6}" type="pres">
      <dgm:prSet presAssocID="{EFAD85B7-38F5-418B-B2B4-90585C67E24D}" presName="ParentBackground" presStyleLbl="fgAcc1" presStyleIdx="0" presStyleCnt="4"/>
      <dgm:spPr/>
    </dgm:pt>
    <dgm:pt modelId="{810A823A-F483-4498-ACCF-C7624B57A73C}" type="pres">
      <dgm:prSet presAssocID="{EFAD85B7-38F5-418B-B2B4-90585C67E24D}" presName="Parent4" presStyleLbl="revTx" presStyleIdx="0" presStyleCnt="1">
        <dgm:presLayoutVars>
          <dgm:chMax val="1"/>
          <dgm:chPref val="1"/>
          <dgm:bulletEnabled val="1"/>
        </dgm:presLayoutVars>
      </dgm:prSet>
      <dgm:spPr/>
    </dgm:pt>
    <dgm:pt modelId="{5E817F6F-A438-4742-9710-1F94DD94BF17}" type="pres">
      <dgm:prSet presAssocID="{988C53AD-5FCE-41B9-B9CB-0BB5A5E3476A}" presName="Accent3" presStyleCnt="0"/>
      <dgm:spPr/>
    </dgm:pt>
    <dgm:pt modelId="{A0200A08-CA1C-4744-A6D9-4C72C5AA2A7C}" type="pres">
      <dgm:prSet presAssocID="{988C53AD-5FCE-41B9-B9CB-0BB5A5E3476A}" presName="Accent" presStyleLbl="node1" presStyleIdx="1" presStyleCnt="4"/>
      <dgm:spPr>
        <a:ln>
          <a:solidFill>
            <a:schemeClr val="tx2"/>
          </a:solidFill>
        </a:ln>
      </dgm:spPr>
    </dgm:pt>
    <dgm:pt modelId="{17845E5B-8E0C-467D-BACB-FC4338D324EA}" type="pres">
      <dgm:prSet presAssocID="{988C53AD-5FCE-41B9-B9CB-0BB5A5E3476A}" presName="ParentBackground3" presStyleCnt="0"/>
      <dgm:spPr/>
    </dgm:pt>
    <dgm:pt modelId="{75C885A4-992C-4577-92D0-8F196D30CEC3}" type="pres">
      <dgm:prSet presAssocID="{988C53AD-5FCE-41B9-B9CB-0BB5A5E3476A}" presName="ParentBackground" presStyleLbl="fgAcc1" presStyleIdx="1" presStyleCnt="4"/>
      <dgm:spPr/>
    </dgm:pt>
    <dgm:pt modelId="{95AE1DDD-8EE2-4CC1-B32B-C0EF7EE433EA}" type="pres">
      <dgm:prSet presAssocID="{988C53AD-5FCE-41B9-B9CB-0BB5A5E3476A}" presName="Parent3" presStyleLbl="revTx" presStyleIdx="0" presStyleCnt="1">
        <dgm:presLayoutVars>
          <dgm:chMax val="1"/>
          <dgm:chPref val="1"/>
          <dgm:bulletEnabled val="1"/>
        </dgm:presLayoutVars>
      </dgm:prSet>
      <dgm:spPr/>
    </dgm:pt>
    <dgm:pt modelId="{5931D61E-85E7-49E9-84BA-5A9515EF3EC7}" type="pres">
      <dgm:prSet presAssocID="{B0652E1F-E0A3-47BD-8FE5-766F2D709FF8}" presName="Accent2" presStyleCnt="0"/>
      <dgm:spPr/>
    </dgm:pt>
    <dgm:pt modelId="{605A6106-B610-4E2D-9E09-F361B8D46FEA}" type="pres">
      <dgm:prSet presAssocID="{B0652E1F-E0A3-47BD-8FE5-766F2D709FF8}" presName="Accent" presStyleLbl="node1" presStyleIdx="2" presStyleCnt="4"/>
      <dgm:spPr>
        <a:solidFill>
          <a:srgbClr val="E08016"/>
        </a:solidFill>
        <a:ln>
          <a:solidFill>
            <a:schemeClr val="tx2"/>
          </a:solidFill>
        </a:ln>
      </dgm:spPr>
    </dgm:pt>
    <dgm:pt modelId="{7EE3AA9C-0294-4663-8191-AE40D58A39DC}" type="pres">
      <dgm:prSet presAssocID="{B0652E1F-E0A3-47BD-8FE5-766F2D709FF8}" presName="ParentBackground2" presStyleCnt="0"/>
      <dgm:spPr/>
    </dgm:pt>
    <dgm:pt modelId="{8EDF58C2-F7CB-402F-831A-A35E2F8D5F2F}" type="pres">
      <dgm:prSet presAssocID="{B0652E1F-E0A3-47BD-8FE5-766F2D709FF8}" presName="ParentBackground" presStyleLbl="fgAcc1" presStyleIdx="2" presStyleCnt="4"/>
      <dgm:spPr/>
    </dgm:pt>
    <dgm:pt modelId="{101AD455-C1E3-428F-8A6D-799321DF464A}" type="pres">
      <dgm:prSet presAssocID="{B0652E1F-E0A3-47BD-8FE5-766F2D709FF8}" presName="Parent2" presStyleLbl="revTx" presStyleIdx="0" presStyleCnt="1">
        <dgm:presLayoutVars>
          <dgm:chMax val="1"/>
          <dgm:chPref val="1"/>
          <dgm:bulletEnabled val="1"/>
        </dgm:presLayoutVars>
      </dgm:prSet>
      <dgm:spPr/>
    </dgm:pt>
    <dgm:pt modelId="{5CD4C422-DEDF-4D9D-9667-1273DC887B0E}" type="pres">
      <dgm:prSet presAssocID="{973D3BEE-0DE2-4847-9E18-20D0A06C95EC}" presName="Accent1" presStyleCnt="0"/>
      <dgm:spPr/>
    </dgm:pt>
    <dgm:pt modelId="{9625C029-2B6E-4B5F-A124-8CF3CE227E3E}" type="pres">
      <dgm:prSet presAssocID="{973D3BEE-0DE2-4847-9E18-20D0A06C95EC}" presName="Accent" presStyleLbl="node1" presStyleIdx="3" presStyleCnt="4"/>
      <dgm:spPr>
        <a:solidFill>
          <a:srgbClr val="12C0BC"/>
        </a:solidFill>
        <a:ln>
          <a:solidFill>
            <a:schemeClr val="tx2"/>
          </a:solidFill>
        </a:ln>
      </dgm:spPr>
    </dgm:pt>
    <dgm:pt modelId="{2D5255A6-8B15-4F33-BC36-62AC5A9370DF}" type="pres">
      <dgm:prSet presAssocID="{973D3BEE-0DE2-4847-9E18-20D0A06C95EC}" presName="ParentBackground1" presStyleCnt="0"/>
      <dgm:spPr/>
    </dgm:pt>
    <dgm:pt modelId="{E5A241B2-FA54-478B-83F5-46EEEF9485CA}" type="pres">
      <dgm:prSet presAssocID="{973D3BEE-0DE2-4847-9E18-20D0A06C95EC}" presName="ParentBackground" presStyleLbl="fgAcc1" presStyleIdx="3" presStyleCnt="4"/>
      <dgm:spPr/>
    </dgm:pt>
    <dgm:pt modelId="{511D0E8D-9193-42E4-8650-1E7EB148BD3B}" type="pres">
      <dgm:prSet presAssocID="{973D3BEE-0DE2-4847-9E18-20D0A06C95EC}" presName="Child1" presStyleLbl="revTx" presStyleIdx="0" presStyleCnt="1">
        <dgm:presLayoutVars>
          <dgm:chMax val="0"/>
          <dgm:chPref val="0"/>
          <dgm:bulletEnabled val="1"/>
        </dgm:presLayoutVars>
      </dgm:prSet>
      <dgm:spPr/>
    </dgm:pt>
    <dgm:pt modelId="{460571BD-B511-440B-8F41-DDF440BB3D89}" type="pres">
      <dgm:prSet presAssocID="{973D3BEE-0DE2-4847-9E18-20D0A06C95EC}" presName="Parent1" presStyleLbl="revTx" presStyleIdx="0" presStyleCnt="1">
        <dgm:presLayoutVars>
          <dgm:chMax val="1"/>
          <dgm:chPref val="1"/>
          <dgm:bulletEnabled val="1"/>
        </dgm:presLayoutVars>
      </dgm:prSet>
      <dgm:spPr/>
    </dgm:pt>
  </dgm:ptLst>
  <dgm:cxnLst>
    <dgm:cxn modelId="{B08EBD12-2228-4D84-B3FD-92065C89EAFA}" srcId="{2D7AB691-5587-4789-89CB-3A8BEC43CE91}" destId="{B0652E1F-E0A3-47BD-8FE5-766F2D709FF8}" srcOrd="1" destOrd="0" parTransId="{263DB8AE-873F-49EE-8E3C-6ED264704ABD}" sibTransId="{ECF2E042-91EE-4552-A3E4-2459B2641CAB}"/>
    <dgm:cxn modelId="{2A8A6622-C790-49C3-ADBD-06BC1FEF89A4}" type="presOf" srcId="{988C53AD-5FCE-41B9-B9CB-0BB5A5E3476A}" destId="{75C885A4-992C-4577-92D0-8F196D30CEC3}" srcOrd="0" destOrd="0" presId="urn:microsoft.com/office/officeart/2011/layout/CircleProcess"/>
    <dgm:cxn modelId="{0FE2784C-0AD3-4A4F-BECD-BDDAEAA4EC46}" type="presOf" srcId="{B0652E1F-E0A3-47BD-8FE5-766F2D709FF8}" destId="{8EDF58C2-F7CB-402F-831A-A35E2F8D5F2F}" srcOrd="0" destOrd="0" presId="urn:microsoft.com/office/officeart/2011/layout/CircleProcess"/>
    <dgm:cxn modelId="{3E49E254-DD70-4B4B-9A5E-6BAFCCA0EA18}" type="presOf" srcId="{B0652E1F-E0A3-47BD-8FE5-766F2D709FF8}" destId="{101AD455-C1E3-428F-8A6D-799321DF464A}" srcOrd="1" destOrd="0" presId="urn:microsoft.com/office/officeart/2011/layout/CircleProcess"/>
    <dgm:cxn modelId="{D06D7955-A6CD-4377-ABB8-5655ECADFE83}" srcId="{973D3BEE-0DE2-4847-9E18-20D0A06C95EC}" destId="{C54A61E5-6874-453B-A4A1-09E3B7D94FBD}" srcOrd="0" destOrd="0" parTransId="{A160D3E1-8E85-4F37-914C-E3B43CD5AF36}" sibTransId="{5CCC0BC7-8F41-4008-92D0-24276DEF6E43}"/>
    <dgm:cxn modelId="{29E03192-E45E-4869-9BFA-5E23A64D6982}" srcId="{2D7AB691-5587-4789-89CB-3A8BEC43CE91}" destId="{973D3BEE-0DE2-4847-9E18-20D0A06C95EC}" srcOrd="0" destOrd="0" parTransId="{304A0A3F-DCA5-4E52-8F2F-7F5F6DFEFB66}" sibTransId="{937BD8FC-ECC8-48F0-AF38-020FAE190CF9}"/>
    <dgm:cxn modelId="{089258B0-5209-4884-B7E4-290351F6E987}" type="presOf" srcId="{973D3BEE-0DE2-4847-9E18-20D0A06C95EC}" destId="{460571BD-B511-440B-8F41-DDF440BB3D89}" srcOrd="1" destOrd="0" presId="urn:microsoft.com/office/officeart/2011/layout/CircleProcess"/>
    <dgm:cxn modelId="{D7D005B4-6FA7-497F-ADC2-7E26ADA9214C}" type="presOf" srcId="{EFAD85B7-38F5-418B-B2B4-90585C67E24D}" destId="{E99B76F8-8914-4665-8D45-2C850B674AE6}" srcOrd="0" destOrd="0" presId="urn:microsoft.com/office/officeart/2011/layout/CircleProcess"/>
    <dgm:cxn modelId="{E80F52B7-1129-494F-BF37-A3EAAA58EAF8}" srcId="{2D7AB691-5587-4789-89CB-3A8BEC43CE91}" destId="{EFAD85B7-38F5-418B-B2B4-90585C67E24D}" srcOrd="3" destOrd="0" parTransId="{648CD7A0-4832-4219-BCBA-7B5B9A809AF9}" sibTransId="{F92C3B76-2371-4E7C-8A7A-9B928ABE9054}"/>
    <dgm:cxn modelId="{E73104BF-0222-4889-9EBC-448E50B76D85}" type="presOf" srcId="{2D7AB691-5587-4789-89CB-3A8BEC43CE91}" destId="{5FBD40D3-930F-49E2-B400-07E89AC2EDE7}" srcOrd="0" destOrd="0" presId="urn:microsoft.com/office/officeart/2011/layout/CircleProcess"/>
    <dgm:cxn modelId="{7AD555C3-608C-4953-9BF3-EBE5BF1BAE09}" type="presOf" srcId="{988C53AD-5FCE-41B9-B9CB-0BB5A5E3476A}" destId="{95AE1DDD-8EE2-4CC1-B32B-C0EF7EE433EA}" srcOrd="1" destOrd="0" presId="urn:microsoft.com/office/officeart/2011/layout/CircleProcess"/>
    <dgm:cxn modelId="{65FB01DA-AD0E-45DC-A8E2-639CFFBDC34A}" type="presOf" srcId="{973D3BEE-0DE2-4847-9E18-20D0A06C95EC}" destId="{E5A241B2-FA54-478B-83F5-46EEEF9485CA}" srcOrd="0" destOrd="0" presId="urn:microsoft.com/office/officeart/2011/layout/CircleProcess"/>
    <dgm:cxn modelId="{7F6992EE-667C-4B6F-8103-574C3E32C607}" type="presOf" srcId="{EFAD85B7-38F5-418B-B2B4-90585C67E24D}" destId="{810A823A-F483-4498-ACCF-C7624B57A73C}" srcOrd="1" destOrd="0" presId="urn:microsoft.com/office/officeart/2011/layout/CircleProcess"/>
    <dgm:cxn modelId="{AACA8FF2-709D-4F43-AFE3-2A03519732AD}" srcId="{2D7AB691-5587-4789-89CB-3A8BEC43CE91}" destId="{988C53AD-5FCE-41B9-B9CB-0BB5A5E3476A}" srcOrd="2" destOrd="0" parTransId="{70FCC82D-075B-4754-9B69-275F3DF201E5}" sibTransId="{C3FE7EF0-FFF7-46A5-8845-DD7C3A40EE19}"/>
    <dgm:cxn modelId="{EBF58CF3-C25D-4326-A8B1-402D459853F7}" type="presOf" srcId="{C54A61E5-6874-453B-A4A1-09E3B7D94FBD}" destId="{511D0E8D-9193-42E4-8650-1E7EB148BD3B}" srcOrd="0" destOrd="0" presId="urn:microsoft.com/office/officeart/2011/layout/CircleProcess"/>
    <dgm:cxn modelId="{3794C7AB-C94C-4D22-924C-159E49A8810D}" type="presParOf" srcId="{5FBD40D3-930F-49E2-B400-07E89AC2EDE7}" destId="{2DAEF60E-DBA0-4FC9-A31D-9130CD735DE8}" srcOrd="0" destOrd="0" presId="urn:microsoft.com/office/officeart/2011/layout/CircleProcess"/>
    <dgm:cxn modelId="{6CF9EDB8-8CF4-4322-9573-214A7ACF58F0}" type="presParOf" srcId="{2DAEF60E-DBA0-4FC9-A31D-9130CD735DE8}" destId="{D2E32FD3-4018-4463-B9E3-CA815E9988DB}" srcOrd="0" destOrd="0" presId="urn:microsoft.com/office/officeart/2011/layout/CircleProcess"/>
    <dgm:cxn modelId="{B91D99DC-D4C9-45E8-8708-37787D08C79B}" type="presParOf" srcId="{5FBD40D3-930F-49E2-B400-07E89AC2EDE7}" destId="{B19D5AFE-E6AF-40EE-BA67-5172AE36E992}" srcOrd="1" destOrd="0" presId="urn:microsoft.com/office/officeart/2011/layout/CircleProcess"/>
    <dgm:cxn modelId="{25CE7861-FA6B-4C4B-834E-13F8B5D7B830}" type="presParOf" srcId="{B19D5AFE-E6AF-40EE-BA67-5172AE36E992}" destId="{E99B76F8-8914-4665-8D45-2C850B674AE6}" srcOrd="0" destOrd="0" presId="urn:microsoft.com/office/officeart/2011/layout/CircleProcess"/>
    <dgm:cxn modelId="{A8988FC4-82DD-4540-B5FB-0D95FD8EE9CE}" type="presParOf" srcId="{5FBD40D3-930F-49E2-B400-07E89AC2EDE7}" destId="{810A823A-F483-4498-ACCF-C7624B57A73C}" srcOrd="2" destOrd="0" presId="urn:microsoft.com/office/officeart/2011/layout/CircleProcess"/>
    <dgm:cxn modelId="{8A3B3D2D-64E6-41FD-B09C-BC0DBEDF3638}" type="presParOf" srcId="{5FBD40D3-930F-49E2-B400-07E89AC2EDE7}" destId="{5E817F6F-A438-4742-9710-1F94DD94BF17}" srcOrd="3" destOrd="0" presId="urn:microsoft.com/office/officeart/2011/layout/CircleProcess"/>
    <dgm:cxn modelId="{FD2D461E-9519-4AA5-A8C5-6F07E0BD94C1}" type="presParOf" srcId="{5E817F6F-A438-4742-9710-1F94DD94BF17}" destId="{A0200A08-CA1C-4744-A6D9-4C72C5AA2A7C}" srcOrd="0" destOrd="0" presId="urn:microsoft.com/office/officeart/2011/layout/CircleProcess"/>
    <dgm:cxn modelId="{3D16C792-4F75-4503-B915-2AE935B05856}" type="presParOf" srcId="{5FBD40D3-930F-49E2-B400-07E89AC2EDE7}" destId="{17845E5B-8E0C-467D-BACB-FC4338D324EA}" srcOrd="4" destOrd="0" presId="urn:microsoft.com/office/officeart/2011/layout/CircleProcess"/>
    <dgm:cxn modelId="{E64242A2-DE2A-4D3C-BDC6-D64AB566375F}" type="presParOf" srcId="{17845E5B-8E0C-467D-BACB-FC4338D324EA}" destId="{75C885A4-992C-4577-92D0-8F196D30CEC3}" srcOrd="0" destOrd="0" presId="urn:microsoft.com/office/officeart/2011/layout/CircleProcess"/>
    <dgm:cxn modelId="{25EFD38B-8BA8-468F-A694-BA237A417401}" type="presParOf" srcId="{5FBD40D3-930F-49E2-B400-07E89AC2EDE7}" destId="{95AE1DDD-8EE2-4CC1-B32B-C0EF7EE433EA}" srcOrd="5" destOrd="0" presId="urn:microsoft.com/office/officeart/2011/layout/CircleProcess"/>
    <dgm:cxn modelId="{78A729B5-60F8-46BC-AF31-F819C4504D45}" type="presParOf" srcId="{5FBD40D3-930F-49E2-B400-07E89AC2EDE7}" destId="{5931D61E-85E7-49E9-84BA-5A9515EF3EC7}" srcOrd="6" destOrd="0" presId="urn:microsoft.com/office/officeart/2011/layout/CircleProcess"/>
    <dgm:cxn modelId="{7FEA8A94-3B91-42C7-832E-41511BC84FD0}" type="presParOf" srcId="{5931D61E-85E7-49E9-84BA-5A9515EF3EC7}" destId="{605A6106-B610-4E2D-9E09-F361B8D46FEA}" srcOrd="0" destOrd="0" presId="urn:microsoft.com/office/officeart/2011/layout/CircleProcess"/>
    <dgm:cxn modelId="{32E46D23-A53A-4D4B-8AB4-BB2CDF55E62B}" type="presParOf" srcId="{5FBD40D3-930F-49E2-B400-07E89AC2EDE7}" destId="{7EE3AA9C-0294-4663-8191-AE40D58A39DC}" srcOrd="7" destOrd="0" presId="urn:microsoft.com/office/officeart/2011/layout/CircleProcess"/>
    <dgm:cxn modelId="{54A6D2BF-52EE-4218-8B53-01E0CDE15C50}" type="presParOf" srcId="{7EE3AA9C-0294-4663-8191-AE40D58A39DC}" destId="{8EDF58C2-F7CB-402F-831A-A35E2F8D5F2F}" srcOrd="0" destOrd="0" presId="urn:microsoft.com/office/officeart/2011/layout/CircleProcess"/>
    <dgm:cxn modelId="{11C4CB3F-9FDD-4487-B742-40CEF5A9D587}" type="presParOf" srcId="{5FBD40D3-930F-49E2-B400-07E89AC2EDE7}" destId="{101AD455-C1E3-428F-8A6D-799321DF464A}" srcOrd="8" destOrd="0" presId="urn:microsoft.com/office/officeart/2011/layout/CircleProcess"/>
    <dgm:cxn modelId="{82851F3E-9A44-449C-94B2-9673EA7D6E60}" type="presParOf" srcId="{5FBD40D3-930F-49E2-B400-07E89AC2EDE7}" destId="{5CD4C422-DEDF-4D9D-9667-1273DC887B0E}" srcOrd="9" destOrd="0" presId="urn:microsoft.com/office/officeart/2011/layout/CircleProcess"/>
    <dgm:cxn modelId="{A9DCD596-8EC4-40CA-9B20-60EF133CEEF9}" type="presParOf" srcId="{5CD4C422-DEDF-4D9D-9667-1273DC887B0E}" destId="{9625C029-2B6E-4B5F-A124-8CF3CE227E3E}" srcOrd="0" destOrd="0" presId="urn:microsoft.com/office/officeart/2011/layout/CircleProcess"/>
    <dgm:cxn modelId="{735F05C9-7F16-44A8-AEA5-95225A37436E}" type="presParOf" srcId="{5FBD40D3-930F-49E2-B400-07E89AC2EDE7}" destId="{2D5255A6-8B15-4F33-BC36-62AC5A9370DF}" srcOrd="10" destOrd="0" presId="urn:microsoft.com/office/officeart/2011/layout/CircleProcess"/>
    <dgm:cxn modelId="{3AA57F1C-5DF1-4E5E-BA67-B702D89EA9A1}" type="presParOf" srcId="{2D5255A6-8B15-4F33-BC36-62AC5A9370DF}" destId="{E5A241B2-FA54-478B-83F5-46EEEF9485CA}" srcOrd="0" destOrd="0" presId="urn:microsoft.com/office/officeart/2011/layout/CircleProcess"/>
    <dgm:cxn modelId="{8F6FC004-9142-4D83-8C4F-8ACF204551A3}" type="presParOf" srcId="{5FBD40D3-930F-49E2-B400-07E89AC2EDE7}" destId="{511D0E8D-9193-42E4-8650-1E7EB148BD3B}" srcOrd="11" destOrd="0" presId="urn:microsoft.com/office/officeart/2011/layout/CircleProcess"/>
    <dgm:cxn modelId="{30A67651-4D94-4D71-8067-D6217C7760DA}" type="presParOf" srcId="{5FBD40D3-930F-49E2-B400-07E89AC2EDE7}" destId="{460571BD-B511-440B-8F41-DDF440BB3D89}" srcOrd="12" destOrd="0" presId="urn:microsoft.com/office/officeart/2011/layout/Circle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E32FD3-4018-4463-B9E3-CA815E9988DB}">
      <dsp:nvSpPr>
        <dsp:cNvPr id="0" name=""/>
        <dsp:cNvSpPr/>
      </dsp:nvSpPr>
      <dsp:spPr>
        <a:xfrm>
          <a:off x="8539032" y="552215"/>
          <a:ext cx="2401118" cy="2401241"/>
        </a:xfrm>
        <a:prstGeom prst="ellipse">
          <a:avLst/>
        </a:prstGeom>
        <a:solidFill>
          <a:srgbClr val="00B0F0"/>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sp>
    <dsp:sp modelId="{E99B76F8-8914-4665-8D45-2C850B674AE6}">
      <dsp:nvSpPr>
        <dsp:cNvPr id="0" name=""/>
        <dsp:cNvSpPr/>
      </dsp:nvSpPr>
      <dsp:spPr>
        <a:xfrm>
          <a:off x="8619344" y="632271"/>
          <a:ext cx="2241524" cy="2241130"/>
        </a:xfrm>
        <a:prstGeom prst="ellipse">
          <a:avLst/>
        </a:prstGeom>
        <a:solidFill>
          <a:schemeClr val="bg2">
            <a:alpha val="90000"/>
          </a:schemeClr>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t>Caribbean District</a:t>
          </a:r>
        </a:p>
        <a:p>
          <a:pPr marL="0" lvl="0" indent="0" algn="ctr" defTabSz="711200">
            <a:lnSpc>
              <a:spcPct val="90000"/>
            </a:lnSpc>
            <a:spcBef>
              <a:spcPct val="0"/>
            </a:spcBef>
            <a:spcAft>
              <a:spcPct val="35000"/>
            </a:spcAft>
            <a:buNone/>
          </a:pPr>
          <a:r>
            <a:rPr lang="en-US" sz="1600" b="1" kern="1200"/>
            <a:t> Full Operating Capability (FOC)</a:t>
          </a:r>
        </a:p>
      </dsp:txBody>
      <dsp:txXfrm>
        <a:off x="8939562" y="952493"/>
        <a:ext cx="1601089" cy="1600687"/>
      </dsp:txXfrm>
    </dsp:sp>
    <dsp:sp modelId="{A0200A08-CA1C-4744-A6D9-4C72C5AA2A7C}">
      <dsp:nvSpPr>
        <dsp:cNvPr id="0" name=""/>
        <dsp:cNvSpPr/>
      </dsp:nvSpPr>
      <dsp:spPr>
        <a:xfrm rot="2700000">
          <a:off x="6047285" y="552047"/>
          <a:ext cx="2401158" cy="2401158"/>
        </a:xfrm>
        <a:prstGeom prst="teardrop">
          <a:avLst>
            <a:gd name="adj" fmla="val 100000"/>
          </a:avLst>
        </a:prstGeom>
        <a:solidFill>
          <a:schemeClr val="accent3">
            <a:hueOff val="0"/>
            <a:satOff val="0"/>
            <a:lumOff val="0"/>
            <a:alphaOff val="0"/>
          </a:schemeClr>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sp>
    <dsp:sp modelId="{75C885A4-992C-4577-92D0-8F196D30CEC3}">
      <dsp:nvSpPr>
        <dsp:cNvPr id="0" name=""/>
        <dsp:cNvSpPr/>
      </dsp:nvSpPr>
      <dsp:spPr>
        <a:xfrm>
          <a:off x="6137913" y="632271"/>
          <a:ext cx="2241524" cy="2241130"/>
        </a:xfrm>
        <a:prstGeom prst="ellipse">
          <a:avLst/>
        </a:prstGeom>
        <a:solidFill>
          <a:schemeClr val="bg2"/>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t>Caribbean District </a:t>
          </a:r>
        </a:p>
        <a:p>
          <a:pPr marL="0" lvl="0" indent="0" algn="ctr" defTabSz="711200">
            <a:lnSpc>
              <a:spcPct val="90000"/>
            </a:lnSpc>
            <a:spcBef>
              <a:spcPct val="0"/>
            </a:spcBef>
            <a:spcAft>
              <a:spcPct val="35000"/>
            </a:spcAft>
            <a:buNone/>
          </a:pPr>
          <a:r>
            <a:rPr lang="en-US" sz="1600" b="1" kern="1200"/>
            <a:t>Initial Operating Capability (IOC)</a:t>
          </a:r>
        </a:p>
      </dsp:txBody>
      <dsp:txXfrm>
        <a:off x="6458131" y="952493"/>
        <a:ext cx="1601089" cy="1600687"/>
      </dsp:txXfrm>
    </dsp:sp>
    <dsp:sp modelId="{605A6106-B610-4E2D-9E09-F361B8D46FEA}">
      <dsp:nvSpPr>
        <dsp:cNvPr id="0" name=""/>
        <dsp:cNvSpPr/>
      </dsp:nvSpPr>
      <dsp:spPr>
        <a:xfrm rot="2700000">
          <a:off x="3576151" y="552047"/>
          <a:ext cx="2401158" cy="2401158"/>
        </a:xfrm>
        <a:prstGeom prst="teardrop">
          <a:avLst>
            <a:gd name="adj" fmla="val 100000"/>
          </a:avLst>
        </a:prstGeom>
        <a:solidFill>
          <a:srgbClr val="E08016"/>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sp>
    <dsp:sp modelId="{8EDF58C2-F7CB-402F-831A-A35E2F8D5F2F}">
      <dsp:nvSpPr>
        <dsp:cNvPr id="0" name=""/>
        <dsp:cNvSpPr/>
      </dsp:nvSpPr>
      <dsp:spPr>
        <a:xfrm>
          <a:off x="3656482" y="632271"/>
          <a:ext cx="2241524" cy="2241130"/>
        </a:xfrm>
        <a:prstGeom prst="ellipse">
          <a:avLst/>
        </a:prstGeom>
        <a:solidFill>
          <a:schemeClr val="bg2"/>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t>Task Force </a:t>
          </a:r>
        </a:p>
        <a:p>
          <a:pPr marL="0" lvl="0" indent="0" algn="ctr" defTabSz="711200">
            <a:lnSpc>
              <a:spcPct val="90000"/>
            </a:lnSpc>
            <a:spcBef>
              <a:spcPct val="0"/>
            </a:spcBef>
            <a:spcAft>
              <a:spcPct val="35000"/>
            </a:spcAft>
            <a:buNone/>
          </a:pPr>
          <a:r>
            <a:rPr lang="en-US" sz="1600" b="1" kern="1200"/>
            <a:t>Virgin Islands Puerto Rico (VIPR)</a:t>
          </a:r>
        </a:p>
      </dsp:txBody>
      <dsp:txXfrm>
        <a:off x="3976700" y="952493"/>
        <a:ext cx="1601089" cy="1600687"/>
      </dsp:txXfrm>
    </dsp:sp>
    <dsp:sp modelId="{9625C029-2B6E-4B5F-A124-8CF3CE227E3E}">
      <dsp:nvSpPr>
        <dsp:cNvPr id="0" name=""/>
        <dsp:cNvSpPr/>
      </dsp:nvSpPr>
      <dsp:spPr>
        <a:xfrm rot="2700000">
          <a:off x="1094720" y="552047"/>
          <a:ext cx="2401158" cy="2401158"/>
        </a:xfrm>
        <a:prstGeom prst="teardrop">
          <a:avLst>
            <a:gd name="adj" fmla="val 100000"/>
          </a:avLst>
        </a:prstGeom>
        <a:solidFill>
          <a:srgbClr val="12C0BC"/>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sp>
    <dsp:sp modelId="{E5A241B2-FA54-478B-83F5-46EEEF9485CA}">
      <dsp:nvSpPr>
        <dsp:cNvPr id="0" name=""/>
        <dsp:cNvSpPr/>
      </dsp:nvSpPr>
      <dsp:spPr>
        <a:xfrm>
          <a:off x="1175052" y="632271"/>
          <a:ext cx="2241524" cy="2241130"/>
        </a:xfrm>
        <a:prstGeom prst="ellipse">
          <a:avLst/>
        </a:prstGeom>
        <a:solidFill>
          <a:schemeClr val="bg2"/>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Jacksonville District</a:t>
          </a:r>
        </a:p>
        <a:p>
          <a:pPr marL="0" lvl="0" indent="0" algn="ctr" defTabSz="711200">
            <a:lnSpc>
              <a:spcPct val="90000"/>
            </a:lnSpc>
            <a:spcBef>
              <a:spcPct val="0"/>
            </a:spcBef>
            <a:spcAft>
              <a:spcPct val="35000"/>
            </a:spcAft>
            <a:buNone/>
          </a:pPr>
          <a:r>
            <a:rPr lang="en-US" sz="1600" b="1" kern="1200" dirty="0">
              <a:solidFill>
                <a:schemeClr val="tx1"/>
              </a:solidFill>
            </a:rPr>
            <a:t> </a:t>
          </a:r>
          <a:r>
            <a:rPr lang="en-US" sz="1400" b="1" kern="1200" dirty="0">
              <a:solidFill>
                <a:schemeClr val="tx1"/>
              </a:solidFill>
            </a:rPr>
            <a:t>Antilles Office &amp; Integrated Project Office (IPO)</a:t>
          </a:r>
        </a:p>
      </dsp:txBody>
      <dsp:txXfrm>
        <a:off x="1495269" y="952493"/>
        <a:ext cx="1601089" cy="1600687"/>
      </dsp:txXfrm>
    </dsp:sp>
    <dsp:sp modelId="{511D0E8D-9193-42E4-8650-1E7EB148BD3B}">
      <dsp:nvSpPr>
        <dsp:cNvPr id="0" name=""/>
        <dsp:cNvSpPr/>
      </dsp:nvSpPr>
      <dsp:spPr>
        <a:xfrm>
          <a:off x="1175052" y="2997698"/>
          <a:ext cx="2241524" cy="1316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endParaRPr lang="en-US" sz="1600" b="1" kern="1200"/>
        </a:p>
      </dsp:txBody>
      <dsp:txXfrm>
        <a:off x="1175052" y="2997698"/>
        <a:ext cx="2241524" cy="1316279"/>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11E468D-F460-4E7F-9C3E-76F9060B7E7B}" type="datetimeFigureOut">
              <a:rPr lang="en-US" smtClean="0"/>
              <a:t>9/4/2025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80798D9-D97C-4BD0-8141-DF152A473699}" type="slidenum">
              <a:rPr lang="en-US" smtClean="0"/>
              <a:t>‹#›</a:t>
            </a:fld>
            <a:endParaRPr lang="en-US"/>
          </a:p>
        </p:txBody>
      </p:sp>
    </p:spTree>
    <p:extLst>
      <p:ext uri="{BB962C8B-B14F-4D97-AF65-F5344CB8AC3E}">
        <p14:creationId xmlns:p14="http://schemas.microsoft.com/office/powerpoint/2010/main" val="1786210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pPr defTabSz="931774">
              <a:defRPr/>
            </a:pPr>
            <a:fld id="{ECFDA005-9238-4E86-A710-833CFF8312E4}" type="slidenum">
              <a:rPr lang="en-US">
                <a:solidFill>
                  <a:prstClr val="black"/>
                </a:solidFill>
                <a:latin typeface="Calibri" panose="020F0502020204030204"/>
              </a:rPr>
              <a:pPr defTabSz="931774">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1366449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BC3A86D8-1D95-4DFF-A26B-8F86AC3AC58E}" type="slidenum">
              <a:rPr lang="en-US" smtClean="0"/>
              <a:t>10</a:t>
            </a:fld>
            <a:endParaRPr lang="en-US"/>
          </a:p>
        </p:txBody>
      </p:sp>
    </p:spTree>
    <p:extLst>
      <p:ext uri="{BB962C8B-B14F-4D97-AF65-F5344CB8AC3E}">
        <p14:creationId xmlns:p14="http://schemas.microsoft.com/office/powerpoint/2010/main" val="1973410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2943" defTabSz="931774">
              <a:defRPr/>
            </a:pPr>
            <a:endParaRPr lang="en-US" dirty="0"/>
          </a:p>
        </p:txBody>
      </p:sp>
      <p:sp>
        <p:nvSpPr>
          <p:cNvPr id="4" name="Slide Number Placeholder 3"/>
          <p:cNvSpPr>
            <a:spLocks noGrp="1"/>
          </p:cNvSpPr>
          <p:nvPr>
            <p:ph type="sldNum" sz="quarter" idx="10"/>
          </p:nvPr>
        </p:nvSpPr>
        <p:spPr/>
        <p:txBody>
          <a:bodyPr/>
          <a:lstStyle/>
          <a:p>
            <a:fld id="{06A0A3C6-4E22-46FB-836F-CA2C48EC4DC1}"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9841124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353" indent="-168353">
              <a:buFont typeface="Arial" panose="020B0604020202020204" pitchFamily="34" charset="0"/>
              <a:buChar char="•"/>
            </a:pPr>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C63E988D-484B-4D4D-AA7B-DA9860F46087}" type="slidenum">
              <a:rPr lang="en-US" altLang="en-US"/>
              <a:pPr>
                <a:defRPr/>
              </a:pPr>
              <a:t>12</a:t>
            </a:fld>
            <a:endParaRPr lang="en-US" altLang="en-US"/>
          </a:p>
        </p:txBody>
      </p:sp>
    </p:spTree>
    <p:extLst>
      <p:ext uri="{BB962C8B-B14F-4D97-AF65-F5344CB8AC3E}">
        <p14:creationId xmlns:p14="http://schemas.microsoft.com/office/powerpoint/2010/main" val="3695669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BC3A86D8-1D95-4DFF-A26B-8F86AC3AC58E}" type="slidenum">
              <a:rPr lang="en-US" smtClean="0"/>
              <a:t>13</a:t>
            </a:fld>
            <a:endParaRPr lang="en-US"/>
          </a:p>
        </p:txBody>
      </p:sp>
    </p:spTree>
    <p:extLst>
      <p:ext uri="{BB962C8B-B14F-4D97-AF65-F5344CB8AC3E}">
        <p14:creationId xmlns:p14="http://schemas.microsoft.com/office/powerpoint/2010/main" val="3409058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80798D9-D97C-4BD0-8141-DF152A473699}" type="slidenum">
              <a:rPr lang="en-US" smtClean="0"/>
              <a:t>14</a:t>
            </a:fld>
            <a:endParaRPr lang="en-US"/>
          </a:p>
        </p:txBody>
      </p:sp>
    </p:spTree>
    <p:extLst>
      <p:ext uri="{BB962C8B-B14F-4D97-AF65-F5344CB8AC3E}">
        <p14:creationId xmlns:p14="http://schemas.microsoft.com/office/powerpoint/2010/main" val="36907139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606EB-8017-9B2D-CC6E-417F24C653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7C9BC0-E87E-8232-8217-AF438F3C1A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D9A670-5CA2-39C1-7814-232BFF9BDB41}"/>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ED8A57FD-9B8B-4FD1-1437-F1D9C3DB9C94}"/>
              </a:ext>
            </a:extLst>
          </p:cNvPr>
          <p:cNvSpPr>
            <a:spLocks noGrp="1"/>
          </p:cNvSpPr>
          <p:nvPr>
            <p:ph type="sldNum" sz="quarter" idx="5"/>
          </p:nvPr>
        </p:nvSpPr>
        <p:spPr/>
        <p:txBody>
          <a:bodyPr/>
          <a:lstStyle/>
          <a:p>
            <a:fld id="{480798D9-D97C-4BD0-8141-DF152A473699}" type="slidenum">
              <a:rPr lang="en-US" smtClean="0"/>
              <a:t>16</a:t>
            </a:fld>
            <a:endParaRPr lang="en-US"/>
          </a:p>
        </p:txBody>
      </p:sp>
    </p:spTree>
    <p:extLst>
      <p:ext uri="{BB962C8B-B14F-4D97-AF65-F5344CB8AC3E}">
        <p14:creationId xmlns:p14="http://schemas.microsoft.com/office/powerpoint/2010/main" val="33570452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9001" tIns="49501" rIns="99001" bIns="49501">
            <a:normAutofit/>
          </a:bodyPr>
          <a:lstStyle/>
          <a:p>
            <a:endParaRPr dirty="0"/>
          </a:p>
        </p:txBody>
      </p:sp>
    </p:spTree>
    <p:extLst>
      <p:ext uri="{BB962C8B-B14F-4D97-AF65-F5344CB8AC3E}">
        <p14:creationId xmlns:p14="http://schemas.microsoft.com/office/powerpoint/2010/main" val="4001680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E887B-ED9B-F328-DE0B-0916DF98708D}"/>
            </a:ext>
          </a:extLst>
        </p:cNvPr>
        <p:cNvGrpSpPr/>
        <p:nvPr/>
      </p:nvGrpSpPr>
      <p:grpSpPr>
        <a:xfrm>
          <a:off x="0" y="0"/>
          <a:ext cx="0" cy="0"/>
          <a:chOff x="0" y="0"/>
          <a:chExt cx="0" cy="0"/>
        </a:xfrm>
      </p:grpSpPr>
      <p:sp>
        <p:nvSpPr>
          <p:cNvPr id="2" name="Notes Placeholder">
            <a:extLst>
              <a:ext uri="{FF2B5EF4-FFF2-40B4-BE49-F238E27FC236}">
                <a16:creationId xmlns:a16="http://schemas.microsoft.com/office/drawing/2014/main" id="{C3229C03-8C86-E99C-9037-1ABD892DD888}"/>
              </a:ext>
            </a:extLst>
          </p:cNvPr>
          <p:cNvSpPr>
            <a:spLocks noGrp="1"/>
          </p:cNvSpPr>
          <p:nvPr>
            <p:ph type="body" idx="1"/>
          </p:nvPr>
        </p:nvSpPr>
        <p:spPr/>
        <p:txBody>
          <a:bodyPr lIns="99001" tIns="49501" rIns="99001" bIns="49501">
            <a:normAutofit/>
          </a:bodyPr>
          <a:lstStyle/>
          <a:p>
            <a:endParaRPr dirty="0"/>
          </a:p>
        </p:txBody>
      </p:sp>
    </p:spTree>
    <p:extLst>
      <p:ext uri="{BB962C8B-B14F-4D97-AF65-F5344CB8AC3E}">
        <p14:creationId xmlns:p14="http://schemas.microsoft.com/office/powerpoint/2010/main" val="5293139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F1B97-580A-CE6C-3D65-2C56439650B2}"/>
            </a:ext>
          </a:extLst>
        </p:cNvPr>
        <p:cNvGrpSpPr/>
        <p:nvPr/>
      </p:nvGrpSpPr>
      <p:grpSpPr>
        <a:xfrm>
          <a:off x="0" y="0"/>
          <a:ext cx="0" cy="0"/>
          <a:chOff x="0" y="0"/>
          <a:chExt cx="0" cy="0"/>
        </a:xfrm>
      </p:grpSpPr>
      <p:sp>
        <p:nvSpPr>
          <p:cNvPr id="2" name="Notes Placeholder">
            <a:extLst>
              <a:ext uri="{FF2B5EF4-FFF2-40B4-BE49-F238E27FC236}">
                <a16:creationId xmlns:a16="http://schemas.microsoft.com/office/drawing/2014/main" id="{B70F5F49-8893-DE69-91A1-773664F37790}"/>
              </a:ext>
            </a:extLst>
          </p:cNvPr>
          <p:cNvSpPr>
            <a:spLocks noGrp="1"/>
          </p:cNvSpPr>
          <p:nvPr>
            <p:ph type="body" idx="1"/>
          </p:nvPr>
        </p:nvSpPr>
        <p:spPr/>
        <p:txBody>
          <a:bodyPr lIns="99001" tIns="49501" rIns="99001" bIns="49501">
            <a:normAutofit/>
          </a:bodyPr>
          <a:lstStyle/>
          <a:p>
            <a:endParaRPr dirty="0"/>
          </a:p>
        </p:txBody>
      </p:sp>
    </p:spTree>
    <p:extLst>
      <p:ext uri="{BB962C8B-B14F-4D97-AF65-F5344CB8AC3E}">
        <p14:creationId xmlns:p14="http://schemas.microsoft.com/office/powerpoint/2010/main" val="20311196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AA568-7188-A6D2-9C0B-E0366D527275}"/>
            </a:ext>
          </a:extLst>
        </p:cNvPr>
        <p:cNvGrpSpPr/>
        <p:nvPr/>
      </p:nvGrpSpPr>
      <p:grpSpPr>
        <a:xfrm>
          <a:off x="0" y="0"/>
          <a:ext cx="0" cy="0"/>
          <a:chOff x="0" y="0"/>
          <a:chExt cx="0" cy="0"/>
        </a:xfrm>
      </p:grpSpPr>
      <p:sp>
        <p:nvSpPr>
          <p:cNvPr id="2" name="Notes Placeholder">
            <a:extLst>
              <a:ext uri="{FF2B5EF4-FFF2-40B4-BE49-F238E27FC236}">
                <a16:creationId xmlns:a16="http://schemas.microsoft.com/office/drawing/2014/main" id="{9EA5D5E1-D9DF-949B-1AB1-EE562EDDED95}"/>
              </a:ext>
            </a:extLst>
          </p:cNvPr>
          <p:cNvSpPr>
            <a:spLocks noGrp="1"/>
          </p:cNvSpPr>
          <p:nvPr>
            <p:ph type="body" idx="1"/>
          </p:nvPr>
        </p:nvSpPr>
        <p:spPr/>
        <p:txBody>
          <a:bodyPr lIns="99001" tIns="49501" rIns="99001" bIns="49501">
            <a:normAutofit/>
          </a:bodyPr>
          <a:lstStyle/>
          <a:p>
            <a:endParaRPr dirty="0"/>
          </a:p>
        </p:txBody>
      </p:sp>
    </p:spTree>
    <p:extLst>
      <p:ext uri="{BB962C8B-B14F-4D97-AF65-F5344CB8AC3E}">
        <p14:creationId xmlns:p14="http://schemas.microsoft.com/office/powerpoint/2010/main" val="939598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pPr defTabSz="931774">
              <a:defRPr/>
            </a:pPr>
            <a:fld id="{ECFDA005-9238-4E86-A710-833CFF8312E4}" type="slidenum">
              <a:rPr lang="en-US">
                <a:solidFill>
                  <a:prstClr val="black"/>
                </a:solidFill>
                <a:latin typeface="Calibri" panose="020F0502020204030204"/>
              </a:rPr>
              <a:pPr defTabSz="931774">
                <a:def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15823673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505AF-9DC1-578C-46A3-DFE420D57F7E}"/>
            </a:ext>
          </a:extLst>
        </p:cNvPr>
        <p:cNvGrpSpPr/>
        <p:nvPr/>
      </p:nvGrpSpPr>
      <p:grpSpPr>
        <a:xfrm>
          <a:off x="0" y="0"/>
          <a:ext cx="0" cy="0"/>
          <a:chOff x="0" y="0"/>
          <a:chExt cx="0" cy="0"/>
        </a:xfrm>
      </p:grpSpPr>
      <p:sp>
        <p:nvSpPr>
          <p:cNvPr id="2" name="Notes Placeholder">
            <a:extLst>
              <a:ext uri="{FF2B5EF4-FFF2-40B4-BE49-F238E27FC236}">
                <a16:creationId xmlns:a16="http://schemas.microsoft.com/office/drawing/2014/main" id="{1559EC22-DEED-54A5-326C-F6620BC1BD75}"/>
              </a:ext>
            </a:extLst>
          </p:cNvPr>
          <p:cNvSpPr>
            <a:spLocks noGrp="1"/>
          </p:cNvSpPr>
          <p:nvPr>
            <p:ph type="body" idx="1"/>
          </p:nvPr>
        </p:nvSpPr>
        <p:spPr/>
        <p:txBody>
          <a:bodyPr lIns="99001" tIns="49501" rIns="99001" bIns="49501">
            <a:normAutofit/>
          </a:bodyPr>
          <a:lstStyle/>
          <a:p>
            <a:endParaRPr dirty="0"/>
          </a:p>
        </p:txBody>
      </p:sp>
    </p:spTree>
    <p:extLst>
      <p:ext uri="{BB962C8B-B14F-4D97-AF65-F5344CB8AC3E}">
        <p14:creationId xmlns:p14="http://schemas.microsoft.com/office/powerpoint/2010/main" val="15599150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6043A-1C4F-E410-C647-6B9BC93A1EBF}"/>
            </a:ext>
          </a:extLst>
        </p:cNvPr>
        <p:cNvGrpSpPr/>
        <p:nvPr/>
      </p:nvGrpSpPr>
      <p:grpSpPr>
        <a:xfrm>
          <a:off x="0" y="0"/>
          <a:ext cx="0" cy="0"/>
          <a:chOff x="0" y="0"/>
          <a:chExt cx="0" cy="0"/>
        </a:xfrm>
      </p:grpSpPr>
      <p:sp>
        <p:nvSpPr>
          <p:cNvPr id="2" name="Notes Placeholder">
            <a:extLst>
              <a:ext uri="{FF2B5EF4-FFF2-40B4-BE49-F238E27FC236}">
                <a16:creationId xmlns:a16="http://schemas.microsoft.com/office/drawing/2014/main" id="{D51D6A7E-BB29-5F71-C1A0-F0E09B4C1730}"/>
              </a:ext>
            </a:extLst>
          </p:cNvPr>
          <p:cNvSpPr>
            <a:spLocks noGrp="1"/>
          </p:cNvSpPr>
          <p:nvPr>
            <p:ph type="body" idx="1"/>
          </p:nvPr>
        </p:nvSpPr>
        <p:spPr/>
        <p:txBody>
          <a:bodyPr lIns="99001" tIns="49501" rIns="99001" bIns="49501">
            <a:normAutofit/>
          </a:bodyPr>
          <a:lstStyle/>
          <a:p>
            <a:endParaRPr dirty="0"/>
          </a:p>
        </p:txBody>
      </p:sp>
    </p:spTree>
    <p:extLst>
      <p:ext uri="{BB962C8B-B14F-4D97-AF65-F5344CB8AC3E}">
        <p14:creationId xmlns:p14="http://schemas.microsoft.com/office/powerpoint/2010/main" val="19913652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8C0BB-F8B0-A384-1A18-4B34ED985E52}"/>
            </a:ext>
          </a:extLst>
        </p:cNvPr>
        <p:cNvGrpSpPr/>
        <p:nvPr/>
      </p:nvGrpSpPr>
      <p:grpSpPr>
        <a:xfrm>
          <a:off x="0" y="0"/>
          <a:ext cx="0" cy="0"/>
          <a:chOff x="0" y="0"/>
          <a:chExt cx="0" cy="0"/>
        </a:xfrm>
      </p:grpSpPr>
      <p:sp>
        <p:nvSpPr>
          <p:cNvPr id="2" name="Notes Placeholder">
            <a:extLst>
              <a:ext uri="{FF2B5EF4-FFF2-40B4-BE49-F238E27FC236}">
                <a16:creationId xmlns:a16="http://schemas.microsoft.com/office/drawing/2014/main" id="{0FD322E8-6622-B9A4-1DC4-5A637FD99AAC}"/>
              </a:ext>
            </a:extLst>
          </p:cNvPr>
          <p:cNvSpPr>
            <a:spLocks noGrp="1"/>
          </p:cNvSpPr>
          <p:nvPr>
            <p:ph type="body" idx="1"/>
          </p:nvPr>
        </p:nvSpPr>
        <p:spPr/>
        <p:txBody>
          <a:bodyPr lIns="99001" tIns="49501" rIns="99001" bIns="49501">
            <a:normAutofit/>
          </a:bodyPr>
          <a:lstStyle/>
          <a:p>
            <a:endParaRPr dirty="0"/>
          </a:p>
        </p:txBody>
      </p:sp>
    </p:spTree>
    <p:extLst>
      <p:ext uri="{BB962C8B-B14F-4D97-AF65-F5344CB8AC3E}">
        <p14:creationId xmlns:p14="http://schemas.microsoft.com/office/powerpoint/2010/main" val="31326428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E4D12-73C4-7EA7-EDD5-F38CACF5509B}"/>
            </a:ext>
          </a:extLst>
        </p:cNvPr>
        <p:cNvGrpSpPr/>
        <p:nvPr/>
      </p:nvGrpSpPr>
      <p:grpSpPr>
        <a:xfrm>
          <a:off x="0" y="0"/>
          <a:ext cx="0" cy="0"/>
          <a:chOff x="0" y="0"/>
          <a:chExt cx="0" cy="0"/>
        </a:xfrm>
      </p:grpSpPr>
      <p:sp>
        <p:nvSpPr>
          <p:cNvPr id="2" name="Notes Placeholder">
            <a:extLst>
              <a:ext uri="{FF2B5EF4-FFF2-40B4-BE49-F238E27FC236}">
                <a16:creationId xmlns:a16="http://schemas.microsoft.com/office/drawing/2014/main" id="{1C943125-311C-87C7-0742-E4CCAD07CD9A}"/>
              </a:ext>
            </a:extLst>
          </p:cNvPr>
          <p:cNvSpPr>
            <a:spLocks noGrp="1"/>
          </p:cNvSpPr>
          <p:nvPr>
            <p:ph type="body" idx="1"/>
          </p:nvPr>
        </p:nvSpPr>
        <p:spPr/>
        <p:txBody>
          <a:bodyPr lIns="99001" tIns="49501" rIns="99001" bIns="49501">
            <a:normAutofit/>
          </a:bodyPr>
          <a:lstStyle/>
          <a:p>
            <a:endParaRPr dirty="0"/>
          </a:p>
        </p:txBody>
      </p:sp>
    </p:spTree>
    <p:extLst>
      <p:ext uri="{BB962C8B-B14F-4D97-AF65-F5344CB8AC3E}">
        <p14:creationId xmlns:p14="http://schemas.microsoft.com/office/powerpoint/2010/main" val="22004996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DE259-16ED-A4BF-43BA-33CD045DDDDB}"/>
            </a:ext>
          </a:extLst>
        </p:cNvPr>
        <p:cNvGrpSpPr/>
        <p:nvPr/>
      </p:nvGrpSpPr>
      <p:grpSpPr>
        <a:xfrm>
          <a:off x="0" y="0"/>
          <a:ext cx="0" cy="0"/>
          <a:chOff x="0" y="0"/>
          <a:chExt cx="0" cy="0"/>
        </a:xfrm>
      </p:grpSpPr>
      <p:sp>
        <p:nvSpPr>
          <p:cNvPr id="2" name="Notes Placeholder">
            <a:extLst>
              <a:ext uri="{FF2B5EF4-FFF2-40B4-BE49-F238E27FC236}">
                <a16:creationId xmlns:a16="http://schemas.microsoft.com/office/drawing/2014/main" id="{53B0817E-0114-4005-248E-1BCDDF2873D9}"/>
              </a:ext>
            </a:extLst>
          </p:cNvPr>
          <p:cNvSpPr>
            <a:spLocks noGrp="1"/>
          </p:cNvSpPr>
          <p:nvPr>
            <p:ph type="body" idx="1"/>
          </p:nvPr>
        </p:nvSpPr>
        <p:spPr/>
        <p:txBody>
          <a:bodyPr lIns="99001" tIns="49501" rIns="99001" bIns="49501">
            <a:normAutofit/>
          </a:bodyPr>
          <a:lstStyle/>
          <a:p>
            <a:endParaRPr dirty="0"/>
          </a:p>
        </p:txBody>
      </p:sp>
    </p:spTree>
    <p:extLst>
      <p:ext uri="{BB962C8B-B14F-4D97-AF65-F5344CB8AC3E}">
        <p14:creationId xmlns:p14="http://schemas.microsoft.com/office/powerpoint/2010/main" val="25798390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142B0-6BF6-CE41-0190-76DAC9AECD51}"/>
            </a:ext>
          </a:extLst>
        </p:cNvPr>
        <p:cNvGrpSpPr/>
        <p:nvPr/>
      </p:nvGrpSpPr>
      <p:grpSpPr>
        <a:xfrm>
          <a:off x="0" y="0"/>
          <a:ext cx="0" cy="0"/>
          <a:chOff x="0" y="0"/>
          <a:chExt cx="0" cy="0"/>
        </a:xfrm>
      </p:grpSpPr>
      <p:sp>
        <p:nvSpPr>
          <p:cNvPr id="2" name="Notes Placeholder">
            <a:extLst>
              <a:ext uri="{FF2B5EF4-FFF2-40B4-BE49-F238E27FC236}">
                <a16:creationId xmlns:a16="http://schemas.microsoft.com/office/drawing/2014/main" id="{86D5BA48-F1B0-62E3-8513-65FFC9598035}"/>
              </a:ext>
            </a:extLst>
          </p:cNvPr>
          <p:cNvSpPr>
            <a:spLocks noGrp="1"/>
          </p:cNvSpPr>
          <p:nvPr>
            <p:ph type="body" idx="1"/>
          </p:nvPr>
        </p:nvSpPr>
        <p:spPr/>
        <p:txBody>
          <a:bodyPr lIns="99001" tIns="49501" rIns="99001" bIns="49501">
            <a:normAutofit/>
          </a:bodyPr>
          <a:lstStyle/>
          <a:p>
            <a:endParaRPr dirty="0"/>
          </a:p>
        </p:txBody>
      </p:sp>
    </p:spTree>
    <p:extLst>
      <p:ext uri="{BB962C8B-B14F-4D97-AF65-F5344CB8AC3E}">
        <p14:creationId xmlns:p14="http://schemas.microsoft.com/office/powerpoint/2010/main" val="20630581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615C6-9951-2537-7B0E-A1113AA42094}"/>
            </a:ext>
          </a:extLst>
        </p:cNvPr>
        <p:cNvGrpSpPr/>
        <p:nvPr/>
      </p:nvGrpSpPr>
      <p:grpSpPr>
        <a:xfrm>
          <a:off x="0" y="0"/>
          <a:ext cx="0" cy="0"/>
          <a:chOff x="0" y="0"/>
          <a:chExt cx="0" cy="0"/>
        </a:xfrm>
      </p:grpSpPr>
      <p:sp>
        <p:nvSpPr>
          <p:cNvPr id="2" name="Notes Placeholder">
            <a:extLst>
              <a:ext uri="{FF2B5EF4-FFF2-40B4-BE49-F238E27FC236}">
                <a16:creationId xmlns:a16="http://schemas.microsoft.com/office/drawing/2014/main" id="{CB757DE8-29D9-99CE-E347-053A61CED2AE}"/>
              </a:ext>
            </a:extLst>
          </p:cNvPr>
          <p:cNvSpPr>
            <a:spLocks noGrp="1"/>
          </p:cNvSpPr>
          <p:nvPr>
            <p:ph type="body" idx="1"/>
          </p:nvPr>
        </p:nvSpPr>
        <p:spPr/>
        <p:txBody>
          <a:bodyPr lIns="99001" tIns="49501" rIns="99001" bIns="49501">
            <a:normAutofit/>
          </a:bodyPr>
          <a:lstStyle/>
          <a:p>
            <a:endParaRPr dirty="0"/>
          </a:p>
        </p:txBody>
      </p:sp>
    </p:spTree>
    <p:extLst>
      <p:ext uri="{BB962C8B-B14F-4D97-AF65-F5344CB8AC3E}">
        <p14:creationId xmlns:p14="http://schemas.microsoft.com/office/powerpoint/2010/main" val="33088989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9001" tIns="49501" rIns="99001" bIns="49501">
            <a:normAutofit/>
          </a:bodyPr>
          <a:lstStyle/>
          <a:p>
            <a:endParaRPr dirty="0"/>
          </a:p>
        </p:txBody>
      </p:sp>
    </p:spTree>
    <p:extLst>
      <p:ext uri="{BB962C8B-B14F-4D97-AF65-F5344CB8AC3E}">
        <p14:creationId xmlns:p14="http://schemas.microsoft.com/office/powerpoint/2010/main" val="3260580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0798D9-D97C-4BD0-8141-DF152A473699}" type="slidenum">
              <a:rPr lang="en-US" smtClean="0"/>
              <a:t>3</a:t>
            </a:fld>
            <a:endParaRPr lang="en-US"/>
          </a:p>
        </p:txBody>
      </p:sp>
    </p:spTree>
    <p:extLst>
      <p:ext uri="{BB962C8B-B14F-4D97-AF65-F5344CB8AC3E}">
        <p14:creationId xmlns:p14="http://schemas.microsoft.com/office/powerpoint/2010/main" val="2611989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9001" tIns="49501" rIns="99001" bIns="49501">
            <a:normAutofit/>
          </a:bodyPr>
          <a:lstStyle/>
          <a:p>
            <a:endParaRPr dirty="0"/>
          </a:p>
        </p:txBody>
      </p:sp>
    </p:spTree>
    <p:extLst>
      <p:ext uri="{BB962C8B-B14F-4D97-AF65-F5344CB8AC3E}">
        <p14:creationId xmlns:p14="http://schemas.microsoft.com/office/powerpoint/2010/main" val="4292230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0798D9-D97C-4BD0-8141-DF152A473699}" type="slidenum">
              <a:rPr lang="en-US" smtClean="0"/>
              <a:t>5</a:t>
            </a:fld>
            <a:endParaRPr lang="en-US"/>
          </a:p>
        </p:txBody>
      </p:sp>
    </p:spTree>
    <p:extLst>
      <p:ext uri="{BB962C8B-B14F-4D97-AF65-F5344CB8AC3E}">
        <p14:creationId xmlns:p14="http://schemas.microsoft.com/office/powerpoint/2010/main" val="2475559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0798D9-D97C-4BD0-8141-DF152A473699}" type="slidenum">
              <a:rPr lang="en-US" smtClean="0"/>
              <a:t>6</a:t>
            </a:fld>
            <a:endParaRPr lang="en-US"/>
          </a:p>
        </p:txBody>
      </p:sp>
    </p:spTree>
    <p:extLst>
      <p:ext uri="{BB962C8B-B14F-4D97-AF65-F5344CB8AC3E}">
        <p14:creationId xmlns:p14="http://schemas.microsoft.com/office/powerpoint/2010/main" val="2341639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883A7-B65E-6A3C-40C3-F6147C4267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33FAEF-B6D2-7648-4D34-8CDB7F94FC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B3F918-4A54-BC11-99BA-B51359FB9FD2}"/>
              </a:ext>
            </a:extLst>
          </p:cNvPr>
          <p:cNvSpPr>
            <a:spLocks noGrp="1"/>
          </p:cNvSpPr>
          <p:nvPr>
            <p:ph type="body" idx="1"/>
          </p:nvPr>
        </p:nvSpPr>
        <p:spPr/>
        <p:txBody>
          <a:bodyPr/>
          <a:lstStyle/>
          <a:p>
            <a:pPr marL="0" indent="0">
              <a:buFont typeface="Arial" panose="020B0604020202020204" pitchFamily="34" charset="0"/>
              <a:buNone/>
            </a:pPr>
            <a:endParaRPr lang="en-US">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BC65650-6CEB-D3F3-1E0F-F9B5886CC7E9}"/>
              </a:ext>
            </a:extLst>
          </p:cNvPr>
          <p:cNvSpPr>
            <a:spLocks noGrp="1"/>
          </p:cNvSpPr>
          <p:nvPr>
            <p:ph type="sldNum" sz="quarter" idx="10"/>
          </p:nvPr>
        </p:nvSpPr>
        <p:spPr/>
        <p:txBody>
          <a:bodyPr/>
          <a:lstStyle/>
          <a:p>
            <a:pPr>
              <a:defRPr/>
            </a:pPr>
            <a:fld id="{C63E988D-484B-4D4D-AA7B-DA9860F46087}" type="slidenum">
              <a:rPr lang="en-US" altLang="en-US"/>
              <a:pPr>
                <a:defRPr/>
              </a:pPr>
              <a:t>7</a:t>
            </a:fld>
            <a:endParaRPr lang="en-US" altLang="en-US"/>
          </a:p>
        </p:txBody>
      </p:sp>
    </p:spTree>
    <p:extLst>
      <p:ext uri="{BB962C8B-B14F-4D97-AF65-F5344CB8AC3E}">
        <p14:creationId xmlns:p14="http://schemas.microsoft.com/office/powerpoint/2010/main" val="1987184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737CF-C918-7879-3EE4-A44D7BAAD0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F04C02-43B5-B610-74ED-911C777069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A57A4C-10CB-B564-985C-FB7FF739ED22}"/>
              </a:ext>
            </a:extLst>
          </p:cNvPr>
          <p:cNvSpPr>
            <a:spLocks noGrp="1"/>
          </p:cNvSpPr>
          <p:nvPr>
            <p:ph type="body" idx="1"/>
          </p:nvPr>
        </p:nvSpPr>
        <p:spPr/>
        <p:txBody>
          <a:bodyPr/>
          <a:lstStyle/>
          <a:p>
            <a:pPr marL="0" indent="0">
              <a:buFont typeface="Arial" panose="020B0604020202020204" pitchFamily="34" charset="0"/>
              <a:buNone/>
            </a:pPr>
            <a:endParaRPr lang="en-US">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632C103-4E46-07FE-71A8-ACF07F98CCEB}"/>
              </a:ext>
            </a:extLst>
          </p:cNvPr>
          <p:cNvSpPr>
            <a:spLocks noGrp="1"/>
          </p:cNvSpPr>
          <p:nvPr>
            <p:ph type="sldNum" sz="quarter" idx="10"/>
          </p:nvPr>
        </p:nvSpPr>
        <p:spPr/>
        <p:txBody>
          <a:bodyPr/>
          <a:lstStyle/>
          <a:p>
            <a:pPr>
              <a:defRPr/>
            </a:pPr>
            <a:fld id="{C63E988D-484B-4D4D-AA7B-DA9860F46087}" type="slidenum">
              <a:rPr lang="en-US" altLang="en-US"/>
              <a:pPr>
                <a:defRPr/>
              </a:pPr>
              <a:t>8</a:t>
            </a:fld>
            <a:endParaRPr lang="en-US" altLang="en-US"/>
          </a:p>
        </p:txBody>
      </p:sp>
    </p:spTree>
    <p:extLst>
      <p:ext uri="{BB962C8B-B14F-4D97-AF65-F5344CB8AC3E}">
        <p14:creationId xmlns:p14="http://schemas.microsoft.com/office/powerpoint/2010/main" val="2743867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1F144-BE42-5583-FBF2-8EA8D7D0B6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CBCF8E-0831-0950-E7AD-E1C741632F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528663-F7F7-0741-4506-C9351788E891}"/>
              </a:ext>
            </a:extLst>
          </p:cNvPr>
          <p:cNvSpPr>
            <a:spLocks noGrp="1"/>
          </p:cNvSpPr>
          <p:nvPr>
            <p:ph type="body" idx="1"/>
          </p:nvPr>
        </p:nvSpPr>
        <p:spPr/>
        <p:txBody>
          <a:bodyPr/>
          <a:lstStyle/>
          <a:p>
            <a:pPr marL="174658" indent="-174658">
              <a:buFont typeface="Arial" panose="020B0604020202020204" pitchFamily="34" charset="0"/>
              <a:buChar char="•"/>
            </a:pPr>
            <a:endParaRPr lang="en-US">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76C4B76-B451-AD5A-7585-D8340FBE2F66}"/>
              </a:ext>
            </a:extLst>
          </p:cNvPr>
          <p:cNvSpPr>
            <a:spLocks noGrp="1"/>
          </p:cNvSpPr>
          <p:nvPr>
            <p:ph type="sldNum" sz="quarter" idx="10"/>
          </p:nvPr>
        </p:nvSpPr>
        <p:spPr/>
        <p:txBody>
          <a:bodyPr/>
          <a:lstStyle/>
          <a:p>
            <a:pPr>
              <a:defRPr/>
            </a:pPr>
            <a:fld id="{C63E988D-484B-4D4D-AA7B-DA9860F46087}" type="slidenum">
              <a:rPr lang="en-US" altLang="en-US"/>
              <a:pPr>
                <a:defRPr/>
              </a:pPr>
              <a:t>9</a:t>
            </a:fld>
            <a:endParaRPr lang="en-US" altLang="en-US"/>
          </a:p>
        </p:txBody>
      </p:sp>
    </p:spTree>
    <p:extLst>
      <p:ext uri="{BB962C8B-B14F-4D97-AF65-F5344CB8AC3E}">
        <p14:creationId xmlns:p14="http://schemas.microsoft.com/office/powerpoint/2010/main" val="102273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7.png"/><Relationship Id="rId1" Type="http://schemas.openxmlformats.org/officeDocument/2006/relationships/slideMaster" Target="../slideMasters/slideMaster1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Master" Target="../slideMasters/slideMaster1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fld id="{15A53B5B-F61C-48A1-A711-3D64AB49709F}" type="datetimeFigureOut">
              <a:rPr lang="en-US" smtClean="0"/>
              <a:t>9/4/2025</a:t>
            </a:fld>
            <a:endParaRPr lang="en-US"/>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a:p>
        </p:txBody>
      </p:sp>
      <p:sp>
        <p:nvSpPr>
          <p:cNvPr id="2" name="Title 1">
            <a:extLst>
              <a:ext uri="{FF2B5EF4-FFF2-40B4-BE49-F238E27FC236}">
                <a16:creationId xmlns:a16="http://schemas.microsoft.com/office/drawing/2014/main" id="{C718C8BC-3817-BA43-A697-C0F8A79E643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16278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 Custom-Quad">
    <p:spTree>
      <p:nvGrpSpPr>
        <p:cNvPr id="1" name=""/>
        <p:cNvGrpSpPr/>
        <p:nvPr/>
      </p:nvGrpSpPr>
      <p:grpSpPr>
        <a:xfrm>
          <a:off x="0" y="0"/>
          <a:ext cx="0" cy="0"/>
          <a:chOff x="0" y="0"/>
          <a:chExt cx="0" cy="0"/>
        </a:xfrm>
      </p:grpSpPr>
      <p:cxnSp>
        <p:nvCxnSpPr>
          <p:cNvPr id="4" name="Straight Connector 3"/>
          <p:cNvCxnSpPr/>
          <p:nvPr/>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fld id="{15A53B5B-F61C-48A1-A711-3D64AB49709F}" type="datetimeFigureOut">
              <a:rPr lang="en-US" smtClean="0"/>
              <a:t>9/4/2025</a:t>
            </a:fld>
            <a:endParaRPr lang="en-US"/>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2928244425"/>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6566837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a:p>
        </p:txBody>
      </p:sp>
      <p:sp>
        <p:nvSpPr>
          <p:cNvPr id="5" name="Title 4">
            <a:extLst>
              <a:ext uri="{FF2B5EF4-FFF2-40B4-BE49-F238E27FC236}">
                <a16:creationId xmlns:a16="http://schemas.microsoft.com/office/drawing/2014/main" id="{AA3CD5E4-A5C4-AFB4-80AA-82539154DD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6113124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45256819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a:p>
        </p:txBody>
      </p:sp>
      <p:sp>
        <p:nvSpPr>
          <p:cNvPr id="2" name="Title 1">
            <a:extLst>
              <a:ext uri="{FF2B5EF4-FFF2-40B4-BE49-F238E27FC236}">
                <a16:creationId xmlns:a16="http://schemas.microsoft.com/office/drawing/2014/main" id="{62A64504-0669-5CF0-805D-174C1EFD60F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8473989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328473803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151529696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a:p>
        </p:txBody>
      </p:sp>
    </p:spTree>
    <p:extLst>
      <p:ext uri="{BB962C8B-B14F-4D97-AF65-F5344CB8AC3E}">
        <p14:creationId xmlns:p14="http://schemas.microsoft.com/office/powerpoint/2010/main" val="3713084871"/>
      </p:ext>
    </p:extLst>
  </p:cSld>
  <p:clrMapOvr>
    <a:masterClrMapping/>
  </p:clrMapOvr>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a:p>
        </p:txBody>
      </p:sp>
    </p:spTree>
    <p:extLst>
      <p:ext uri="{BB962C8B-B14F-4D97-AF65-F5344CB8AC3E}">
        <p14:creationId xmlns:p14="http://schemas.microsoft.com/office/powerpoint/2010/main" val="48581789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a:p>
        </p:txBody>
      </p:sp>
    </p:spTree>
    <p:extLst>
      <p:ext uri="{BB962C8B-B14F-4D97-AF65-F5344CB8AC3E}">
        <p14:creationId xmlns:p14="http://schemas.microsoft.com/office/powerpoint/2010/main" val="176783835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2960057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fld id="{15A53B5B-F61C-48A1-A711-3D64AB49709F}" type="datetimeFigureOut">
              <a:rPr lang="en-US" smtClean="0"/>
              <a:t>9/4/2025</a:t>
            </a:fld>
            <a:endParaRPr lang="en-US"/>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3620775362"/>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235441493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2168353983"/>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2855599409"/>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2157349469"/>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3383418230"/>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55611872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4092700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a:p>
        </p:txBody>
      </p:sp>
      <p:sp>
        <p:nvSpPr>
          <p:cNvPr id="5" name="Title 4">
            <a:extLst>
              <a:ext uri="{FF2B5EF4-FFF2-40B4-BE49-F238E27FC236}">
                <a16:creationId xmlns:a16="http://schemas.microsoft.com/office/drawing/2014/main" id="{AA3CD5E4-A5C4-AFB4-80AA-82539154DD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7313515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87625089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hart Color Layout">
    <p:spTree>
      <p:nvGrpSpPr>
        <p:cNvPr id="1" name=""/>
        <p:cNvGrpSpPr/>
        <p:nvPr/>
      </p:nvGrpSpPr>
      <p:grpSpPr>
        <a:xfrm>
          <a:off x="0" y="0"/>
          <a:ext cx="0" cy="0"/>
          <a:chOff x="0" y="0"/>
          <a:chExt cx="0" cy="0"/>
        </a:xfrm>
      </p:grpSpPr>
      <p:sp>
        <p:nvSpPr>
          <p:cNvPr id="10" name="Chart Placeholder 9"/>
          <p:cNvSpPr>
            <a:spLocks noGrp="1"/>
          </p:cNvSpPr>
          <p:nvPr>
            <p:ph type="chart" sz="quarter" idx="12"/>
          </p:nvPr>
        </p:nvSpPr>
        <p:spPr>
          <a:xfrm>
            <a:off x="266700" y="1028700"/>
            <a:ext cx="11658599" cy="5600700"/>
          </a:xfrm>
        </p:spPr>
        <p:txBody>
          <a:bodyPr/>
          <a:lstStyle/>
          <a:p>
            <a:r>
              <a:rPr lang="en-US"/>
              <a:t>Click icon to add chart</a:t>
            </a:r>
          </a:p>
        </p:txBody>
      </p:sp>
      <p:sp>
        <p:nvSpPr>
          <p:cNvPr id="3" name="Date Placeholder 2">
            <a:extLst>
              <a:ext uri="{FF2B5EF4-FFF2-40B4-BE49-F238E27FC236}">
                <a16:creationId xmlns:a16="http://schemas.microsoft.com/office/drawing/2014/main" id="{A3619AFA-4A38-490D-A5F0-BADCBB95D733}"/>
              </a:ext>
            </a:extLst>
          </p:cNvPr>
          <p:cNvSpPr>
            <a:spLocks noGrp="1"/>
          </p:cNvSpPr>
          <p:nvPr>
            <p:ph type="dt" sz="half" idx="13"/>
          </p:nvPr>
        </p:nvSpPr>
        <p:spPr/>
        <p:txBody>
          <a:bodyPr/>
          <a:lstStyle/>
          <a:p>
            <a:endParaRPr lang="en-US"/>
          </a:p>
        </p:txBody>
      </p:sp>
      <p:sp>
        <p:nvSpPr>
          <p:cNvPr id="4" name="Footer Placeholder 3">
            <a:extLst>
              <a:ext uri="{FF2B5EF4-FFF2-40B4-BE49-F238E27FC236}">
                <a16:creationId xmlns:a16="http://schemas.microsoft.com/office/drawing/2014/main" id="{64AB4267-87B5-4161-84B6-F192661295C3}"/>
              </a:ext>
            </a:extLst>
          </p:cNvPr>
          <p:cNvSpPr>
            <a:spLocks noGrp="1"/>
          </p:cNvSpPr>
          <p:nvPr>
            <p:ph type="ftr" sz="quarter" idx="14"/>
          </p:nvPr>
        </p:nvSpPr>
        <p:spPr/>
        <p:txBody>
          <a:bodyPr/>
          <a:lstStyle/>
          <a:p>
            <a:endParaRPr lang="en-US"/>
          </a:p>
        </p:txBody>
      </p:sp>
      <p:sp>
        <p:nvSpPr>
          <p:cNvPr id="6" name="Title 5">
            <a:extLst>
              <a:ext uri="{FF2B5EF4-FFF2-40B4-BE49-F238E27FC236}">
                <a16:creationId xmlns:a16="http://schemas.microsoft.com/office/drawing/2014/main" id="{1FDFC77C-D990-FC23-7F32-24231C7AF06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033891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fld id="{15A53B5B-F61C-48A1-A711-3D64AB49709F}" type="datetimeFigureOut">
              <a:rPr lang="en-US" smtClean="0"/>
              <a:t>9/4/2025</a:t>
            </a:fld>
            <a:endParaRPr lang="en-US"/>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40670222"/>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Reference ONLY">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510689-FF1B-863B-E08A-0D6B1DD6150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4316" y="10952"/>
            <a:ext cx="10286134" cy="6847048"/>
          </a:xfrm>
          <a:prstGeom prst="rect">
            <a:avLst/>
          </a:prstGeom>
        </p:spPr>
      </p:pic>
    </p:spTree>
    <p:extLst>
      <p:ext uri="{BB962C8B-B14F-4D97-AF65-F5344CB8AC3E}">
        <p14:creationId xmlns:p14="http://schemas.microsoft.com/office/powerpoint/2010/main" val="413209528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fld id="{15A53B5B-F61C-48A1-A711-3D64AB49709F}" type="datetimeFigureOut">
              <a:rPr lang="en-US" smtClean="0"/>
              <a:t>9/4/2025</a:t>
            </a:fld>
            <a:endParaRPr lang="en-US"/>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a:p>
        </p:txBody>
      </p:sp>
      <p:sp>
        <p:nvSpPr>
          <p:cNvPr id="2" name="Title 1">
            <a:extLst>
              <a:ext uri="{FF2B5EF4-FFF2-40B4-BE49-F238E27FC236}">
                <a16:creationId xmlns:a16="http://schemas.microsoft.com/office/drawing/2014/main" id="{C718C8BC-3817-BA43-A697-C0F8A79E643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3815123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fld id="{15A53B5B-F61C-48A1-A711-3D64AB49709F}" type="datetimeFigureOut">
              <a:rPr lang="en-US" smtClean="0"/>
              <a:t>9/4/2025</a:t>
            </a:fld>
            <a:endParaRPr lang="en-US"/>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421864330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fld id="{15A53B5B-F61C-48A1-A711-3D64AB49709F}" type="datetimeFigureOut">
              <a:rPr lang="en-US" smtClean="0"/>
              <a:t>9/4/2025</a:t>
            </a:fld>
            <a:endParaRPr lang="en-US"/>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a:p>
        </p:txBody>
      </p:sp>
      <p:sp>
        <p:nvSpPr>
          <p:cNvPr id="2" name="Title 1">
            <a:extLst>
              <a:ext uri="{FF2B5EF4-FFF2-40B4-BE49-F238E27FC236}">
                <a16:creationId xmlns:a16="http://schemas.microsoft.com/office/drawing/2014/main" id="{942C9F60-E948-0B16-240A-DCBC52D49E5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9155869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Title and Picture with Caption">
    <p:bg>
      <p:bgPr>
        <a:gradFill flip="none" rotWithShape="1">
          <a:gsLst>
            <a:gs pos="75000">
              <a:schemeClr val="tx2"/>
            </a:gs>
            <a:gs pos="85000">
              <a:schemeClr val="tx2">
                <a:alpha val="35000"/>
              </a:schemeClr>
            </a:gs>
            <a:gs pos="95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fld id="{15A53B5B-F61C-48A1-A711-3D64AB49709F}" type="datetimeFigureOut">
              <a:rPr lang="en-US" smtClean="0"/>
              <a:t>9/4/2025</a:t>
            </a:fld>
            <a:endParaRPr lang="en-US"/>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a:p>
        </p:txBody>
      </p:sp>
    </p:spTree>
    <p:extLst>
      <p:ext uri="{BB962C8B-B14F-4D97-AF65-F5344CB8AC3E}">
        <p14:creationId xmlns:p14="http://schemas.microsoft.com/office/powerpoint/2010/main" val="882437629"/>
      </p:ext>
    </p:extLst>
  </p:cSld>
  <p:clrMapOvr>
    <a:masterClrMapping/>
  </p:clrMapOvr>
  <p:extLst>
    <p:ext uri="{DCECCB84-F9BA-43D5-87BE-67443E8EF086}">
      <p15:sldGuideLst xmlns:p15="http://schemas.microsoft.com/office/powerpoint/2012/main"/>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fld id="{15A53B5B-F61C-48A1-A711-3D64AB49709F}" type="datetimeFigureOut">
              <a:rPr lang="en-US" smtClean="0"/>
              <a:t>9/4/2025</a:t>
            </a:fld>
            <a:endParaRPr lang="en-US"/>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a:p>
        </p:txBody>
      </p:sp>
      <p:sp>
        <p:nvSpPr>
          <p:cNvPr id="4" name="Title 3">
            <a:extLst>
              <a:ext uri="{FF2B5EF4-FFF2-40B4-BE49-F238E27FC236}">
                <a16:creationId xmlns:a16="http://schemas.microsoft.com/office/drawing/2014/main" id="{FC0BCDB4-4C07-CBF2-EFC4-7CEF0E09948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1453786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fld id="{15A53B5B-F61C-48A1-A711-3D64AB49709F}" type="datetimeFigureOut">
              <a:rPr lang="en-US" smtClean="0"/>
              <a:t>9/4/2025</a:t>
            </a:fld>
            <a:endParaRPr lang="en-US"/>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a:p>
        </p:txBody>
      </p:sp>
      <p:sp>
        <p:nvSpPr>
          <p:cNvPr id="3" name="Title 2">
            <a:extLst>
              <a:ext uri="{FF2B5EF4-FFF2-40B4-BE49-F238E27FC236}">
                <a16:creationId xmlns:a16="http://schemas.microsoft.com/office/drawing/2014/main" id="{1D0F7681-D094-4E6D-0DF0-99CD21DC42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550785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fld id="{15A53B5B-F61C-48A1-A711-3D64AB49709F}" type="datetimeFigureOut">
              <a:rPr lang="en-US" smtClean="0"/>
              <a:t>9/4/2025</a:t>
            </a:fld>
            <a:endParaRPr lang="en-US"/>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a:p>
        </p:txBody>
      </p:sp>
      <p:sp>
        <p:nvSpPr>
          <p:cNvPr id="4" name="Title 3">
            <a:extLst>
              <a:ext uri="{FF2B5EF4-FFF2-40B4-BE49-F238E27FC236}">
                <a16:creationId xmlns:a16="http://schemas.microsoft.com/office/drawing/2014/main" id="{CC30DB31-FD65-4D95-4478-6813E7F155C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7857066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fld id="{15A53B5B-F61C-48A1-A711-3D64AB49709F}" type="datetimeFigureOut">
              <a:rPr lang="en-US" smtClean="0"/>
              <a:t>9/4/2025</a:t>
            </a:fld>
            <a:endParaRPr lang="en-US"/>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323564893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p:cNvCxnSpPr/>
          <p:nvPr/>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fld id="{15A53B5B-F61C-48A1-A711-3D64AB49709F}" type="datetimeFigureOut">
              <a:rPr lang="en-US" smtClean="0"/>
              <a:t>9/4/2025</a:t>
            </a:fld>
            <a:endParaRPr lang="en-US"/>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3530427621"/>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fld id="{15A53B5B-F61C-48A1-A711-3D64AB49709F}" type="datetimeFigureOut">
              <a:rPr lang="en-US" smtClean="0"/>
              <a:t>9/4/2025</a:t>
            </a:fld>
            <a:endParaRPr lang="en-US"/>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a:p>
        </p:txBody>
      </p:sp>
      <p:sp>
        <p:nvSpPr>
          <p:cNvPr id="3" name="Title 2">
            <a:extLst>
              <a:ext uri="{FF2B5EF4-FFF2-40B4-BE49-F238E27FC236}">
                <a16:creationId xmlns:a16="http://schemas.microsoft.com/office/drawing/2014/main" id="{7AD23EB7-47BD-A421-AD32-BA7882ED264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0675833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Title - Custom-Quad">
    <p:spTree>
      <p:nvGrpSpPr>
        <p:cNvPr id="1" name=""/>
        <p:cNvGrpSpPr/>
        <p:nvPr/>
      </p:nvGrpSpPr>
      <p:grpSpPr>
        <a:xfrm>
          <a:off x="0" y="0"/>
          <a:ext cx="0" cy="0"/>
          <a:chOff x="0" y="0"/>
          <a:chExt cx="0" cy="0"/>
        </a:xfrm>
      </p:grpSpPr>
      <p:cxnSp>
        <p:nvCxnSpPr>
          <p:cNvPr id="4" name="Straight Connector 3"/>
          <p:cNvCxnSpPr/>
          <p:nvPr/>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fld id="{15A53B5B-F61C-48A1-A711-3D64AB49709F}" type="datetimeFigureOut">
              <a:rPr lang="en-US" smtClean="0"/>
              <a:t>9/4/2025</a:t>
            </a:fld>
            <a:endParaRPr lang="en-US"/>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2806175871"/>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fld id="{15A53B5B-F61C-48A1-A711-3D64AB49709F}" type="datetimeFigureOut">
              <a:rPr lang="en-US" smtClean="0"/>
              <a:t>9/4/2025</a:t>
            </a:fld>
            <a:endParaRPr lang="en-US"/>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3975852175"/>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fld id="{15A53B5B-F61C-48A1-A711-3D64AB49709F}" type="datetimeFigureOut">
              <a:rPr lang="en-US" smtClean="0"/>
              <a:t>9/4/2025</a:t>
            </a:fld>
            <a:endParaRPr lang="en-US"/>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2326346051"/>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fld id="{15A53B5B-F61C-48A1-A711-3D64AB49709F}" type="datetimeFigureOut">
              <a:rPr lang="en-US" smtClean="0"/>
              <a:t>9/4/2025</a:t>
            </a:fld>
            <a:endParaRPr lang="en-US"/>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a:p>
        </p:txBody>
      </p:sp>
      <p:sp>
        <p:nvSpPr>
          <p:cNvPr id="3" name="Title 2">
            <a:extLst>
              <a:ext uri="{FF2B5EF4-FFF2-40B4-BE49-F238E27FC236}">
                <a16:creationId xmlns:a16="http://schemas.microsoft.com/office/drawing/2014/main" id="{7AD23EB7-47BD-A421-AD32-BA7882ED264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0867350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fld id="{15A53B5B-F61C-48A1-A711-3D64AB49709F}" type="datetimeFigureOut">
              <a:rPr lang="en-US" smtClean="0"/>
              <a:t>9/4/2025</a:t>
            </a:fld>
            <a:endParaRPr lang="en-US"/>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7570865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0"/>
            </a:avLst>
          </a:prstGeom>
          <a:noFill/>
          <a:ln w="3175">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fld id="{15A53B5B-F61C-48A1-A711-3D64AB49709F}" type="datetimeFigureOut">
              <a:rPr lang="en-US" smtClean="0"/>
              <a:t>9/4/2025</a:t>
            </a:fld>
            <a:endParaRPr lang="en-US"/>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a:p>
        </p:txBody>
      </p:sp>
      <p:sp>
        <p:nvSpPr>
          <p:cNvPr id="5" name="Title 4">
            <a:extLst>
              <a:ext uri="{FF2B5EF4-FFF2-40B4-BE49-F238E27FC236}">
                <a16:creationId xmlns:a16="http://schemas.microsoft.com/office/drawing/2014/main" id="{7B0D9059-3C9E-5AFD-2A32-2874C4FC4C5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1954977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fld id="{15A53B5B-F61C-48A1-A711-3D64AB49709F}" type="datetimeFigureOut">
              <a:rPr lang="en-US" smtClean="0"/>
              <a:t>9/4/2025</a:t>
            </a:fld>
            <a:endParaRPr lang="en-US"/>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348919323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fld id="{15A53B5B-F61C-48A1-A711-3D64AB49709F}" type="datetimeFigureOut">
              <a:rPr lang="en-US" smtClean="0"/>
              <a:t>9/4/2025</a:t>
            </a:fld>
            <a:endParaRPr lang="en-US"/>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86512491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fld id="{15A53B5B-F61C-48A1-A711-3D64AB49709F}" type="datetimeFigureOut">
              <a:rPr lang="en-US" smtClean="0"/>
              <a:t>9/4/2025</a:t>
            </a:fld>
            <a:endParaRPr lang="en-US"/>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a:p>
        </p:txBody>
      </p:sp>
    </p:spTree>
    <p:extLst>
      <p:ext uri="{BB962C8B-B14F-4D97-AF65-F5344CB8AC3E}">
        <p14:creationId xmlns:p14="http://schemas.microsoft.com/office/powerpoint/2010/main" val="21379239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p:cSld name="1_Background no graphics">
    <p:bg>
      <p:bgPr>
        <a:gradFill flip="none" rotWithShape="1">
          <a:gsLst>
            <a:gs pos="85000">
              <a:schemeClr val="tx2"/>
            </a:gs>
            <a:gs pos="90000">
              <a:schemeClr val="tx2">
                <a:alpha val="4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fld id="{15A53B5B-F61C-48A1-A711-3D64AB49709F}" type="datetimeFigureOut">
              <a:rPr lang="en-US" smtClean="0"/>
              <a:t>9/4/2025</a:t>
            </a:fld>
            <a:endParaRPr lang="en-US"/>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a:p>
        </p:txBody>
      </p:sp>
    </p:spTree>
    <p:extLst>
      <p:ext uri="{BB962C8B-B14F-4D97-AF65-F5344CB8AC3E}">
        <p14:creationId xmlns:p14="http://schemas.microsoft.com/office/powerpoint/2010/main" val="6108741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fld id="{15A53B5B-F61C-48A1-A711-3D64AB49709F}" type="datetimeFigureOut">
              <a:rPr lang="en-US" smtClean="0"/>
              <a:t>9/4/2025</a:t>
            </a:fld>
            <a:endParaRPr lang="en-US"/>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7852112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fld id="{15A53B5B-F61C-48A1-A711-3D64AB49709F}" type="datetimeFigureOut">
              <a:rPr lang="en-US" smtClean="0"/>
              <a:t>9/4/2025</a:t>
            </a:fld>
            <a:endParaRPr lang="en-US"/>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9" name="Picture 8" descr="A picture containing qr code&#10;&#10;Description automatically generated">
            <a:extLst>
              <a:ext uri="{FF2B5EF4-FFF2-40B4-BE49-F238E27FC236}">
                <a16:creationId xmlns:a16="http://schemas.microsoft.com/office/drawing/2014/main" id="{F19DC294-0548-CE63-53E3-374F622FDE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6700" y="5718362"/>
            <a:ext cx="2352293" cy="1043775"/>
          </a:xfrm>
          <a:prstGeom prst="rect">
            <a:avLst/>
          </a:prstGeom>
        </p:spPr>
      </p:pic>
    </p:spTree>
    <p:extLst>
      <p:ext uri="{BB962C8B-B14F-4D97-AF65-F5344CB8AC3E}">
        <p14:creationId xmlns:p14="http://schemas.microsoft.com/office/powerpoint/2010/main" val="212180603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fld id="{15A53B5B-F61C-48A1-A711-3D64AB49709F}" type="datetimeFigureOut">
              <a:rPr lang="en-US" smtClean="0"/>
              <a:t>9/4/2025</a:t>
            </a:fld>
            <a:endParaRPr lang="en-US"/>
          </a:p>
        </p:txBody>
      </p:sp>
      <p:pic>
        <p:nvPicPr>
          <p:cNvPr id="8" name="Picture 7" descr="A picture containing qr code&#10;&#10;Description automatically generated">
            <a:extLst>
              <a:ext uri="{FF2B5EF4-FFF2-40B4-BE49-F238E27FC236}">
                <a16:creationId xmlns:a16="http://schemas.microsoft.com/office/drawing/2014/main" id="{37CBB68B-5987-1542-9456-0C8393054A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6700" y="5718362"/>
            <a:ext cx="2352293" cy="1043775"/>
          </a:xfrm>
          <a:prstGeom prst="rect">
            <a:avLst/>
          </a:prstGeom>
        </p:spPr>
      </p:pic>
    </p:spTree>
    <p:extLst>
      <p:ext uri="{BB962C8B-B14F-4D97-AF65-F5344CB8AC3E}">
        <p14:creationId xmlns:p14="http://schemas.microsoft.com/office/powerpoint/2010/main" val="190581484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fld id="{15A53B5B-F61C-48A1-A711-3D64AB49709F}" type="datetimeFigureOut">
              <a:rPr lang="en-US" smtClean="0"/>
              <a:t>9/4/2025</a:t>
            </a:fld>
            <a:endParaRPr lang="en-US"/>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9" name="Picture 8" descr="A picture containing qr code&#10;&#10;Description automatically generated">
            <a:extLst>
              <a:ext uri="{FF2B5EF4-FFF2-40B4-BE49-F238E27FC236}">
                <a16:creationId xmlns:a16="http://schemas.microsoft.com/office/drawing/2014/main" id="{49027FE9-DF76-A366-14FC-736386D876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6700" y="5718362"/>
            <a:ext cx="2352293" cy="1043775"/>
          </a:xfrm>
          <a:prstGeom prst="rect">
            <a:avLst/>
          </a:prstGeom>
        </p:spPr>
      </p:pic>
    </p:spTree>
    <p:extLst>
      <p:ext uri="{BB962C8B-B14F-4D97-AF65-F5344CB8AC3E}">
        <p14:creationId xmlns:p14="http://schemas.microsoft.com/office/powerpoint/2010/main" val="57100774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A picture containing qr code&#10;&#10;Description automatically generated">
            <a:extLst>
              <a:ext uri="{FF2B5EF4-FFF2-40B4-BE49-F238E27FC236}">
                <a16:creationId xmlns:a16="http://schemas.microsoft.com/office/drawing/2014/main" id="{458DA625-EF8B-E990-1339-6746F7333B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6700" y="5718362"/>
            <a:ext cx="2352293" cy="1043775"/>
          </a:xfrm>
          <a:prstGeom prst="rect">
            <a:avLst/>
          </a:prstGeom>
        </p:spPr>
      </p:pic>
    </p:spTree>
    <p:extLst>
      <p:ext uri="{BB962C8B-B14F-4D97-AF65-F5344CB8AC3E}">
        <p14:creationId xmlns:p14="http://schemas.microsoft.com/office/powerpoint/2010/main" val="310174391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11" name="Picture 10" descr="A picture containing qr code&#10;&#10;Description automatically generated">
            <a:extLst>
              <a:ext uri="{FF2B5EF4-FFF2-40B4-BE49-F238E27FC236}">
                <a16:creationId xmlns:a16="http://schemas.microsoft.com/office/drawing/2014/main" id="{0FF994A6-6CD4-F061-865F-0BE1B2DC716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6700" y="5718362"/>
            <a:ext cx="2352293" cy="1043775"/>
          </a:xfrm>
          <a:prstGeom prst="rect">
            <a:avLst/>
          </a:prstGeom>
        </p:spPr>
      </p:pic>
    </p:spTree>
    <p:extLst>
      <p:ext uri="{BB962C8B-B14F-4D97-AF65-F5344CB8AC3E}">
        <p14:creationId xmlns:p14="http://schemas.microsoft.com/office/powerpoint/2010/main" val="181133415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7" name="Picture 6" descr="A picture containing qr code&#10;&#10;Description automatically generated">
            <a:extLst>
              <a:ext uri="{FF2B5EF4-FFF2-40B4-BE49-F238E27FC236}">
                <a16:creationId xmlns:a16="http://schemas.microsoft.com/office/drawing/2014/main" id="{A0EF6266-CAB0-234B-74B3-9336C7191E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6700" y="5718362"/>
            <a:ext cx="2352293" cy="1043775"/>
          </a:xfrm>
          <a:prstGeom prst="rect">
            <a:avLst/>
          </a:prstGeom>
        </p:spPr>
      </p:pic>
    </p:spTree>
    <p:extLst>
      <p:ext uri="{BB962C8B-B14F-4D97-AF65-F5344CB8AC3E}">
        <p14:creationId xmlns:p14="http://schemas.microsoft.com/office/powerpoint/2010/main" val="296228875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a:solidFill>
                  <a:schemeClr val="tx2"/>
                </a:solidFill>
              </a:rPr>
              <a:t>“</a:t>
            </a:r>
            <a:r>
              <a:rPr lang="en-US" sz="675" i="1">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a:solidFill>
                  <a:schemeClr val="tx2"/>
                </a:solidFill>
              </a:rPr>
              <a:t>”</a:t>
            </a:r>
            <a:endParaRPr lang="en-US" sz="675" i="1">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qr code&#10;&#10;Description automatically generated">
            <a:extLst>
              <a:ext uri="{FF2B5EF4-FFF2-40B4-BE49-F238E27FC236}">
                <a16:creationId xmlns:a16="http://schemas.microsoft.com/office/drawing/2014/main" id="{16700A2A-C54C-9A5B-B556-0335EECFCA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6700" y="5718362"/>
            <a:ext cx="2352293" cy="1043775"/>
          </a:xfrm>
          <a:prstGeom prst="rect">
            <a:avLst/>
          </a:prstGeom>
        </p:spPr>
      </p:pic>
    </p:spTree>
    <p:extLst>
      <p:ext uri="{BB962C8B-B14F-4D97-AF65-F5344CB8AC3E}">
        <p14:creationId xmlns:p14="http://schemas.microsoft.com/office/powerpoint/2010/main" val="168934847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TextBox 10">
            <a:extLst>
              <a:ext uri="{FF2B5EF4-FFF2-40B4-BE49-F238E27FC236}">
                <a16:creationId xmlns:a16="http://schemas.microsoft.com/office/drawing/2014/main" id="{A172B2F0-1CFC-6261-58CB-51183A19F792}"/>
              </a:ext>
            </a:extLst>
          </p:cNvPr>
          <p:cNvSpPr txBox="1"/>
          <p:nvPr/>
        </p:nvSpPr>
        <p:spPr>
          <a:xfrm rot="18120796">
            <a:off x="8586600" y="1632767"/>
            <a:ext cx="1735138" cy="1200329"/>
          </a:xfrm>
          <a:prstGeom prst="rect">
            <a:avLst/>
          </a:prstGeom>
          <a:noFill/>
        </p:spPr>
        <p:txBody>
          <a:bodyPr wrap="square">
            <a:spAutoFit/>
          </a:bodyPr>
          <a:lstStyle/>
          <a:p>
            <a:r>
              <a:rPr lang="en-US" sz="3600">
                <a:solidFill>
                  <a:srgbClr val="FFFFFF"/>
                </a:solidFill>
                <a:highlight>
                  <a:srgbClr val="4D4D4D"/>
                </a:highlight>
              </a:rPr>
              <a:t>Sample photo</a:t>
            </a:r>
          </a:p>
        </p:txBody>
      </p:sp>
      <p:pic>
        <p:nvPicPr>
          <p:cNvPr id="10" name="Picture 9" descr="A picture containing qr code&#10;&#10;Description automatically generated">
            <a:extLst>
              <a:ext uri="{FF2B5EF4-FFF2-40B4-BE49-F238E27FC236}">
                <a16:creationId xmlns:a16="http://schemas.microsoft.com/office/drawing/2014/main" id="{81E3EAE4-B734-E169-40B8-E947B97E3E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6700" y="5718362"/>
            <a:ext cx="2352293" cy="1043775"/>
          </a:xfrm>
          <a:prstGeom prst="rect">
            <a:avLst/>
          </a:prstGeom>
        </p:spPr>
      </p:pic>
    </p:spTree>
    <p:extLst>
      <p:ext uri="{BB962C8B-B14F-4D97-AF65-F5344CB8AC3E}">
        <p14:creationId xmlns:p14="http://schemas.microsoft.com/office/powerpoint/2010/main" val="219286331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7E0C5-0271-4756-88AD-6C8386273B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11ECFF-39D7-4AB5-8B23-F69A956DEF92}"/>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59922E7C-EBD2-4B24-97C8-DBEFDE288EE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6506708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a:p>
        </p:txBody>
      </p:sp>
      <p:sp>
        <p:nvSpPr>
          <p:cNvPr id="2" name="Title 1">
            <a:extLst>
              <a:ext uri="{FF2B5EF4-FFF2-40B4-BE49-F238E27FC236}">
                <a16:creationId xmlns:a16="http://schemas.microsoft.com/office/drawing/2014/main" id="{C718C8BC-3817-BA43-A697-C0F8A79E643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397117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0"/>
            </a:avLst>
          </a:prstGeom>
          <a:noFill/>
          <a:ln w="3175">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fld id="{15A53B5B-F61C-48A1-A711-3D64AB49709F}" type="datetimeFigureOut">
              <a:rPr lang="en-US" smtClean="0"/>
              <a:t>9/4/2025</a:t>
            </a:fld>
            <a:endParaRPr lang="en-US"/>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a:p>
        </p:txBody>
      </p:sp>
      <p:sp>
        <p:nvSpPr>
          <p:cNvPr id="5" name="Title 4">
            <a:extLst>
              <a:ext uri="{FF2B5EF4-FFF2-40B4-BE49-F238E27FC236}">
                <a16:creationId xmlns:a16="http://schemas.microsoft.com/office/drawing/2014/main" id="{7B0D9059-3C9E-5AFD-2A32-2874C4FC4C5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613583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356290179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a:p>
        </p:txBody>
      </p:sp>
      <p:sp>
        <p:nvSpPr>
          <p:cNvPr id="2" name="Title 1">
            <a:extLst>
              <a:ext uri="{FF2B5EF4-FFF2-40B4-BE49-F238E27FC236}">
                <a16:creationId xmlns:a16="http://schemas.microsoft.com/office/drawing/2014/main" id="{942C9F60-E948-0B16-240A-DCBC52D49E5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7995322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and Picture with Caption">
    <p:bg>
      <p:bgPr>
        <a:gradFill flip="none" rotWithShape="1">
          <a:gsLst>
            <a:gs pos="75000">
              <a:schemeClr val="tx2"/>
            </a:gs>
            <a:gs pos="85000">
              <a:schemeClr val="tx2">
                <a:alpha val="35000"/>
              </a:schemeClr>
            </a:gs>
            <a:gs pos="95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a:p>
        </p:txBody>
      </p:sp>
    </p:spTree>
    <p:extLst>
      <p:ext uri="{BB962C8B-B14F-4D97-AF65-F5344CB8AC3E}">
        <p14:creationId xmlns:p14="http://schemas.microsoft.com/office/powerpoint/2010/main" val="3924584535"/>
      </p:ext>
    </p:extLst>
  </p:cSld>
  <p:clrMapOvr>
    <a:masterClrMapping/>
  </p:clrMapOvr>
  <p:extLst>
    <p:ext uri="{DCECCB84-F9BA-43D5-87BE-67443E8EF086}">
      <p15:sldGuideLst xmlns:p15="http://schemas.microsoft.com/office/powerpoint/2012/main"/>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a:p>
        </p:txBody>
      </p:sp>
      <p:sp>
        <p:nvSpPr>
          <p:cNvPr id="4" name="Title 3">
            <a:extLst>
              <a:ext uri="{FF2B5EF4-FFF2-40B4-BE49-F238E27FC236}">
                <a16:creationId xmlns:a16="http://schemas.microsoft.com/office/drawing/2014/main" id="{FC0BCDB4-4C07-CBF2-EFC4-7CEF0E09948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6757258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a:p>
        </p:txBody>
      </p:sp>
      <p:sp>
        <p:nvSpPr>
          <p:cNvPr id="3" name="Title 2">
            <a:extLst>
              <a:ext uri="{FF2B5EF4-FFF2-40B4-BE49-F238E27FC236}">
                <a16:creationId xmlns:a16="http://schemas.microsoft.com/office/drawing/2014/main" id="{1D0F7681-D094-4E6D-0DF0-99CD21DC42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6741563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a:p>
        </p:txBody>
      </p:sp>
      <p:sp>
        <p:nvSpPr>
          <p:cNvPr id="4" name="Title 3">
            <a:extLst>
              <a:ext uri="{FF2B5EF4-FFF2-40B4-BE49-F238E27FC236}">
                <a16:creationId xmlns:a16="http://schemas.microsoft.com/office/drawing/2014/main" id="{CC30DB31-FD65-4D95-4478-6813E7F155C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7468130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375038468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1916911407"/>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501760378"/>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2802872667"/>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fld id="{15A53B5B-F61C-48A1-A711-3D64AB49709F}" type="datetimeFigureOut">
              <a:rPr lang="en-US" smtClean="0"/>
              <a:t>9/4/2025</a:t>
            </a:fld>
            <a:endParaRPr lang="en-US"/>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102532477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1736588705"/>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a:p>
        </p:txBody>
      </p:sp>
      <p:sp>
        <p:nvSpPr>
          <p:cNvPr id="3" name="Title 2">
            <a:extLst>
              <a:ext uri="{FF2B5EF4-FFF2-40B4-BE49-F238E27FC236}">
                <a16:creationId xmlns:a16="http://schemas.microsoft.com/office/drawing/2014/main" id="{7AD23EB7-47BD-A421-AD32-BA7882ED264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524163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4334371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0"/>
            </a:avLst>
          </a:prstGeom>
          <a:noFill/>
          <a:ln w="3175">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a:p>
        </p:txBody>
      </p:sp>
      <p:sp>
        <p:nvSpPr>
          <p:cNvPr id="5" name="Title 4">
            <a:extLst>
              <a:ext uri="{FF2B5EF4-FFF2-40B4-BE49-F238E27FC236}">
                <a16:creationId xmlns:a16="http://schemas.microsoft.com/office/drawing/2014/main" id="{7B0D9059-3C9E-5AFD-2A32-2874C4FC4C5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512692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199331949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378308503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a:p>
        </p:txBody>
      </p:sp>
    </p:spTree>
    <p:extLst>
      <p:ext uri="{BB962C8B-B14F-4D97-AF65-F5344CB8AC3E}">
        <p14:creationId xmlns:p14="http://schemas.microsoft.com/office/powerpoint/2010/main" val="92656339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5000">
              <a:schemeClr val="tx2"/>
            </a:gs>
            <a:gs pos="90000">
              <a:schemeClr val="tx2">
                <a:alpha val="4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a:p>
        </p:txBody>
      </p:sp>
    </p:spTree>
    <p:extLst>
      <p:ext uri="{BB962C8B-B14F-4D97-AF65-F5344CB8AC3E}">
        <p14:creationId xmlns:p14="http://schemas.microsoft.com/office/powerpoint/2010/main" val="152940331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9" name="Picture 8" descr="A picture containing qr code&#10;&#10;Description automatically generated">
            <a:extLst>
              <a:ext uri="{FF2B5EF4-FFF2-40B4-BE49-F238E27FC236}">
                <a16:creationId xmlns:a16="http://schemas.microsoft.com/office/drawing/2014/main" id="{F19DC294-0548-CE63-53E3-374F622FDE3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6700" y="5718362"/>
            <a:ext cx="2352293" cy="1043775"/>
          </a:xfrm>
          <a:prstGeom prst="rect">
            <a:avLst/>
          </a:prstGeom>
        </p:spPr>
      </p:pic>
    </p:spTree>
    <p:extLst>
      <p:ext uri="{BB962C8B-B14F-4D97-AF65-F5344CB8AC3E}">
        <p14:creationId xmlns:p14="http://schemas.microsoft.com/office/powerpoint/2010/main" val="185239425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pic>
        <p:nvPicPr>
          <p:cNvPr id="8" name="Picture 7" descr="A picture containing qr code&#10;&#10;Description automatically generated">
            <a:extLst>
              <a:ext uri="{FF2B5EF4-FFF2-40B4-BE49-F238E27FC236}">
                <a16:creationId xmlns:a16="http://schemas.microsoft.com/office/drawing/2014/main" id="{37CBB68B-5987-1542-9456-0C8393054AB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6700" y="5718362"/>
            <a:ext cx="2352293" cy="1043775"/>
          </a:xfrm>
          <a:prstGeom prst="rect">
            <a:avLst/>
          </a:prstGeom>
        </p:spPr>
      </p:pic>
      <p:pic>
        <p:nvPicPr>
          <p:cNvPr id="2" name="Picture 21">
            <a:extLst>
              <a:ext uri="{FF2B5EF4-FFF2-40B4-BE49-F238E27FC236}">
                <a16:creationId xmlns:a16="http://schemas.microsoft.com/office/drawing/2014/main" id="{DB1B1094-368C-59F8-7F6D-D645BFA87949}"/>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1075321" y="5811023"/>
            <a:ext cx="9239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a:extLst>
              <a:ext uri="{FF2B5EF4-FFF2-40B4-BE49-F238E27FC236}">
                <a16:creationId xmlns:a16="http://schemas.microsoft.com/office/drawing/2014/main" id="{B6418206-62CB-E3BB-5F42-0474ABDF5FCE}"/>
              </a:ext>
            </a:extLst>
          </p:cNvPr>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10005591" y="5885813"/>
            <a:ext cx="892504" cy="808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02714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fld id="{15A53B5B-F61C-48A1-A711-3D64AB49709F}" type="datetimeFigureOut">
              <a:rPr lang="en-US" smtClean="0"/>
              <a:t>9/4/2025</a:t>
            </a:fld>
            <a:endParaRPr lang="en-US"/>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70385097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9" name="Picture 8" descr="A picture containing qr code&#10;&#10;Description automatically generated">
            <a:extLst>
              <a:ext uri="{FF2B5EF4-FFF2-40B4-BE49-F238E27FC236}">
                <a16:creationId xmlns:a16="http://schemas.microsoft.com/office/drawing/2014/main" id="{49027FE9-DF76-A366-14FC-736386D8765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6700" y="5718362"/>
            <a:ext cx="2352293" cy="1043775"/>
          </a:xfrm>
          <a:prstGeom prst="rect">
            <a:avLst/>
          </a:prstGeom>
        </p:spPr>
      </p:pic>
    </p:spTree>
    <p:extLst>
      <p:ext uri="{BB962C8B-B14F-4D97-AF65-F5344CB8AC3E}">
        <p14:creationId xmlns:p14="http://schemas.microsoft.com/office/powerpoint/2010/main" val="46572023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A picture containing qr code&#10;&#10;Description automatically generated">
            <a:extLst>
              <a:ext uri="{FF2B5EF4-FFF2-40B4-BE49-F238E27FC236}">
                <a16:creationId xmlns:a16="http://schemas.microsoft.com/office/drawing/2014/main" id="{458DA625-EF8B-E990-1339-6746F7333B7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6700" y="5718362"/>
            <a:ext cx="2352293" cy="1043775"/>
          </a:xfrm>
          <a:prstGeom prst="rect">
            <a:avLst/>
          </a:prstGeom>
        </p:spPr>
      </p:pic>
    </p:spTree>
    <p:extLst>
      <p:ext uri="{BB962C8B-B14F-4D97-AF65-F5344CB8AC3E}">
        <p14:creationId xmlns:p14="http://schemas.microsoft.com/office/powerpoint/2010/main" val="372740791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11" name="Picture 10" descr="A picture containing qr code&#10;&#10;Description automatically generated">
            <a:extLst>
              <a:ext uri="{FF2B5EF4-FFF2-40B4-BE49-F238E27FC236}">
                <a16:creationId xmlns:a16="http://schemas.microsoft.com/office/drawing/2014/main" id="{0FF994A6-6CD4-F061-865F-0BE1B2DC71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6700" y="5718362"/>
            <a:ext cx="2352293" cy="1043775"/>
          </a:xfrm>
          <a:prstGeom prst="rect">
            <a:avLst/>
          </a:prstGeom>
        </p:spPr>
      </p:pic>
    </p:spTree>
    <p:extLst>
      <p:ext uri="{BB962C8B-B14F-4D97-AF65-F5344CB8AC3E}">
        <p14:creationId xmlns:p14="http://schemas.microsoft.com/office/powerpoint/2010/main" val="244313591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7" name="Picture 6" descr="A picture containing qr code&#10;&#10;Description automatically generated">
            <a:extLst>
              <a:ext uri="{FF2B5EF4-FFF2-40B4-BE49-F238E27FC236}">
                <a16:creationId xmlns:a16="http://schemas.microsoft.com/office/drawing/2014/main" id="{A0EF6266-CAB0-234B-74B3-9336C7191E2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6700" y="5718362"/>
            <a:ext cx="2352293" cy="1043775"/>
          </a:xfrm>
          <a:prstGeom prst="rect">
            <a:avLst/>
          </a:prstGeom>
        </p:spPr>
      </p:pic>
    </p:spTree>
    <p:extLst>
      <p:ext uri="{BB962C8B-B14F-4D97-AF65-F5344CB8AC3E}">
        <p14:creationId xmlns:p14="http://schemas.microsoft.com/office/powerpoint/2010/main" val="379994280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a:solidFill>
                  <a:schemeClr val="tx2"/>
                </a:solidFill>
              </a:rPr>
              <a:t>“</a:t>
            </a:r>
            <a:r>
              <a:rPr lang="en-US" sz="675" i="1">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a:solidFill>
                  <a:schemeClr val="tx2"/>
                </a:solidFill>
              </a:rPr>
              <a:t>”</a:t>
            </a:r>
            <a:endParaRPr lang="en-US" sz="675" i="1">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qr code&#10;&#10;Description automatically generated">
            <a:extLst>
              <a:ext uri="{FF2B5EF4-FFF2-40B4-BE49-F238E27FC236}">
                <a16:creationId xmlns:a16="http://schemas.microsoft.com/office/drawing/2014/main" id="{16700A2A-C54C-9A5B-B556-0335EECFCAA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6700" y="5718362"/>
            <a:ext cx="2352293" cy="1043775"/>
          </a:xfrm>
          <a:prstGeom prst="rect">
            <a:avLst/>
          </a:prstGeom>
        </p:spPr>
      </p:pic>
    </p:spTree>
    <p:extLst>
      <p:ext uri="{BB962C8B-B14F-4D97-AF65-F5344CB8AC3E}">
        <p14:creationId xmlns:p14="http://schemas.microsoft.com/office/powerpoint/2010/main" val="342294923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TextBox 10">
            <a:extLst>
              <a:ext uri="{FF2B5EF4-FFF2-40B4-BE49-F238E27FC236}">
                <a16:creationId xmlns:a16="http://schemas.microsoft.com/office/drawing/2014/main" id="{A172B2F0-1CFC-6261-58CB-51183A19F792}"/>
              </a:ext>
            </a:extLst>
          </p:cNvPr>
          <p:cNvSpPr txBox="1"/>
          <p:nvPr userDrawn="1"/>
        </p:nvSpPr>
        <p:spPr>
          <a:xfrm rot="18120796">
            <a:off x="8586600" y="1632767"/>
            <a:ext cx="1735138" cy="1200329"/>
          </a:xfrm>
          <a:prstGeom prst="rect">
            <a:avLst/>
          </a:prstGeom>
          <a:noFill/>
        </p:spPr>
        <p:txBody>
          <a:bodyPr wrap="square">
            <a:spAutoFit/>
          </a:bodyPr>
          <a:lstStyle/>
          <a:p>
            <a:r>
              <a:rPr lang="en-US" sz="3600">
                <a:solidFill>
                  <a:srgbClr val="FFFFFF"/>
                </a:solidFill>
                <a:highlight>
                  <a:srgbClr val="4D4D4D"/>
                </a:highlight>
              </a:rPr>
              <a:t>Sample photo</a:t>
            </a:r>
          </a:p>
        </p:txBody>
      </p:sp>
      <p:pic>
        <p:nvPicPr>
          <p:cNvPr id="10" name="Picture 9" descr="A picture containing qr code&#10;&#10;Description automatically generated">
            <a:extLst>
              <a:ext uri="{FF2B5EF4-FFF2-40B4-BE49-F238E27FC236}">
                <a16:creationId xmlns:a16="http://schemas.microsoft.com/office/drawing/2014/main" id="{81E3EAE4-B734-E169-40B8-E947B97E3EA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6700" y="5718362"/>
            <a:ext cx="2352293" cy="1043775"/>
          </a:xfrm>
          <a:prstGeom prst="rect">
            <a:avLst/>
          </a:prstGeom>
        </p:spPr>
      </p:pic>
    </p:spTree>
    <p:extLst>
      <p:ext uri="{BB962C8B-B14F-4D97-AF65-F5344CB8AC3E}">
        <p14:creationId xmlns:p14="http://schemas.microsoft.com/office/powerpoint/2010/main" val="269738244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p>
        </p:txBody>
      </p:sp>
      <p:sp>
        <p:nvSpPr>
          <p:cNvPr id="21" name="Text Placeholder 2"/>
          <p:cNvSpPr>
            <a:spLocks noGrp="1"/>
          </p:cNvSpPr>
          <p:nvPr>
            <p:ph idx="1"/>
          </p:nvPr>
        </p:nvSpPr>
        <p:spPr bwMode="auto">
          <a:xfrm>
            <a:off x="406400" y="1225550"/>
            <a:ext cx="11176000" cy="4718049"/>
          </a:xfrm>
          <a:prstGeom prst="rect">
            <a:avLst/>
          </a:prstGeom>
          <a:noFill/>
          <a:ln w="9525">
            <a:noFill/>
            <a:miter lim="800000"/>
            <a:headEnd/>
            <a:tailEnd/>
          </a:ln>
        </p:spPr>
        <p:txBody>
          <a:bodyPr/>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52068223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p>
        </p:txBody>
      </p:sp>
      <p:sp>
        <p:nvSpPr>
          <p:cNvPr id="21" name="Text Placeholder 2"/>
          <p:cNvSpPr>
            <a:spLocks noGrp="1"/>
          </p:cNvSpPr>
          <p:nvPr>
            <p:ph idx="1"/>
          </p:nvPr>
        </p:nvSpPr>
        <p:spPr bwMode="auto">
          <a:xfrm>
            <a:off x="406400" y="1225550"/>
            <a:ext cx="11176000" cy="4718049"/>
          </a:xfrm>
          <a:prstGeom prst="rect">
            <a:avLst/>
          </a:prstGeom>
          <a:noFill/>
          <a:ln w="9525">
            <a:noFill/>
            <a:miter lim="800000"/>
            <a:headEnd/>
            <a:tailEnd/>
          </a:ln>
        </p:spPr>
        <p:txBody>
          <a:bodyPr numCol="2"/>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395224978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p>
        </p:txBody>
      </p:sp>
      <p:sp>
        <p:nvSpPr>
          <p:cNvPr id="21" name="Text Placeholder 2"/>
          <p:cNvSpPr>
            <a:spLocks noGrp="1"/>
          </p:cNvSpPr>
          <p:nvPr>
            <p:ph idx="1"/>
          </p:nvPr>
        </p:nvSpPr>
        <p:spPr bwMode="auto">
          <a:xfrm>
            <a:off x="406400" y="1225550"/>
            <a:ext cx="11176000" cy="4718049"/>
          </a:xfrm>
          <a:prstGeom prst="rect">
            <a:avLst/>
          </a:prstGeom>
          <a:noFill/>
          <a:ln w="9525">
            <a:noFill/>
            <a:miter lim="800000"/>
            <a:headEnd/>
            <a:tailEnd/>
          </a:ln>
        </p:spPr>
        <p:txBody>
          <a:bodyPr numCol="3"/>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323958690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Short 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p>
        </p:txBody>
      </p:sp>
      <p:sp>
        <p:nvSpPr>
          <p:cNvPr id="21" name="Text Placeholder 2"/>
          <p:cNvSpPr>
            <a:spLocks noGrp="1"/>
          </p:cNvSpPr>
          <p:nvPr>
            <p:ph idx="1"/>
          </p:nvPr>
        </p:nvSpPr>
        <p:spPr bwMode="auto">
          <a:xfrm>
            <a:off x="406400" y="942976"/>
            <a:ext cx="11176000" cy="5000624"/>
          </a:xfrm>
          <a:prstGeom prst="rect">
            <a:avLst/>
          </a:prstGeom>
          <a:noFill/>
          <a:ln w="9525">
            <a:noFill/>
            <a:miter lim="800000"/>
            <a:headEnd/>
            <a:tailEnd/>
          </a:ln>
        </p:spPr>
        <p:txBody>
          <a:bodyPr numCol="1"/>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2030049491"/>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fld id="{15A53B5B-F61C-48A1-A711-3D64AB49709F}" type="datetimeFigureOut">
              <a:rPr lang="en-US" smtClean="0"/>
              <a:t>9/4/2025</a:t>
            </a:fld>
            <a:endParaRPr lang="en-US"/>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a:p>
        </p:txBody>
      </p:sp>
    </p:spTree>
    <p:extLst>
      <p:ext uri="{BB962C8B-B14F-4D97-AF65-F5344CB8AC3E}">
        <p14:creationId xmlns:p14="http://schemas.microsoft.com/office/powerpoint/2010/main" val="376871016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Short 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p>
        </p:txBody>
      </p:sp>
      <p:sp>
        <p:nvSpPr>
          <p:cNvPr id="21" name="Text Placeholder 2"/>
          <p:cNvSpPr>
            <a:spLocks noGrp="1"/>
          </p:cNvSpPr>
          <p:nvPr>
            <p:ph idx="1"/>
          </p:nvPr>
        </p:nvSpPr>
        <p:spPr bwMode="auto">
          <a:xfrm>
            <a:off x="406400" y="942976"/>
            <a:ext cx="11176000" cy="5000624"/>
          </a:xfrm>
          <a:prstGeom prst="rect">
            <a:avLst/>
          </a:prstGeom>
          <a:noFill/>
          <a:ln w="9525">
            <a:noFill/>
            <a:miter lim="800000"/>
            <a:headEnd/>
            <a:tailEnd/>
          </a:ln>
        </p:spPr>
        <p:txBody>
          <a:bodyPr numCol="2"/>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3002063342"/>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Short 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p>
        </p:txBody>
      </p:sp>
      <p:sp>
        <p:nvSpPr>
          <p:cNvPr id="21" name="Text Placeholder 2"/>
          <p:cNvSpPr>
            <a:spLocks noGrp="1"/>
          </p:cNvSpPr>
          <p:nvPr>
            <p:ph idx="1"/>
          </p:nvPr>
        </p:nvSpPr>
        <p:spPr bwMode="auto">
          <a:xfrm>
            <a:off x="406400" y="942976"/>
            <a:ext cx="11176000" cy="5000624"/>
          </a:xfrm>
          <a:prstGeom prst="rect">
            <a:avLst/>
          </a:prstGeom>
          <a:noFill/>
          <a:ln w="9525">
            <a:noFill/>
            <a:miter lim="800000"/>
            <a:headEnd/>
            <a:tailEnd/>
          </a:ln>
        </p:spPr>
        <p:txBody>
          <a:bodyPr numCol="3"/>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3028463909"/>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p>
        </p:txBody>
      </p:sp>
      <p:sp>
        <p:nvSpPr>
          <p:cNvPr id="21" name="Text Placeholder 2"/>
          <p:cNvSpPr>
            <a:spLocks noGrp="1"/>
          </p:cNvSpPr>
          <p:nvPr>
            <p:ph idx="1"/>
          </p:nvPr>
        </p:nvSpPr>
        <p:spPr bwMode="auto">
          <a:xfrm>
            <a:off x="406401" y="5834379"/>
            <a:ext cx="8470900" cy="328296"/>
          </a:xfrm>
          <a:prstGeom prst="rect">
            <a:avLst/>
          </a:prstGeom>
          <a:noFill/>
          <a:ln w="9525">
            <a:noFill/>
            <a:miter lim="800000"/>
            <a:headEnd/>
            <a:tailEnd/>
          </a:ln>
        </p:spPr>
        <p:txBody>
          <a:bodyPr lIns="91440" tIns="0" numCol="1"/>
          <a:lstStyle>
            <a:lvl1pPr marL="0" indent="0">
              <a:buNone/>
              <a:defRPr sz="1600">
                <a:solidFill>
                  <a:schemeClr val="tx1">
                    <a:lumMod val="75000"/>
                    <a:lumOff val="25000"/>
                  </a:schemeClr>
                </a:solidFill>
              </a:defRPr>
            </a:lvl1pPr>
            <a:lvl2pPr>
              <a:defRPr sz="2400">
                <a:solidFill>
                  <a:srgbClr val="83847A"/>
                </a:solidFill>
              </a:defRPr>
            </a:lvl2pPr>
            <a:lvl3pPr>
              <a:defRPr sz="2000">
                <a:solidFill>
                  <a:srgbClr val="83847A"/>
                </a:solidFill>
              </a:defRPr>
            </a:lvl3pPr>
            <a:lvl4pPr>
              <a:defRPr sz="2000">
                <a:solidFill>
                  <a:srgbClr val="83847A"/>
                </a:solidFill>
              </a:defRPr>
            </a:lvl4pPr>
            <a:lvl5pPr>
              <a:defRPr sz="2000">
                <a:solidFill>
                  <a:srgbClr val="83847A"/>
                </a:solidFill>
              </a:defRPr>
            </a:lvl5pPr>
          </a:lstStyle>
          <a:p>
            <a:pPr lvl="0"/>
            <a:r>
              <a:rPr lang="en-US" noProof="0"/>
              <a:t>Click to edit Master text styles</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3" name="Picture Placeholder 2"/>
          <p:cNvSpPr>
            <a:spLocks noGrp="1"/>
          </p:cNvSpPr>
          <p:nvPr>
            <p:ph type="pic" sz="quarter" idx="12"/>
          </p:nvPr>
        </p:nvSpPr>
        <p:spPr>
          <a:xfrm>
            <a:off x="406400" y="942975"/>
            <a:ext cx="11176000" cy="4761228"/>
          </a:xfrm>
        </p:spPr>
        <p:txBody>
          <a:bodyPr/>
          <a:lstStyle/>
          <a:p>
            <a:endParaRPr lang="en-US"/>
          </a:p>
        </p:txBody>
      </p:sp>
    </p:spTree>
    <p:extLst>
      <p:ext uri="{BB962C8B-B14F-4D97-AF65-F5344CB8AC3E}">
        <p14:creationId xmlns:p14="http://schemas.microsoft.com/office/powerpoint/2010/main" val="779503924"/>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p>
        </p:txBody>
      </p:sp>
      <p:sp>
        <p:nvSpPr>
          <p:cNvPr id="3" name="Content Placeholder 2"/>
          <p:cNvSpPr>
            <a:spLocks noGrp="1"/>
          </p:cNvSpPr>
          <p:nvPr>
            <p:ph sz="quarter" idx="15"/>
          </p:nvPr>
        </p:nvSpPr>
        <p:spPr>
          <a:xfrm>
            <a:off x="406400" y="1225550"/>
            <a:ext cx="5486400"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16"/>
          </p:nvPr>
        </p:nvSpPr>
        <p:spPr>
          <a:xfrm>
            <a:off x="6096000" y="1225550"/>
            <a:ext cx="5486400"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2" name="Footer Placeholder 1"/>
          <p:cNvSpPr>
            <a:spLocks noGrp="1"/>
          </p:cNvSpPr>
          <p:nvPr>
            <p:ph type="ftr" sz="quarter" idx="18"/>
          </p:nvPr>
        </p:nvSpPr>
        <p:spPr/>
        <p:txBody>
          <a:bodyPr/>
          <a:lstStyle/>
          <a:p>
            <a:pPr>
              <a:defRPr/>
            </a:pPr>
            <a:r>
              <a:rPr lang="en-US"/>
              <a:t>File Name</a:t>
            </a:r>
          </a:p>
        </p:txBody>
      </p:sp>
    </p:spTree>
    <p:extLst>
      <p:ext uri="{BB962C8B-B14F-4D97-AF65-F5344CB8AC3E}">
        <p14:creationId xmlns:p14="http://schemas.microsoft.com/office/powerpoint/2010/main" val="29436494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p>
        </p:txBody>
      </p:sp>
      <p:sp>
        <p:nvSpPr>
          <p:cNvPr id="6" name="Text Placeholder 3"/>
          <p:cNvSpPr>
            <a:spLocks noGrp="1"/>
          </p:cNvSpPr>
          <p:nvPr>
            <p:ph type="body" sz="quarter" idx="3"/>
          </p:nvPr>
        </p:nvSpPr>
        <p:spPr>
          <a:xfrm>
            <a:off x="6096000" y="1230511"/>
            <a:ext cx="5486400" cy="663266"/>
          </a:xfrm>
        </p:spPr>
        <p:txBody>
          <a:bodyPr bIns="0" anchor="b"/>
          <a:lstStyle>
            <a:lvl1pPr>
              <a:defRPr sz="1800">
                <a:solidFill>
                  <a:schemeClr val="tx1">
                    <a:lumMod val="75000"/>
                    <a:lumOff val="25000"/>
                  </a:schemeClr>
                </a:solidFill>
              </a:defRPr>
            </a:lvl1pPr>
          </a:lstStyle>
          <a:p>
            <a:pPr lvl="0"/>
            <a:r>
              <a:rPr lang="en-US"/>
              <a:t>Click to edit Master text styles</a:t>
            </a:r>
          </a:p>
        </p:txBody>
      </p:sp>
      <p:sp>
        <p:nvSpPr>
          <p:cNvPr id="9" name="Text Placeholder 3"/>
          <p:cNvSpPr>
            <a:spLocks noGrp="1"/>
          </p:cNvSpPr>
          <p:nvPr>
            <p:ph type="body" sz="quarter" idx="13"/>
          </p:nvPr>
        </p:nvSpPr>
        <p:spPr>
          <a:xfrm>
            <a:off x="406400" y="1230512"/>
            <a:ext cx="5486400" cy="666241"/>
          </a:xfrm>
        </p:spPr>
        <p:txBody>
          <a:bodyPr bIns="0" anchor="b"/>
          <a:lstStyle>
            <a:lvl1pPr>
              <a:defRPr sz="1800">
                <a:solidFill>
                  <a:schemeClr val="tx1">
                    <a:lumMod val="75000"/>
                    <a:lumOff val="25000"/>
                  </a:schemeClr>
                </a:solidFill>
              </a:defRPr>
            </a:lvl1pPr>
          </a:lstStyle>
          <a:p>
            <a:pPr lvl="0"/>
            <a:r>
              <a:rPr lang="en-US"/>
              <a:t>Click to edit Master text styles</a:t>
            </a:r>
          </a:p>
        </p:txBody>
      </p:sp>
      <p:sp>
        <p:nvSpPr>
          <p:cNvPr id="3" name="Content Placeholder 2"/>
          <p:cNvSpPr>
            <a:spLocks noGrp="1"/>
          </p:cNvSpPr>
          <p:nvPr>
            <p:ph sz="quarter" idx="15"/>
          </p:nvPr>
        </p:nvSpPr>
        <p:spPr>
          <a:xfrm>
            <a:off x="406400" y="1981200"/>
            <a:ext cx="5486400" cy="3962400"/>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16"/>
          </p:nvPr>
        </p:nvSpPr>
        <p:spPr>
          <a:xfrm>
            <a:off x="6096000" y="1981200"/>
            <a:ext cx="5486400" cy="3962400"/>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2" name="Footer Placeholder 1"/>
          <p:cNvSpPr>
            <a:spLocks noGrp="1"/>
          </p:cNvSpPr>
          <p:nvPr>
            <p:ph type="ftr" sz="quarter" idx="18"/>
          </p:nvPr>
        </p:nvSpPr>
        <p:spPr/>
        <p:txBody>
          <a:bodyPr/>
          <a:lstStyle/>
          <a:p>
            <a:pPr>
              <a:defRPr/>
            </a:pPr>
            <a:r>
              <a:rPr lang="en-US"/>
              <a:t>File Name</a:t>
            </a:r>
          </a:p>
        </p:txBody>
      </p:sp>
    </p:spTree>
    <p:extLst>
      <p:ext uri="{BB962C8B-B14F-4D97-AF65-F5344CB8AC3E}">
        <p14:creationId xmlns:p14="http://schemas.microsoft.com/office/powerpoint/2010/main" val="217107524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p>
        </p:txBody>
      </p:sp>
      <p:sp>
        <p:nvSpPr>
          <p:cNvPr id="3" name="Content Placeholder 2"/>
          <p:cNvSpPr>
            <a:spLocks noGrp="1"/>
          </p:cNvSpPr>
          <p:nvPr>
            <p:ph sz="quarter" idx="15"/>
          </p:nvPr>
        </p:nvSpPr>
        <p:spPr>
          <a:xfrm>
            <a:off x="406401" y="1225550"/>
            <a:ext cx="3594100"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16"/>
          </p:nvPr>
        </p:nvSpPr>
        <p:spPr>
          <a:xfrm>
            <a:off x="4127501" y="1225550"/>
            <a:ext cx="7454900"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2" name="Footer Placeholder 1"/>
          <p:cNvSpPr>
            <a:spLocks noGrp="1"/>
          </p:cNvSpPr>
          <p:nvPr>
            <p:ph type="ftr" sz="quarter" idx="18"/>
          </p:nvPr>
        </p:nvSpPr>
        <p:spPr/>
        <p:txBody>
          <a:bodyPr/>
          <a:lstStyle/>
          <a:p>
            <a:pPr>
              <a:defRPr/>
            </a:pPr>
            <a:r>
              <a:rPr lang="en-US"/>
              <a:t>File Name</a:t>
            </a:r>
          </a:p>
        </p:txBody>
      </p:sp>
    </p:spTree>
    <p:extLst>
      <p:ext uri="{BB962C8B-B14F-4D97-AF65-F5344CB8AC3E}">
        <p14:creationId xmlns:p14="http://schemas.microsoft.com/office/powerpoint/2010/main" val="187786104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p>
        </p:txBody>
      </p:sp>
      <p:sp>
        <p:nvSpPr>
          <p:cNvPr id="3" name="Content Placeholder 2"/>
          <p:cNvSpPr>
            <a:spLocks noGrp="1"/>
          </p:cNvSpPr>
          <p:nvPr>
            <p:ph sz="quarter" idx="15"/>
          </p:nvPr>
        </p:nvSpPr>
        <p:spPr>
          <a:xfrm>
            <a:off x="406400" y="1225550"/>
            <a:ext cx="54864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16"/>
          </p:nvPr>
        </p:nvSpPr>
        <p:spPr>
          <a:xfrm>
            <a:off x="6096000" y="1225550"/>
            <a:ext cx="54864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6" name="Content Placeholder 2"/>
          <p:cNvSpPr>
            <a:spLocks noGrp="1"/>
          </p:cNvSpPr>
          <p:nvPr>
            <p:ph sz="quarter" idx="18"/>
          </p:nvPr>
        </p:nvSpPr>
        <p:spPr>
          <a:xfrm>
            <a:off x="406400" y="3597275"/>
            <a:ext cx="54864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sz="quarter" idx="19"/>
          </p:nvPr>
        </p:nvSpPr>
        <p:spPr>
          <a:xfrm>
            <a:off x="6096000" y="3597275"/>
            <a:ext cx="54864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p:cNvCxnSpPr/>
          <p:nvPr userDrawn="1"/>
        </p:nvCxnSpPr>
        <p:spPr>
          <a:xfrm>
            <a:off x="406400" y="3549650"/>
            <a:ext cx="11176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990527" y="1225551"/>
            <a:ext cx="0" cy="465772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281760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Short 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6" name="Text Placeholder 3"/>
          <p:cNvSpPr>
            <a:spLocks noGrp="1"/>
          </p:cNvSpPr>
          <p:nvPr>
            <p:ph type="body" sz="quarter" idx="3"/>
          </p:nvPr>
        </p:nvSpPr>
        <p:spPr>
          <a:xfrm>
            <a:off x="6096000" y="942975"/>
            <a:ext cx="5486400" cy="663266"/>
          </a:xfrm>
        </p:spPr>
        <p:txBody>
          <a:bodyPr bIns="0" anchor="b"/>
          <a:lstStyle>
            <a:lvl1pPr>
              <a:defRPr sz="1800">
                <a:solidFill>
                  <a:schemeClr val="tx1">
                    <a:lumMod val="75000"/>
                    <a:lumOff val="25000"/>
                  </a:schemeClr>
                </a:solidFill>
              </a:defRPr>
            </a:lvl1pPr>
          </a:lstStyle>
          <a:p>
            <a:pPr lvl="0"/>
            <a:r>
              <a:rPr lang="en-US"/>
              <a:t>Click to edit Master text styles</a:t>
            </a:r>
          </a:p>
        </p:txBody>
      </p:sp>
      <p:sp>
        <p:nvSpPr>
          <p:cNvPr id="7" name="Text Placeholder 3"/>
          <p:cNvSpPr>
            <a:spLocks noGrp="1"/>
          </p:cNvSpPr>
          <p:nvPr>
            <p:ph type="body" sz="quarter" idx="13"/>
          </p:nvPr>
        </p:nvSpPr>
        <p:spPr>
          <a:xfrm>
            <a:off x="406400" y="942976"/>
            <a:ext cx="5486400" cy="666241"/>
          </a:xfrm>
        </p:spPr>
        <p:txBody>
          <a:bodyPr bIns="0" anchor="b"/>
          <a:lstStyle>
            <a:lvl1pPr>
              <a:defRPr sz="1800">
                <a:solidFill>
                  <a:schemeClr val="tx1">
                    <a:lumMod val="75000"/>
                    <a:lumOff val="25000"/>
                  </a:schemeClr>
                </a:solidFill>
              </a:defRPr>
            </a:lvl1pPr>
          </a:lstStyle>
          <a:p>
            <a:pPr lvl="0"/>
            <a:r>
              <a:rPr lang="en-US"/>
              <a:t>Click to edit Master text styles</a:t>
            </a:r>
          </a:p>
        </p:txBody>
      </p:sp>
      <p:sp>
        <p:nvSpPr>
          <p:cNvPr id="8" name="Content Placeholder 2"/>
          <p:cNvSpPr>
            <a:spLocks noGrp="1"/>
          </p:cNvSpPr>
          <p:nvPr>
            <p:ph sz="quarter" idx="15"/>
          </p:nvPr>
        </p:nvSpPr>
        <p:spPr>
          <a:xfrm>
            <a:off x="406400" y="1693664"/>
            <a:ext cx="5486400" cy="4230886"/>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sz="quarter" idx="16"/>
          </p:nvPr>
        </p:nvSpPr>
        <p:spPr>
          <a:xfrm>
            <a:off x="6096000" y="1693664"/>
            <a:ext cx="5486400" cy="4230886"/>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2911135"/>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Short 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8" name="Content Placeholder 2"/>
          <p:cNvSpPr>
            <a:spLocks noGrp="1"/>
          </p:cNvSpPr>
          <p:nvPr>
            <p:ph sz="quarter" idx="15"/>
          </p:nvPr>
        </p:nvSpPr>
        <p:spPr>
          <a:xfrm>
            <a:off x="406400" y="942976"/>
            <a:ext cx="5486400" cy="4981575"/>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sz="quarter" idx="16"/>
          </p:nvPr>
        </p:nvSpPr>
        <p:spPr>
          <a:xfrm>
            <a:off x="6096000" y="942976"/>
            <a:ext cx="5486400" cy="4981575"/>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8356757"/>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Short 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7" name="Content Placeholder 2"/>
          <p:cNvSpPr>
            <a:spLocks noGrp="1"/>
          </p:cNvSpPr>
          <p:nvPr>
            <p:ph sz="quarter" idx="15"/>
          </p:nvPr>
        </p:nvSpPr>
        <p:spPr>
          <a:xfrm>
            <a:off x="406401" y="942976"/>
            <a:ext cx="3594100" cy="5000625"/>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16"/>
          </p:nvPr>
        </p:nvSpPr>
        <p:spPr>
          <a:xfrm>
            <a:off x="4127501" y="942976"/>
            <a:ext cx="7454900" cy="5000625"/>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9680720"/>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1_Background no graphics">
    <p:bg>
      <p:bgPr>
        <a:gradFill flip="none" rotWithShape="1">
          <a:gsLst>
            <a:gs pos="85000">
              <a:schemeClr val="tx2"/>
            </a:gs>
            <a:gs pos="90000">
              <a:schemeClr val="tx2">
                <a:alpha val="4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fld id="{15A53B5B-F61C-48A1-A711-3D64AB49709F}" type="datetimeFigureOut">
              <a:rPr lang="en-US" smtClean="0"/>
              <a:t>9/4/2025</a:t>
            </a:fld>
            <a:endParaRPr lang="en-US"/>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a:p>
        </p:txBody>
      </p:sp>
    </p:spTree>
    <p:extLst>
      <p:ext uri="{BB962C8B-B14F-4D97-AF65-F5344CB8AC3E}">
        <p14:creationId xmlns:p14="http://schemas.microsoft.com/office/powerpoint/2010/main" val="45769908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Short 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16" name="Content Placeholder 2"/>
          <p:cNvSpPr>
            <a:spLocks noGrp="1"/>
          </p:cNvSpPr>
          <p:nvPr>
            <p:ph sz="quarter" idx="15"/>
          </p:nvPr>
        </p:nvSpPr>
        <p:spPr>
          <a:xfrm>
            <a:off x="406400" y="942975"/>
            <a:ext cx="54864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16"/>
          </p:nvPr>
        </p:nvSpPr>
        <p:spPr>
          <a:xfrm>
            <a:off x="6096000" y="942975"/>
            <a:ext cx="54864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sz="quarter" idx="18"/>
          </p:nvPr>
        </p:nvSpPr>
        <p:spPr>
          <a:xfrm>
            <a:off x="406400" y="3459480"/>
            <a:ext cx="54864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p:cNvSpPr>
            <a:spLocks noGrp="1"/>
          </p:cNvSpPr>
          <p:nvPr>
            <p:ph sz="quarter" idx="19"/>
          </p:nvPr>
        </p:nvSpPr>
        <p:spPr>
          <a:xfrm>
            <a:off x="6096000" y="3459480"/>
            <a:ext cx="54864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0" name="Straight Connector 19"/>
          <p:cNvCxnSpPr/>
          <p:nvPr userDrawn="1"/>
        </p:nvCxnSpPr>
        <p:spPr>
          <a:xfrm>
            <a:off x="406400" y="3409950"/>
            <a:ext cx="11176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5990527" y="942976"/>
            <a:ext cx="0" cy="493966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9939858"/>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286001"/>
            <a:ext cx="11176000" cy="1285874"/>
          </a:xfrm>
          <a:prstGeom prst="rect">
            <a:avLst/>
          </a:prstGeom>
          <a:noFill/>
          <a:ln w="9525">
            <a:noFill/>
            <a:miter lim="800000"/>
            <a:headEnd/>
            <a:tailEnd/>
          </a:ln>
        </p:spPr>
        <p:txBody>
          <a:bodyPr anchor="b"/>
          <a:lstStyle>
            <a:lvl1pPr>
              <a:defRPr sz="3600" baseline="0">
                <a:solidFill>
                  <a:schemeClr val="tx1">
                    <a:lumMod val="75000"/>
                    <a:lumOff val="25000"/>
                  </a:schemeClr>
                </a:solidFill>
              </a:defRPr>
            </a:lvl1pPr>
          </a:lstStyle>
          <a:p>
            <a:pPr lvl="0"/>
            <a:r>
              <a:rPr lang="en-US"/>
              <a:t>Click to edit Master title style</a:t>
            </a:r>
          </a:p>
        </p:txBody>
      </p:sp>
      <p:sp>
        <p:nvSpPr>
          <p:cNvPr id="6" name="Text Placeholder 5"/>
          <p:cNvSpPr>
            <a:spLocks noGrp="1"/>
          </p:cNvSpPr>
          <p:nvPr>
            <p:ph type="body" sz="quarter" idx="12"/>
          </p:nvPr>
        </p:nvSpPr>
        <p:spPr>
          <a:xfrm>
            <a:off x="406400" y="3687764"/>
            <a:ext cx="11176000" cy="854075"/>
          </a:xfrm>
        </p:spPr>
        <p:txBody>
          <a:bodyPr/>
          <a:lstStyle>
            <a:lvl1pPr marL="0" indent="0">
              <a:defRPr>
                <a:solidFill>
                  <a:schemeClr val="tx1">
                    <a:lumMod val="75000"/>
                    <a:lumOff val="25000"/>
                  </a:schemeClr>
                </a:solidFill>
              </a:defRPr>
            </a:lvl1pPr>
          </a:lstStyle>
          <a:p>
            <a:pPr lvl="0"/>
            <a:r>
              <a:rPr lang="en-US"/>
              <a:t>Click to edit Master text styles</a:t>
            </a:r>
          </a:p>
        </p:txBody>
      </p:sp>
      <p:sp>
        <p:nvSpPr>
          <p:cNvPr id="4" name="Footer Placeholder 4"/>
          <p:cNvSpPr>
            <a:spLocks noGrp="1"/>
          </p:cNvSpPr>
          <p:nvPr>
            <p:ph type="ftr" sz="quarter" idx="13"/>
          </p:nvPr>
        </p:nvSpPr>
        <p:spPr/>
        <p:txBody>
          <a:bodyPr/>
          <a:lstStyle>
            <a:lvl1pPr>
              <a:defRPr/>
            </a:lvl1pPr>
          </a:lstStyle>
          <a:p>
            <a:pPr>
              <a:defRPr/>
            </a:pPr>
            <a:r>
              <a:rPr lang="en-US"/>
              <a:t>File Name</a:t>
            </a:r>
          </a:p>
        </p:txBody>
      </p:sp>
      <p:sp>
        <p:nvSpPr>
          <p:cNvPr id="5" name="Slide Number Placeholder 5"/>
          <p:cNvSpPr>
            <a:spLocks noGrp="1"/>
          </p:cNvSpPr>
          <p:nvPr>
            <p:ph type="sldNum" sz="quarter" idx="14"/>
          </p:nvPr>
        </p:nvSpPr>
        <p:spPr/>
        <p:txBody>
          <a:bodyPr/>
          <a:lstStyle>
            <a:lvl1pPr>
              <a:defRPr/>
            </a:lvl1pPr>
          </a:lstStyle>
          <a:p>
            <a:fld id="{42D6254A-A357-4200-B73D-5001EDA92138}" type="slidenum">
              <a:rPr lang="en-US"/>
              <a:pPr/>
              <a:t>‹#›</a:t>
            </a:fld>
            <a:endParaRPr lang="en-US"/>
          </a:p>
        </p:txBody>
      </p:sp>
    </p:spTree>
    <p:extLst>
      <p:ext uri="{BB962C8B-B14F-4D97-AF65-F5344CB8AC3E}">
        <p14:creationId xmlns:p14="http://schemas.microsoft.com/office/powerpoint/2010/main" val="135572675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286001"/>
            <a:ext cx="11176000" cy="1285874"/>
          </a:xfrm>
          <a:prstGeom prst="rect">
            <a:avLst/>
          </a:prstGeom>
          <a:noFill/>
          <a:ln w="9525">
            <a:noFill/>
            <a:miter lim="800000"/>
            <a:headEnd/>
            <a:tailEnd/>
          </a:ln>
        </p:spPr>
        <p:txBody>
          <a:bodyPr anchor="b"/>
          <a:lstStyle>
            <a:lvl1pPr>
              <a:defRPr sz="3600" baseline="0">
                <a:solidFill>
                  <a:schemeClr val="tx1">
                    <a:lumMod val="75000"/>
                    <a:lumOff val="25000"/>
                  </a:schemeClr>
                </a:solidFill>
              </a:defRPr>
            </a:lvl1pPr>
          </a:lstStyle>
          <a:p>
            <a:pPr lvl="0"/>
            <a:r>
              <a:rPr lang="en-US"/>
              <a:t>Click to edit Master title style</a:t>
            </a:r>
          </a:p>
        </p:txBody>
      </p:sp>
      <p:sp>
        <p:nvSpPr>
          <p:cNvPr id="4" name="Footer Placeholder 4"/>
          <p:cNvSpPr>
            <a:spLocks noGrp="1"/>
          </p:cNvSpPr>
          <p:nvPr>
            <p:ph type="ftr" sz="quarter" idx="13"/>
          </p:nvPr>
        </p:nvSpPr>
        <p:spPr/>
        <p:txBody>
          <a:bodyPr/>
          <a:lstStyle>
            <a:lvl1pPr>
              <a:defRPr/>
            </a:lvl1pPr>
          </a:lstStyle>
          <a:p>
            <a:pPr>
              <a:defRPr/>
            </a:pPr>
            <a:r>
              <a:rPr lang="en-US"/>
              <a:t>File Name</a:t>
            </a:r>
          </a:p>
        </p:txBody>
      </p:sp>
      <p:sp>
        <p:nvSpPr>
          <p:cNvPr id="5" name="Slide Number Placeholder 5"/>
          <p:cNvSpPr>
            <a:spLocks noGrp="1"/>
          </p:cNvSpPr>
          <p:nvPr>
            <p:ph type="sldNum" sz="quarter" idx="14"/>
          </p:nvPr>
        </p:nvSpPr>
        <p:spPr/>
        <p:txBody>
          <a:bodyPr/>
          <a:lstStyle>
            <a:lvl1pPr>
              <a:defRPr/>
            </a:lvl1pPr>
          </a:lstStyle>
          <a:p>
            <a:fld id="{42D6254A-A357-4200-B73D-5001EDA92138}" type="slidenum">
              <a:rPr lang="en-US"/>
              <a:pPr/>
              <a:t>‹#›</a:t>
            </a:fld>
            <a:endParaRPr lang="en-US"/>
          </a:p>
        </p:txBody>
      </p:sp>
    </p:spTree>
    <p:extLst>
      <p:ext uri="{BB962C8B-B14F-4D97-AF65-F5344CB8AC3E}">
        <p14:creationId xmlns:p14="http://schemas.microsoft.com/office/powerpoint/2010/main" val="281827849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p>
        </p:txBody>
      </p:sp>
      <p:sp>
        <p:nvSpPr>
          <p:cNvPr id="3" name="Footer Placeholder 4"/>
          <p:cNvSpPr>
            <a:spLocks noGrp="1"/>
          </p:cNvSpPr>
          <p:nvPr>
            <p:ph type="ftr" sz="quarter" idx="10"/>
          </p:nvPr>
        </p:nvSpPr>
        <p:spPr/>
        <p:txBody>
          <a:bodyPr/>
          <a:lstStyle>
            <a:lvl1pPr>
              <a:defRPr/>
            </a:lvl1pPr>
          </a:lstStyle>
          <a:p>
            <a:pPr>
              <a:defRPr/>
            </a:pPr>
            <a:r>
              <a:rPr lang="en-US"/>
              <a:t>File Name</a:t>
            </a:r>
          </a:p>
        </p:txBody>
      </p:sp>
      <p:sp>
        <p:nvSpPr>
          <p:cNvPr id="4" name="Slide Number Placeholder 5"/>
          <p:cNvSpPr>
            <a:spLocks noGrp="1"/>
          </p:cNvSpPr>
          <p:nvPr>
            <p:ph type="sldNum" sz="quarter" idx="11"/>
          </p:nvPr>
        </p:nvSpPr>
        <p:spPr/>
        <p:txBody>
          <a:bodyPr/>
          <a:lstStyle>
            <a:lvl1pPr>
              <a:defRPr/>
            </a:lvl1pPr>
          </a:lstStyle>
          <a:p>
            <a:fld id="{B694574C-E5D2-4987-ADCE-9F4F1F300184}" type="slidenum">
              <a:rPr lang="en-US"/>
              <a:pPr/>
              <a:t>‹#›</a:t>
            </a:fld>
            <a:endParaRPr lang="en-US"/>
          </a:p>
        </p:txBody>
      </p:sp>
    </p:spTree>
    <p:extLst>
      <p:ext uri="{BB962C8B-B14F-4D97-AF65-F5344CB8AC3E}">
        <p14:creationId xmlns:p14="http://schemas.microsoft.com/office/powerpoint/2010/main" val="321158767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Short 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2830678565"/>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US"/>
              <a:t>File Name</a:t>
            </a:r>
          </a:p>
        </p:txBody>
      </p:sp>
      <p:sp>
        <p:nvSpPr>
          <p:cNvPr id="3" name="Slide Number Placeholder 5"/>
          <p:cNvSpPr>
            <a:spLocks noGrp="1"/>
          </p:cNvSpPr>
          <p:nvPr>
            <p:ph type="sldNum" sz="quarter" idx="11"/>
          </p:nvPr>
        </p:nvSpPr>
        <p:spPr/>
        <p:txBody>
          <a:bodyPr/>
          <a:lstStyle>
            <a:lvl1pPr>
              <a:defRPr/>
            </a:lvl1pPr>
          </a:lstStyle>
          <a:p>
            <a:fld id="{80DD7862-628A-4EC2-9AFF-4F23903537D2}" type="slidenum">
              <a:rPr lang="en-US"/>
              <a:pPr/>
              <a:t>‹#›</a:t>
            </a:fld>
            <a:endParaRPr lang="en-US"/>
          </a:p>
        </p:txBody>
      </p:sp>
    </p:spTree>
    <p:extLst>
      <p:ext uri="{BB962C8B-B14F-4D97-AF65-F5344CB8AC3E}">
        <p14:creationId xmlns:p14="http://schemas.microsoft.com/office/powerpoint/2010/main" val="343969752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solidFill>
                  <a:schemeClr val="bg1"/>
                </a:solidFill>
              </a:defRPr>
            </a:lvl1pPr>
          </a:lstStyle>
          <a:p>
            <a:pPr>
              <a:defRPr/>
            </a:pPr>
            <a:r>
              <a:rPr lang="en-US"/>
              <a:t>File Name</a:t>
            </a:r>
          </a:p>
        </p:txBody>
      </p:sp>
      <p:sp>
        <p:nvSpPr>
          <p:cNvPr id="3" name="Slide Number Placeholder 3"/>
          <p:cNvSpPr>
            <a:spLocks noGrp="1"/>
          </p:cNvSpPr>
          <p:nvPr>
            <p:ph type="sldNum" sz="quarter" idx="11"/>
          </p:nvPr>
        </p:nvSpPr>
        <p:spPr/>
        <p:txBody>
          <a:bodyPr/>
          <a:lstStyle>
            <a:lvl1pPr>
              <a:defRPr>
                <a:solidFill>
                  <a:schemeClr val="bg1"/>
                </a:solidFill>
              </a:defRPr>
            </a:lvl1pPr>
          </a:lstStyle>
          <a:p>
            <a:fld id="{251E400F-A7F1-4EA8-93DC-39E6F5A643D7}" type="slidenum">
              <a:rPr lang="en-US" smtClean="0"/>
              <a:pPr/>
              <a:t>‹#›</a:t>
            </a:fld>
            <a:endParaRPr lang="en-US"/>
          </a:p>
        </p:txBody>
      </p:sp>
    </p:spTree>
    <p:extLst>
      <p:ext uri="{BB962C8B-B14F-4D97-AF65-F5344CB8AC3E}">
        <p14:creationId xmlns:p14="http://schemas.microsoft.com/office/powerpoint/2010/main" val="114194669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solidFill>
                  <a:schemeClr val="tx2">
                    <a:lumMod val="95000"/>
                  </a:schemeClr>
                </a:solidFill>
              </a:defRPr>
            </a:lvl1pPr>
          </a:lstStyle>
          <a:p>
            <a:pPr>
              <a:defRPr/>
            </a:pPr>
            <a:r>
              <a:rPr lang="en-US"/>
              <a:t>File Name</a:t>
            </a:r>
          </a:p>
        </p:txBody>
      </p:sp>
      <p:sp>
        <p:nvSpPr>
          <p:cNvPr id="3" name="Slide Number Placeholder 3"/>
          <p:cNvSpPr>
            <a:spLocks noGrp="1"/>
          </p:cNvSpPr>
          <p:nvPr>
            <p:ph type="sldNum" sz="quarter" idx="11"/>
          </p:nvPr>
        </p:nvSpPr>
        <p:spPr/>
        <p:txBody>
          <a:bodyPr/>
          <a:lstStyle>
            <a:lvl1pPr>
              <a:defRPr>
                <a:solidFill>
                  <a:schemeClr val="tx2">
                    <a:lumMod val="95000"/>
                  </a:schemeClr>
                </a:solidFill>
              </a:defRPr>
            </a:lvl1pPr>
          </a:lstStyle>
          <a:p>
            <a:fld id="{251E400F-A7F1-4EA8-93DC-39E6F5A643D7}" type="slidenum">
              <a:rPr lang="en-US" smtClean="0"/>
              <a:pPr/>
              <a:t>‹#›</a:t>
            </a:fld>
            <a:endParaRPr lang="en-US"/>
          </a:p>
        </p:txBody>
      </p:sp>
    </p:spTree>
    <p:extLst>
      <p:ext uri="{BB962C8B-B14F-4D97-AF65-F5344CB8AC3E}">
        <p14:creationId xmlns:p14="http://schemas.microsoft.com/office/powerpoint/2010/main" val="278763498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a:t>File Name</a:t>
            </a:r>
          </a:p>
        </p:txBody>
      </p:sp>
      <p:sp>
        <p:nvSpPr>
          <p:cNvPr id="3" name="Slide Number Placeholder 2"/>
          <p:cNvSpPr>
            <a:spLocks noGrp="1"/>
          </p:cNvSpPr>
          <p:nvPr>
            <p:ph type="sldNum" sz="quarter" idx="11"/>
          </p:nvPr>
        </p:nvSpPr>
        <p:spPr/>
        <p:txBody>
          <a:bodyPr/>
          <a:lstStyle/>
          <a:p>
            <a:fld id="{139BD942-CC14-44A4-87FB-46239297AFE5}" type="slidenum">
              <a:rPr lang="en-US" smtClean="0"/>
              <a:pPr/>
              <a:t>‹#›</a:t>
            </a:fld>
            <a:endParaRPr lang="en-US"/>
          </a:p>
        </p:txBody>
      </p:sp>
    </p:spTree>
    <p:extLst>
      <p:ext uri="{BB962C8B-B14F-4D97-AF65-F5344CB8AC3E}">
        <p14:creationId xmlns:p14="http://schemas.microsoft.com/office/powerpoint/2010/main" val="47939788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428077"/>
            <a:ext cx="10972800" cy="46499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2969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fld id="{15A53B5B-F61C-48A1-A711-3D64AB49709F}" type="datetimeFigureOut">
              <a:rPr lang="en-US" smtClean="0"/>
              <a:t>9/4/2025</a:t>
            </a:fld>
            <a:endParaRPr lang="en-US"/>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23596536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fld id="{15A53B5B-F61C-48A1-A711-3D64AB49709F}" type="datetimeFigureOut">
              <a:rPr lang="en-US" smtClean="0"/>
              <a:t>9/4/2025</a:t>
            </a:fld>
            <a:endParaRPr lang="en-US"/>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9" name="Picture 8" descr="A picture containing qr code&#10;&#10;Description automatically generated">
            <a:extLst>
              <a:ext uri="{FF2B5EF4-FFF2-40B4-BE49-F238E27FC236}">
                <a16:creationId xmlns:a16="http://schemas.microsoft.com/office/drawing/2014/main" id="{F19DC294-0548-CE63-53E3-374F622FDE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6700" y="5718362"/>
            <a:ext cx="2352293" cy="1043775"/>
          </a:xfrm>
          <a:prstGeom prst="rect">
            <a:avLst/>
          </a:prstGeom>
        </p:spPr>
      </p:pic>
    </p:spTree>
    <p:extLst>
      <p:ext uri="{BB962C8B-B14F-4D97-AF65-F5344CB8AC3E}">
        <p14:creationId xmlns:p14="http://schemas.microsoft.com/office/powerpoint/2010/main" val="401087974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11226141" y="6445613"/>
            <a:ext cx="506680" cy="287697"/>
          </a:xfrm>
          <a:prstGeom prst="rect">
            <a:avLst/>
          </a:prstGeom>
        </p:spPr>
        <p:txBody>
          <a:bodyPr/>
          <a:lstStyle>
            <a:lvl1pPr>
              <a:defRPr/>
            </a:lvl1pPr>
          </a:lstStyle>
          <a:p>
            <a:r>
              <a:rPr lang="en-US" sz="1800">
                <a:solidFill>
                  <a:srgbClr val="000000"/>
                </a:solidFill>
                <a:latin typeface="Arial" charset="0"/>
                <a:ea typeface="+mn-ea"/>
                <a:cs typeface="Arial" charset="0"/>
              </a:rPr>
              <a:t>Slide </a:t>
            </a:r>
            <a:fld id="{F5D09E36-DF57-46C0-949D-C5432BA9B3D8}" type="slidenum">
              <a:rPr lang="en-US" sz="1800">
                <a:solidFill>
                  <a:srgbClr val="000000"/>
                </a:solidFill>
                <a:latin typeface="Arial" charset="0"/>
                <a:ea typeface="+mn-ea"/>
                <a:cs typeface="Arial" charset="0"/>
              </a:rPr>
              <a:pPr/>
              <a:t>‹#›</a:t>
            </a:fld>
            <a:endParaRPr lang="en-US" sz="1800">
              <a:solidFill>
                <a:srgbClr val="000000"/>
              </a:solidFill>
              <a:latin typeface="Arial" charset="0"/>
              <a:ea typeface="+mn-ea"/>
              <a:cs typeface="Arial" charset="0"/>
            </a:endParaRPr>
          </a:p>
        </p:txBody>
      </p:sp>
    </p:spTree>
    <p:extLst>
      <p:ext uri="{BB962C8B-B14F-4D97-AF65-F5344CB8AC3E}">
        <p14:creationId xmlns:p14="http://schemas.microsoft.com/office/powerpoint/2010/main" val="150557363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SIO Title">
    <p:spTree>
      <p:nvGrpSpPr>
        <p:cNvPr id="1" name=""/>
        <p:cNvGrpSpPr/>
        <p:nvPr/>
      </p:nvGrpSpPr>
      <p:grpSpPr>
        <a:xfrm>
          <a:off x="0" y="0"/>
          <a:ext cx="0" cy="0"/>
          <a:chOff x="0" y="0"/>
          <a:chExt cx="0" cy="0"/>
        </a:xfrm>
      </p:grpSpPr>
      <p:sp>
        <p:nvSpPr>
          <p:cNvPr id="5" name="Title 1"/>
          <p:cNvSpPr>
            <a:spLocks noGrp="1"/>
          </p:cNvSpPr>
          <p:nvPr>
            <p:ph type="title"/>
          </p:nvPr>
        </p:nvSpPr>
        <p:spPr>
          <a:xfrm>
            <a:off x="0" y="23"/>
            <a:ext cx="12192000" cy="307777"/>
          </a:xfrm>
          <a:prstGeom prst="rect">
            <a:avLst/>
          </a:prstGeom>
        </p:spPr>
        <p:txBody>
          <a:bodyPr lIns="0" tIns="0" rIns="0" bIns="0">
            <a:spAutoFit/>
          </a:bodyPr>
          <a:lstStyle>
            <a:lvl1pPr algn="ctr">
              <a:defRPr sz="1941">
                <a:solidFill>
                  <a:schemeClr val="tx1"/>
                </a:solidFill>
              </a:defRPr>
            </a:lvl1pPr>
          </a:lstStyle>
          <a:p>
            <a:r>
              <a:rPr lang="en-US"/>
              <a:t>Click to edit Master title style</a:t>
            </a:r>
          </a:p>
        </p:txBody>
      </p:sp>
    </p:spTree>
    <p:extLst>
      <p:ext uri="{BB962C8B-B14F-4D97-AF65-F5344CB8AC3E}">
        <p14:creationId xmlns:p14="http://schemas.microsoft.com/office/powerpoint/2010/main" val="174606233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78201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Title Slide - Background 2 80%">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11" name="Rounded Rectangle 10"/>
          <p:cNvSpPr/>
          <p:nvPr userDrawn="1"/>
        </p:nvSpPr>
        <p:spPr>
          <a:xfrm>
            <a:off x="270270" y="161926"/>
            <a:ext cx="10804129" cy="5207409"/>
          </a:xfrm>
          <a:prstGeom prst="roundRect">
            <a:avLst>
              <a:gd name="adj" fmla="val 255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8"/>
          <p:cNvSpPr>
            <a:spLocks noGrp="1"/>
          </p:cNvSpPr>
          <p:nvPr userDrawn="1">
            <p:ph type="body" sz="quarter" idx="12"/>
          </p:nvPr>
        </p:nvSpPr>
        <p:spPr>
          <a:xfrm>
            <a:off x="609600" y="3200401"/>
            <a:ext cx="9144001" cy="1562099"/>
          </a:xfrm>
        </p:spPr>
        <p:txBody>
          <a:bodyPr/>
          <a:lstStyle>
            <a:lvl1pPr>
              <a:defRPr/>
            </a:lvl1pPr>
          </a:lstStyle>
          <a:p>
            <a:pPr lvl="0"/>
            <a:r>
              <a:rPr lang="en-US"/>
              <a:t>Click to edit Master text styles</a:t>
            </a:r>
          </a:p>
        </p:txBody>
      </p:sp>
      <p:sp>
        <p:nvSpPr>
          <p:cNvPr id="2" name="Title 1"/>
          <p:cNvSpPr>
            <a:spLocks noGrp="1"/>
          </p:cNvSpPr>
          <p:nvPr userDrawn="1">
            <p:ph type="title"/>
          </p:nvPr>
        </p:nvSpPr>
        <p:spPr>
          <a:xfrm>
            <a:off x="609600" y="419100"/>
            <a:ext cx="9144000" cy="2552700"/>
          </a:xfrm>
        </p:spPr>
        <p:txBody>
          <a:bodyPr/>
          <a:lstStyle/>
          <a:p>
            <a:r>
              <a:rPr lang="en-US"/>
              <a:t>Click to edit Master title style</a:t>
            </a:r>
          </a:p>
        </p:txBody>
      </p:sp>
      <p:sp>
        <p:nvSpPr>
          <p:cNvPr id="3" name="Slide Number Placeholder 2"/>
          <p:cNvSpPr>
            <a:spLocks noGrp="1"/>
          </p:cNvSpPr>
          <p:nvPr userDrawn="1">
            <p:ph type="sldNum" sz="quarter" idx="10"/>
          </p:nvPr>
        </p:nvSpPr>
        <p:spPr/>
        <p:txBody>
          <a:bodyPr/>
          <a:lstStyle>
            <a:lvl1pPr>
              <a:defRPr>
                <a:solidFill>
                  <a:schemeClr val="tx1">
                    <a:lumMod val="50000"/>
                    <a:lumOff val="50000"/>
                  </a:schemeClr>
                </a:solidFill>
              </a:defRPr>
            </a:lvl1pPr>
          </a:lstStyle>
          <a:p>
            <a:fld id="{0D0E9D3B-CB56-40AE-B0A9-8DA5E1AEFDB7}" type="slidenum">
              <a:rPr lang="en-US" smtClean="0"/>
              <a:pPr/>
              <a:t>‹#›</a:t>
            </a:fld>
            <a:endParaRPr lang="en-US"/>
          </a:p>
        </p:txBody>
      </p:sp>
      <p:sp>
        <p:nvSpPr>
          <p:cNvPr id="4" name="Footer Placeholder 3"/>
          <p:cNvSpPr>
            <a:spLocks noGrp="1"/>
          </p:cNvSpPr>
          <p:nvPr userDrawn="1">
            <p:ph type="ftr" sz="quarter" idx="11"/>
          </p:nvPr>
        </p:nvSpPr>
        <p:spPr/>
        <p:txBody>
          <a:bodyPr/>
          <a:lstStyle>
            <a:lvl1pPr>
              <a:defRPr>
                <a:solidFill>
                  <a:schemeClr val="tx1">
                    <a:lumMod val="50000"/>
                    <a:lumOff val="50000"/>
                  </a:schemeClr>
                </a:solidFill>
              </a:defRPr>
            </a:lvl1pPr>
          </a:lstStyle>
          <a:p>
            <a:r>
              <a:rPr lang="en-US"/>
              <a:t>File Name</a:t>
            </a:r>
          </a:p>
        </p:txBody>
      </p:sp>
      <p:sp>
        <p:nvSpPr>
          <p:cNvPr id="12" name="TextBox 11"/>
          <p:cNvSpPr txBox="1"/>
          <p:nvPr userDrawn="1"/>
        </p:nvSpPr>
        <p:spPr>
          <a:xfrm>
            <a:off x="609601" y="5516645"/>
            <a:ext cx="5755217" cy="646331"/>
          </a:xfrm>
          <a:prstGeom prst="rect">
            <a:avLst/>
          </a:prstGeom>
          <a:noFill/>
        </p:spPr>
        <p:txBody>
          <a:bodyPr wrap="square">
            <a:spAutoFit/>
          </a:bodyPr>
          <a:lstStyle/>
          <a:p>
            <a:r>
              <a:rPr lang="en-US" altLang="en-US" sz="1200" i="1"/>
              <a:t>“</a:t>
            </a:r>
            <a:r>
              <a:rPr lang="en-US" sz="1200" i="1">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1200" i="1">
                <a:solidFill>
                  <a:srgbClr val="000000"/>
                </a:solidFill>
              </a:rPr>
              <a:t>”</a:t>
            </a:r>
            <a:endParaRPr lang="en-US" sz="1200" i="1">
              <a:solidFill>
                <a:srgbClr val="000000"/>
              </a:solidFill>
            </a:endParaRPr>
          </a:p>
        </p:txBody>
      </p:sp>
    </p:spTree>
    <p:extLst>
      <p:ext uri="{BB962C8B-B14F-4D97-AF65-F5344CB8AC3E}">
        <p14:creationId xmlns:p14="http://schemas.microsoft.com/office/powerpoint/2010/main" val="3071124325"/>
      </p:ext>
    </p:extLst>
  </p:cSld>
  <p:clrMapOvr>
    <a:masterClrMapping/>
  </p:clrMapOvr>
  <p:extLst>
    <p:ext uri="{DCECCB84-F9BA-43D5-87BE-67443E8EF086}">
      <p15:sldGuideLst xmlns:p15="http://schemas.microsoft.com/office/powerpoint/2012/main"/>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Quad Chart">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a:p>
        </p:txBody>
      </p:sp>
      <p:sp>
        <p:nvSpPr>
          <p:cNvPr id="7" name="Title 6">
            <a:extLst>
              <a:ext uri="{FF2B5EF4-FFF2-40B4-BE49-F238E27FC236}">
                <a16:creationId xmlns:a16="http://schemas.microsoft.com/office/drawing/2014/main" id="{929DC40A-BB92-C526-3CD0-189C3429C4D1}"/>
              </a:ext>
            </a:extLst>
          </p:cNvPr>
          <p:cNvSpPr>
            <a:spLocks noGrp="1"/>
          </p:cNvSpPr>
          <p:nvPr>
            <p:ph type="title"/>
          </p:nvPr>
        </p:nvSpPr>
        <p:spPr/>
        <p:txBody>
          <a:bodyPr/>
          <a:lstStyle/>
          <a:p>
            <a:r>
              <a:rPr lang="en-US"/>
              <a:t>Click to edit Master title style</a:t>
            </a:r>
          </a:p>
        </p:txBody>
      </p:sp>
      <p:pic>
        <p:nvPicPr>
          <p:cNvPr id="2" name="Picture 1" descr="A red and white sign&#10;&#10;Description automatically generated with medium confidence">
            <a:extLst>
              <a:ext uri="{FF2B5EF4-FFF2-40B4-BE49-F238E27FC236}">
                <a16:creationId xmlns:a16="http://schemas.microsoft.com/office/drawing/2014/main" id="{9BD6E5E2-01F0-D863-860E-D661E8802C9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9640" y="205352"/>
            <a:ext cx="935590" cy="620292"/>
          </a:xfrm>
          <a:prstGeom prst="rect">
            <a:avLst/>
          </a:prstGeom>
        </p:spPr>
      </p:pic>
      <p:pic>
        <p:nvPicPr>
          <p:cNvPr id="10" name="Picture 9" descr="Diagram, logo&#10;&#10;Description automatically generated">
            <a:extLst>
              <a:ext uri="{FF2B5EF4-FFF2-40B4-BE49-F238E27FC236}">
                <a16:creationId xmlns:a16="http://schemas.microsoft.com/office/drawing/2014/main" id="{88579D2E-08CA-9C36-FAE9-38A01E8D6F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36904" y="151779"/>
            <a:ext cx="787324" cy="787324"/>
          </a:xfrm>
          <a:prstGeom prst="rect">
            <a:avLst/>
          </a:prstGeom>
          <a:noFill/>
        </p:spPr>
      </p:pic>
    </p:spTree>
    <p:extLst>
      <p:ext uri="{BB962C8B-B14F-4D97-AF65-F5344CB8AC3E}">
        <p14:creationId xmlns:p14="http://schemas.microsoft.com/office/powerpoint/2010/main" val="3660202436"/>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Army Star ">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a:p>
        </p:txBody>
      </p:sp>
      <p:sp>
        <p:nvSpPr>
          <p:cNvPr id="2" name="Title 1">
            <a:extLst>
              <a:ext uri="{FF2B5EF4-FFF2-40B4-BE49-F238E27FC236}">
                <a16:creationId xmlns:a16="http://schemas.microsoft.com/office/drawing/2014/main" id="{B8F7E44F-C564-AFF5-D73D-599A8EB64DC8}"/>
              </a:ext>
            </a:extLst>
          </p:cNvPr>
          <p:cNvSpPr>
            <a:spLocks noGrp="1"/>
          </p:cNvSpPr>
          <p:nvPr>
            <p:ph type="title"/>
          </p:nvPr>
        </p:nvSpPr>
        <p:spPr>
          <a:xfrm>
            <a:off x="1350628" y="128981"/>
            <a:ext cx="9370502" cy="832920"/>
          </a:xfrm>
        </p:spPr>
        <p:txBody>
          <a:bodyPr/>
          <a:lstStyle/>
          <a:p>
            <a:r>
              <a:rPr lang="en-US"/>
              <a:t>Click to edit Master title style</a:t>
            </a:r>
          </a:p>
        </p:txBody>
      </p:sp>
      <p:pic>
        <p:nvPicPr>
          <p:cNvPr id="8" name="Picture 7">
            <a:extLst>
              <a:ext uri="{FF2B5EF4-FFF2-40B4-BE49-F238E27FC236}">
                <a16:creationId xmlns:a16="http://schemas.microsoft.com/office/drawing/2014/main" id="{7D1136E6-C207-14FA-581B-3E1D76D9D6BD}"/>
              </a:ext>
            </a:extLst>
          </p:cNvPr>
          <p:cNvPicPr>
            <a:picLocks noChangeAspect="1"/>
          </p:cNvPicPr>
          <p:nvPr userDrawn="1"/>
        </p:nvPicPr>
        <p:blipFill>
          <a:blip r:embed="rId2"/>
          <a:stretch>
            <a:fillRect/>
          </a:stretch>
        </p:blipFill>
        <p:spPr>
          <a:xfrm>
            <a:off x="266700" y="234518"/>
            <a:ext cx="938865" cy="621846"/>
          </a:xfrm>
          <a:prstGeom prst="rect">
            <a:avLst/>
          </a:prstGeom>
        </p:spPr>
      </p:pic>
      <p:pic>
        <p:nvPicPr>
          <p:cNvPr id="4" name="Picture 3" descr="Diagram, logo&#10;&#10;Description automatically generated">
            <a:extLst>
              <a:ext uri="{FF2B5EF4-FFF2-40B4-BE49-F238E27FC236}">
                <a16:creationId xmlns:a16="http://schemas.microsoft.com/office/drawing/2014/main" id="{814F6D87-13E3-4625-1BF5-85CEC64AB99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08117" y="174577"/>
            <a:ext cx="787324" cy="787324"/>
          </a:xfrm>
          <a:prstGeom prst="rect">
            <a:avLst/>
          </a:prstGeom>
          <a:noFill/>
        </p:spPr>
      </p:pic>
    </p:spTree>
    <p:extLst>
      <p:ext uri="{BB962C8B-B14F-4D97-AF65-F5344CB8AC3E}">
        <p14:creationId xmlns:p14="http://schemas.microsoft.com/office/powerpoint/2010/main" val="322037948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_Army Star ">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a:p>
        </p:txBody>
      </p:sp>
      <p:sp>
        <p:nvSpPr>
          <p:cNvPr id="2" name="Title 1">
            <a:extLst>
              <a:ext uri="{FF2B5EF4-FFF2-40B4-BE49-F238E27FC236}">
                <a16:creationId xmlns:a16="http://schemas.microsoft.com/office/drawing/2014/main" id="{B8F7E44F-C564-AFF5-D73D-599A8EB64DC8}"/>
              </a:ext>
            </a:extLst>
          </p:cNvPr>
          <p:cNvSpPr>
            <a:spLocks noGrp="1"/>
          </p:cNvSpPr>
          <p:nvPr>
            <p:ph type="title"/>
          </p:nvPr>
        </p:nvSpPr>
        <p:spPr>
          <a:xfrm>
            <a:off x="1205566" y="128981"/>
            <a:ext cx="9691734" cy="832920"/>
          </a:xfrm>
        </p:spPr>
        <p:txBody>
          <a:bodyPr/>
          <a:lstStyle/>
          <a:p>
            <a:r>
              <a:rPr lang="en-US"/>
              <a:t>Click to edit Master title style</a:t>
            </a:r>
          </a:p>
        </p:txBody>
      </p:sp>
      <p:pic>
        <p:nvPicPr>
          <p:cNvPr id="8" name="Picture 7">
            <a:extLst>
              <a:ext uri="{FF2B5EF4-FFF2-40B4-BE49-F238E27FC236}">
                <a16:creationId xmlns:a16="http://schemas.microsoft.com/office/drawing/2014/main" id="{7D1136E6-C207-14FA-581B-3E1D76D9D6BD}"/>
              </a:ext>
            </a:extLst>
          </p:cNvPr>
          <p:cNvPicPr>
            <a:picLocks noChangeAspect="1"/>
          </p:cNvPicPr>
          <p:nvPr userDrawn="1"/>
        </p:nvPicPr>
        <p:blipFill>
          <a:blip r:embed="rId2"/>
          <a:stretch>
            <a:fillRect/>
          </a:stretch>
        </p:blipFill>
        <p:spPr>
          <a:xfrm>
            <a:off x="266700" y="228600"/>
            <a:ext cx="938865" cy="621846"/>
          </a:xfrm>
          <a:prstGeom prst="rect">
            <a:avLst/>
          </a:prstGeom>
        </p:spPr>
      </p:pic>
      <p:pic>
        <p:nvPicPr>
          <p:cNvPr id="4" name="Picture 3" descr="Diagram, logo&#10;&#10;Description automatically generated">
            <a:extLst>
              <a:ext uri="{FF2B5EF4-FFF2-40B4-BE49-F238E27FC236}">
                <a16:creationId xmlns:a16="http://schemas.microsoft.com/office/drawing/2014/main" id="{5953E84D-B58A-6888-5FE1-63DC3F056B4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37976" y="128981"/>
            <a:ext cx="787324" cy="787324"/>
          </a:xfrm>
          <a:prstGeom prst="rect">
            <a:avLst/>
          </a:prstGeom>
          <a:noFill/>
        </p:spPr>
      </p:pic>
    </p:spTree>
    <p:extLst>
      <p:ext uri="{BB962C8B-B14F-4D97-AF65-F5344CB8AC3E}">
        <p14:creationId xmlns:p14="http://schemas.microsoft.com/office/powerpoint/2010/main" val="270336447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Quad Chart">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a:p>
        </p:txBody>
      </p:sp>
      <p:sp>
        <p:nvSpPr>
          <p:cNvPr id="7" name="Title 6">
            <a:extLst>
              <a:ext uri="{FF2B5EF4-FFF2-40B4-BE49-F238E27FC236}">
                <a16:creationId xmlns:a16="http://schemas.microsoft.com/office/drawing/2014/main" id="{929DC40A-BB92-C526-3CD0-189C3429C4D1}"/>
              </a:ext>
            </a:extLst>
          </p:cNvPr>
          <p:cNvSpPr>
            <a:spLocks noGrp="1"/>
          </p:cNvSpPr>
          <p:nvPr>
            <p:ph type="title"/>
          </p:nvPr>
        </p:nvSpPr>
        <p:spPr/>
        <p:txBody>
          <a:bodyPr/>
          <a:lstStyle/>
          <a:p>
            <a:r>
              <a:rPr lang="en-US"/>
              <a:t>Click to edit Master title style</a:t>
            </a:r>
          </a:p>
        </p:txBody>
      </p:sp>
      <p:pic>
        <p:nvPicPr>
          <p:cNvPr id="2" name="Picture 1" descr="A red and white sign&#10;&#10;Description automatically generated with medium confidence">
            <a:extLst>
              <a:ext uri="{FF2B5EF4-FFF2-40B4-BE49-F238E27FC236}">
                <a16:creationId xmlns:a16="http://schemas.microsoft.com/office/drawing/2014/main" id="{9BD6E5E2-01F0-D863-860E-D661E8802C9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9640" y="205352"/>
            <a:ext cx="935590" cy="620292"/>
          </a:xfrm>
          <a:prstGeom prst="rect">
            <a:avLst/>
          </a:prstGeom>
        </p:spPr>
      </p:pic>
      <p:pic>
        <p:nvPicPr>
          <p:cNvPr id="10" name="Picture 9" descr="Diagram, logo&#10;&#10;Description automatically generated">
            <a:extLst>
              <a:ext uri="{FF2B5EF4-FFF2-40B4-BE49-F238E27FC236}">
                <a16:creationId xmlns:a16="http://schemas.microsoft.com/office/drawing/2014/main" id="{EEA74FC4-B346-F08A-BDC9-3D7A4B21A81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37976" y="128981"/>
            <a:ext cx="787324" cy="787324"/>
          </a:xfrm>
          <a:prstGeom prst="rect">
            <a:avLst/>
          </a:prstGeom>
          <a:noFill/>
        </p:spPr>
      </p:pic>
    </p:spTree>
    <p:extLst>
      <p:ext uri="{BB962C8B-B14F-4D97-AF65-F5344CB8AC3E}">
        <p14:creationId xmlns:p14="http://schemas.microsoft.com/office/powerpoint/2010/main" val="525874700"/>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2_Army Star ">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5245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a:p>
        </p:txBody>
      </p:sp>
      <p:sp>
        <p:nvSpPr>
          <p:cNvPr id="2" name="Title 1">
            <a:extLst>
              <a:ext uri="{FF2B5EF4-FFF2-40B4-BE49-F238E27FC236}">
                <a16:creationId xmlns:a16="http://schemas.microsoft.com/office/drawing/2014/main" id="{B8F7E44F-C564-AFF5-D73D-599A8EB64DC8}"/>
              </a:ext>
            </a:extLst>
          </p:cNvPr>
          <p:cNvSpPr>
            <a:spLocks noGrp="1"/>
          </p:cNvSpPr>
          <p:nvPr>
            <p:ph type="title"/>
          </p:nvPr>
        </p:nvSpPr>
        <p:spPr>
          <a:xfrm>
            <a:off x="1417739" y="128981"/>
            <a:ext cx="9437616" cy="832920"/>
          </a:xfrm>
        </p:spPr>
        <p:txBody>
          <a:bodyPr/>
          <a:lstStyle/>
          <a:p>
            <a:r>
              <a:rPr lang="en-US"/>
              <a:t>Click to edit Master title style</a:t>
            </a:r>
          </a:p>
        </p:txBody>
      </p:sp>
      <p:pic>
        <p:nvPicPr>
          <p:cNvPr id="8" name="Picture 7">
            <a:extLst>
              <a:ext uri="{FF2B5EF4-FFF2-40B4-BE49-F238E27FC236}">
                <a16:creationId xmlns:a16="http://schemas.microsoft.com/office/drawing/2014/main" id="{7D1136E6-C207-14FA-581B-3E1D76D9D6BD}"/>
              </a:ext>
            </a:extLst>
          </p:cNvPr>
          <p:cNvPicPr>
            <a:picLocks noChangeAspect="1"/>
          </p:cNvPicPr>
          <p:nvPr userDrawn="1"/>
        </p:nvPicPr>
        <p:blipFill>
          <a:blip r:embed="rId2"/>
          <a:stretch>
            <a:fillRect/>
          </a:stretch>
        </p:blipFill>
        <p:spPr>
          <a:xfrm>
            <a:off x="266700" y="195123"/>
            <a:ext cx="1057823" cy="700636"/>
          </a:xfrm>
          <a:prstGeom prst="rect">
            <a:avLst/>
          </a:prstGeom>
        </p:spPr>
      </p:pic>
      <p:pic>
        <p:nvPicPr>
          <p:cNvPr id="4" name="Picture 3" descr="Diagram, logo&#10;&#10;Description automatically generated">
            <a:extLst>
              <a:ext uri="{FF2B5EF4-FFF2-40B4-BE49-F238E27FC236}">
                <a16:creationId xmlns:a16="http://schemas.microsoft.com/office/drawing/2014/main" id="{FBA25632-F546-E4D3-83A3-C62375C1FC2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37976" y="128981"/>
            <a:ext cx="787324" cy="787324"/>
          </a:xfrm>
          <a:prstGeom prst="rect">
            <a:avLst/>
          </a:prstGeom>
          <a:noFill/>
        </p:spPr>
      </p:pic>
    </p:spTree>
    <p:extLst>
      <p:ext uri="{BB962C8B-B14F-4D97-AF65-F5344CB8AC3E}">
        <p14:creationId xmlns:p14="http://schemas.microsoft.com/office/powerpoint/2010/main" val="149988751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Title and Content - 1 Column">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266700" y="1028700"/>
            <a:ext cx="11658600" cy="5600700"/>
          </a:xfrm>
        </p:spPr>
        <p:txBody>
          <a:bodyPr/>
          <a:lstStyle>
            <a:lvl1pPr marL="0" inden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a:xfrm>
            <a:off x="1350628" y="128981"/>
            <a:ext cx="9471170" cy="832920"/>
          </a:xfrm>
        </p:spPr>
        <p:txBody>
          <a:bodyPr/>
          <a:lstStyle/>
          <a:p>
            <a:r>
              <a:rPr lang="en-US"/>
              <a:t>Click to edit Master title style</a:t>
            </a:r>
          </a:p>
        </p:txBody>
      </p:sp>
      <p:pic>
        <p:nvPicPr>
          <p:cNvPr id="5" name="Picture 4">
            <a:extLst>
              <a:ext uri="{FF2B5EF4-FFF2-40B4-BE49-F238E27FC236}">
                <a16:creationId xmlns:a16="http://schemas.microsoft.com/office/drawing/2014/main" id="{E6F5CD05-BD9E-1421-F574-3CEB59F1F341}"/>
              </a:ext>
            </a:extLst>
          </p:cNvPr>
          <p:cNvPicPr>
            <a:picLocks noChangeAspect="1"/>
          </p:cNvPicPr>
          <p:nvPr userDrawn="1"/>
        </p:nvPicPr>
        <p:blipFill>
          <a:blip r:embed="rId2"/>
          <a:stretch>
            <a:fillRect/>
          </a:stretch>
        </p:blipFill>
        <p:spPr>
          <a:xfrm>
            <a:off x="266700" y="234518"/>
            <a:ext cx="938865" cy="621846"/>
          </a:xfrm>
          <a:prstGeom prst="rect">
            <a:avLst/>
          </a:prstGeom>
        </p:spPr>
      </p:pic>
      <p:pic>
        <p:nvPicPr>
          <p:cNvPr id="6" name="Picture 5" descr="Diagram, logo&#10;&#10;Description automatically generated">
            <a:extLst>
              <a:ext uri="{FF2B5EF4-FFF2-40B4-BE49-F238E27FC236}">
                <a16:creationId xmlns:a16="http://schemas.microsoft.com/office/drawing/2014/main" id="{D25AA5FA-039E-020C-51AF-83DF57FFFD6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65267" y="128981"/>
            <a:ext cx="832920" cy="832920"/>
          </a:xfrm>
          <a:prstGeom prst="rect">
            <a:avLst/>
          </a:prstGeom>
          <a:noFill/>
        </p:spPr>
      </p:pic>
    </p:spTree>
    <p:extLst>
      <p:ext uri="{BB962C8B-B14F-4D97-AF65-F5344CB8AC3E}">
        <p14:creationId xmlns:p14="http://schemas.microsoft.com/office/powerpoint/2010/main" val="3130088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fld id="{15A53B5B-F61C-48A1-A711-3D64AB49709F}" type="datetimeFigureOut">
              <a:rPr lang="en-US" smtClean="0"/>
              <a:t>9/4/2025</a:t>
            </a:fld>
            <a:endParaRPr lang="en-US"/>
          </a:p>
        </p:txBody>
      </p:sp>
      <p:pic>
        <p:nvPicPr>
          <p:cNvPr id="8" name="Picture 7" descr="A picture containing qr code&#10;&#10;Description automatically generated">
            <a:extLst>
              <a:ext uri="{FF2B5EF4-FFF2-40B4-BE49-F238E27FC236}">
                <a16:creationId xmlns:a16="http://schemas.microsoft.com/office/drawing/2014/main" id="{37CBB68B-5987-1542-9456-0C8393054A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6700" y="5718362"/>
            <a:ext cx="2352293" cy="1043775"/>
          </a:xfrm>
          <a:prstGeom prst="rect">
            <a:avLst/>
          </a:prstGeom>
        </p:spPr>
      </p:pic>
    </p:spTree>
    <p:extLst>
      <p:ext uri="{BB962C8B-B14F-4D97-AF65-F5344CB8AC3E}">
        <p14:creationId xmlns:p14="http://schemas.microsoft.com/office/powerpoint/2010/main" val="57836183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a:p>
        </p:txBody>
      </p:sp>
      <p:sp>
        <p:nvSpPr>
          <p:cNvPr id="2" name="Title 1">
            <a:extLst>
              <a:ext uri="{FF2B5EF4-FFF2-40B4-BE49-F238E27FC236}">
                <a16:creationId xmlns:a16="http://schemas.microsoft.com/office/drawing/2014/main" id="{C718C8BC-3817-BA43-A697-C0F8A79E643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8812282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286865873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584D2-DE7F-50ED-9BD7-E779D9C205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0A5D4E-2D98-83B2-A009-09AF4EF568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FF822A-C8EA-C5B1-D438-951244EF41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E6E729-39E0-2EF3-8673-90833D4690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2DC2EC-71EA-FB1D-D41C-02E7B9D59C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590CB99-1368-20F4-C446-518FF63D2930}"/>
              </a:ext>
            </a:extLst>
          </p:cNvPr>
          <p:cNvSpPr>
            <a:spLocks noGrp="1"/>
          </p:cNvSpPr>
          <p:nvPr>
            <p:ph type="dt" sz="half" idx="10"/>
          </p:nvPr>
        </p:nvSpPr>
        <p:spPr/>
        <p:txBody>
          <a:bodyPr/>
          <a:lstStyle/>
          <a:p>
            <a:fld id="{88912AE5-AB7E-4962-A393-C7AFAF9EA5BD}" type="datetimeFigureOut">
              <a:rPr lang="en-US" smtClean="0"/>
              <a:t>9/4/2025</a:t>
            </a:fld>
            <a:endParaRPr lang="en-US"/>
          </a:p>
        </p:txBody>
      </p:sp>
      <p:sp>
        <p:nvSpPr>
          <p:cNvPr id="8" name="Footer Placeholder 7">
            <a:extLst>
              <a:ext uri="{FF2B5EF4-FFF2-40B4-BE49-F238E27FC236}">
                <a16:creationId xmlns:a16="http://schemas.microsoft.com/office/drawing/2014/main" id="{46B0AAC0-8429-5FCF-08E8-58EE96AEB33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02E1D0D-5FCC-D4D5-8979-F0A8C2220024}"/>
              </a:ext>
            </a:extLst>
          </p:cNvPr>
          <p:cNvSpPr>
            <a:spLocks noGrp="1"/>
          </p:cNvSpPr>
          <p:nvPr>
            <p:ph type="sldNum" sz="quarter" idx="12"/>
          </p:nvPr>
        </p:nvSpPr>
        <p:spPr/>
        <p:txBody>
          <a:bodyPr/>
          <a:lstStyle/>
          <a:p>
            <a:fld id="{1F077765-CB72-4977-A938-98759DA79D44}" type="slidenum">
              <a:rPr lang="en-US" smtClean="0"/>
              <a:t>‹#›</a:t>
            </a:fld>
            <a:endParaRPr lang="en-US"/>
          </a:p>
        </p:txBody>
      </p:sp>
    </p:spTree>
    <p:extLst>
      <p:ext uri="{BB962C8B-B14F-4D97-AF65-F5344CB8AC3E}">
        <p14:creationId xmlns:p14="http://schemas.microsoft.com/office/powerpoint/2010/main" val="329148149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BD3CC4-3773-46D7-8A43-50CC02BA38E6}" type="datetimeFigureOut">
              <a:rPr lang="en-US" smtClean="0"/>
              <a:t>9/4/2025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817906-02B2-412A-986D-8B25BCC74F0D}" type="slidenum">
              <a:rPr lang="en-US" smtClean="0"/>
              <a:t>‹#›</a:t>
            </a:fld>
            <a:endParaRPr lang="en-US"/>
          </a:p>
        </p:txBody>
      </p:sp>
    </p:spTree>
    <p:extLst>
      <p:ext uri="{BB962C8B-B14F-4D97-AF65-F5344CB8AC3E}">
        <p14:creationId xmlns:p14="http://schemas.microsoft.com/office/powerpoint/2010/main" val="81956088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00" b="1" i="0">
                <a:solidFill>
                  <a:srgbClr val="40404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84738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fld id="{4DFE56F9-EBD1-41D3-92E7-E72A64420F8A}" type="datetimeFigureOut">
              <a:rPr lang="en-US" smtClean="0"/>
              <a:t>9/4/2025</a:t>
            </a:fld>
            <a:endParaRPr lang="en-US"/>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a:p>
        </p:txBody>
      </p:sp>
      <p:sp>
        <p:nvSpPr>
          <p:cNvPr id="2" name="Title 1">
            <a:extLst>
              <a:ext uri="{FF2B5EF4-FFF2-40B4-BE49-F238E27FC236}">
                <a16:creationId xmlns:a16="http://schemas.microsoft.com/office/drawing/2014/main" id="{942C9F60-E948-0B16-240A-DCBC52D49E5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7562589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a:p>
        </p:txBody>
      </p:sp>
      <p:sp>
        <p:nvSpPr>
          <p:cNvPr id="2" name="Title 1">
            <a:extLst>
              <a:ext uri="{FF2B5EF4-FFF2-40B4-BE49-F238E27FC236}">
                <a16:creationId xmlns:a16="http://schemas.microsoft.com/office/drawing/2014/main" id="{C718C8BC-3817-BA43-A697-C0F8A79E643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877992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54535367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a:p>
        </p:txBody>
      </p:sp>
      <p:sp>
        <p:nvSpPr>
          <p:cNvPr id="2" name="Title 1">
            <a:extLst>
              <a:ext uri="{FF2B5EF4-FFF2-40B4-BE49-F238E27FC236}">
                <a16:creationId xmlns:a16="http://schemas.microsoft.com/office/drawing/2014/main" id="{942C9F60-E948-0B16-240A-DCBC52D49E5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673083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le and Picture with Caption">
    <p:bg>
      <p:bgPr>
        <a:gradFill flip="none" rotWithShape="1">
          <a:gsLst>
            <a:gs pos="75000">
              <a:schemeClr val="tx2"/>
            </a:gs>
            <a:gs pos="85000">
              <a:schemeClr val="tx2">
                <a:alpha val="35000"/>
              </a:schemeClr>
            </a:gs>
            <a:gs pos="95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a:p>
        </p:txBody>
      </p:sp>
    </p:spTree>
    <p:extLst>
      <p:ext uri="{BB962C8B-B14F-4D97-AF65-F5344CB8AC3E}">
        <p14:creationId xmlns:p14="http://schemas.microsoft.com/office/powerpoint/2010/main" val="1242973805"/>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fld id="{15A53B5B-F61C-48A1-A711-3D64AB49709F}" type="datetimeFigureOut">
              <a:rPr lang="en-US" smtClean="0"/>
              <a:t>9/4/2025</a:t>
            </a:fld>
            <a:endParaRPr lang="en-US"/>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9" name="Picture 8" descr="A picture containing qr code&#10;&#10;Description automatically generated">
            <a:extLst>
              <a:ext uri="{FF2B5EF4-FFF2-40B4-BE49-F238E27FC236}">
                <a16:creationId xmlns:a16="http://schemas.microsoft.com/office/drawing/2014/main" id="{49027FE9-DF76-A366-14FC-736386D876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6700" y="5718362"/>
            <a:ext cx="2352293" cy="1043775"/>
          </a:xfrm>
          <a:prstGeom prst="rect">
            <a:avLst/>
          </a:prstGeom>
        </p:spPr>
      </p:pic>
    </p:spTree>
    <p:extLst>
      <p:ext uri="{BB962C8B-B14F-4D97-AF65-F5344CB8AC3E}">
        <p14:creationId xmlns:p14="http://schemas.microsoft.com/office/powerpoint/2010/main" val="245737210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a:p>
        </p:txBody>
      </p:sp>
      <p:sp>
        <p:nvSpPr>
          <p:cNvPr id="4" name="Title 3">
            <a:extLst>
              <a:ext uri="{FF2B5EF4-FFF2-40B4-BE49-F238E27FC236}">
                <a16:creationId xmlns:a16="http://schemas.microsoft.com/office/drawing/2014/main" id="{FC0BCDB4-4C07-CBF2-EFC4-7CEF0E09948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415014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a:p>
        </p:txBody>
      </p:sp>
      <p:sp>
        <p:nvSpPr>
          <p:cNvPr id="3" name="Title 2">
            <a:extLst>
              <a:ext uri="{FF2B5EF4-FFF2-40B4-BE49-F238E27FC236}">
                <a16:creationId xmlns:a16="http://schemas.microsoft.com/office/drawing/2014/main" id="{1D0F7681-D094-4E6D-0DF0-99CD21DC42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1318423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a:p>
        </p:txBody>
      </p:sp>
      <p:sp>
        <p:nvSpPr>
          <p:cNvPr id="4" name="Title 3">
            <a:extLst>
              <a:ext uri="{FF2B5EF4-FFF2-40B4-BE49-F238E27FC236}">
                <a16:creationId xmlns:a16="http://schemas.microsoft.com/office/drawing/2014/main" id="{CC30DB31-FD65-4D95-4478-6813E7F155C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6086594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375254290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1247839761"/>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436276501"/>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157909917"/>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1118944528"/>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a:p>
        </p:txBody>
      </p:sp>
      <p:sp>
        <p:nvSpPr>
          <p:cNvPr id="3" name="Title 2">
            <a:extLst>
              <a:ext uri="{FF2B5EF4-FFF2-40B4-BE49-F238E27FC236}">
                <a16:creationId xmlns:a16="http://schemas.microsoft.com/office/drawing/2014/main" id="{7AD23EB7-47BD-A421-AD32-BA7882ED264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6276039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164389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A picture containing qr code&#10;&#10;Description automatically generated">
            <a:extLst>
              <a:ext uri="{FF2B5EF4-FFF2-40B4-BE49-F238E27FC236}">
                <a16:creationId xmlns:a16="http://schemas.microsoft.com/office/drawing/2014/main" id="{458DA625-EF8B-E990-1339-6746F7333B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6700" y="5718362"/>
            <a:ext cx="2352293" cy="1043775"/>
          </a:xfrm>
          <a:prstGeom prst="rect">
            <a:avLst/>
          </a:prstGeom>
        </p:spPr>
      </p:pic>
    </p:spTree>
    <p:extLst>
      <p:ext uri="{BB962C8B-B14F-4D97-AF65-F5344CB8AC3E}">
        <p14:creationId xmlns:p14="http://schemas.microsoft.com/office/powerpoint/2010/main" val="218469992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0"/>
            </a:avLst>
          </a:prstGeom>
          <a:noFill/>
          <a:ln w="3175">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a:p>
        </p:txBody>
      </p:sp>
      <p:sp>
        <p:nvSpPr>
          <p:cNvPr id="5" name="Title 4">
            <a:extLst>
              <a:ext uri="{FF2B5EF4-FFF2-40B4-BE49-F238E27FC236}">
                <a16:creationId xmlns:a16="http://schemas.microsoft.com/office/drawing/2014/main" id="{7B0D9059-3C9E-5AFD-2A32-2874C4FC4C5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9624683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1765358672"/>
      </p:ext>
    </p:extLst>
  </p:cSld>
  <p:clrMapOvr>
    <a:masterClrMapping/>
  </p:clrMapOvr>
  <p:hf hdr="0" dt="0"/>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302541858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a:p>
        </p:txBody>
      </p:sp>
    </p:spTree>
    <p:extLst>
      <p:ext uri="{BB962C8B-B14F-4D97-AF65-F5344CB8AC3E}">
        <p14:creationId xmlns:p14="http://schemas.microsoft.com/office/powerpoint/2010/main" val="55247164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5000">
              <a:schemeClr val="tx2"/>
            </a:gs>
            <a:gs pos="90000">
              <a:schemeClr val="tx2">
                <a:alpha val="4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a:p>
        </p:txBody>
      </p:sp>
    </p:spTree>
    <p:extLst>
      <p:ext uri="{BB962C8B-B14F-4D97-AF65-F5344CB8AC3E}">
        <p14:creationId xmlns:p14="http://schemas.microsoft.com/office/powerpoint/2010/main" val="81689554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29446993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spTree>
    <p:extLst>
      <p:ext uri="{BB962C8B-B14F-4D97-AF65-F5344CB8AC3E}">
        <p14:creationId xmlns:p14="http://schemas.microsoft.com/office/powerpoint/2010/main" val="385560598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39679454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65018054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2421946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11" name="Picture 10" descr="A picture containing qr code&#10;&#10;Description automatically generated">
            <a:extLst>
              <a:ext uri="{FF2B5EF4-FFF2-40B4-BE49-F238E27FC236}">
                <a16:creationId xmlns:a16="http://schemas.microsoft.com/office/drawing/2014/main" id="{0FF994A6-6CD4-F061-865F-0BE1B2DC716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6700" y="5718362"/>
            <a:ext cx="2352293" cy="1043775"/>
          </a:xfrm>
          <a:prstGeom prst="rect">
            <a:avLst/>
          </a:prstGeom>
        </p:spPr>
      </p:pic>
    </p:spTree>
    <p:extLst>
      <p:ext uri="{BB962C8B-B14F-4D97-AF65-F5344CB8AC3E}">
        <p14:creationId xmlns:p14="http://schemas.microsoft.com/office/powerpoint/2010/main" val="385936460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57381495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a:solidFill>
                  <a:schemeClr val="tx2"/>
                </a:solidFill>
              </a:rPr>
              <a:t>“</a:t>
            </a:r>
            <a:r>
              <a:rPr lang="en-US" sz="675" i="1">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a:solidFill>
                  <a:schemeClr val="tx2"/>
                </a:solidFill>
              </a:rPr>
              <a:t>”</a:t>
            </a:r>
            <a:endParaRPr lang="en-US" sz="675" i="1">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99885112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01206587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a:p>
        </p:txBody>
      </p:sp>
      <p:sp>
        <p:nvSpPr>
          <p:cNvPr id="2" name="Title 1">
            <a:extLst>
              <a:ext uri="{FF2B5EF4-FFF2-40B4-BE49-F238E27FC236}">
                <a16:creationId xmlns:a16="http://schemas.microsoft.com/office/drawing/2014/main" id="{C718C8BC-3817-BA43-A697-C0F8A79E643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9675276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38953980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a:p>
        </p:txBody>
      </p:sp>
      <p:sp>
        <p:nvSpPr>
          <p:cNvPr id="2" name="Title 1">
            <a:extLst>
              <a:ext uri="{FF2B5EF4-FFF2-40B4-BE49-F238E27FC236}">
                <a16:creationId xmlns:a16="http://schemas.microsoft.com/office/drawing/2014/main" id="{942C9F60-E948-0B16-240A-DCBC52D49E5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2099858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itle and Picture with Caption">
    <p:bg>
      <p:bgPr>
        <a:gradFill flip="none" rotWithShape="1">
          <a:gsLst>
            <a:gs pos="75000">
              <a:schemeClr val="tx2"/>
            </a:gs>
            <a:gs pos="85000">
              <a:schemeClr val="tx2">
                <a:alpha val="35000"/>
              </a:schemeClr>
            </a:gs>
            <a:gs pos="95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a:p>
        </p:txBody>
      </p:sp>
    </p:spTree>
    <p:extLst>
      <p:ext uri="{BB962C8B-B14F-4D97-AF65-F5344CB8AC3E}">
        <p14:creationId xmlns:p14="http://schemas.microsoft.com/office/powerpoint/2010/main" val="2151529631"/>
      </p:ext>
    </p:extLst>
  </p:cSld>
  <p:clrMapOvr>
    <a:masterClrMapping/>
  </p:clrMapOvr>
  <p:extLst>
    <p:ext uri="{DCECCB84-F9BA-43D5-87BE-67443E8EF086}">
      <p15:sldGuideLst xmlns:p15="http://schemas.microsoft.com/office/powerpoint/2012/main"/>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a:p>
        </p:txBody>
      </p:sp>
      <p:sp>
        <p:nvSpPr>
          <p:cNvPr id="4" name="Title 3">
            <a:extLst>
              <a:ext uri="{FF2B5EF4-FFF2-40B4-BE49-F238E27FC236}">
                <a16:creationId xmlns:a16="http://schemas.microsoft.com/office/drawing/2014/main" id="{FC0BCDB4-4C07-CBF2-EFC4-7CEF0E09948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5930271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a:p>
        </p:txBody>
      </p:sp>
      <p:sp>
        <p:nvSpPr>
          <p:cNvPr id="3" name="Title 2">
            <a:extLst>
              <a:ext uri="{FF2B5EF4-FFF2-40B4-BE49-F238E27FC236}">
                <a16:creationId xmlns:a16="http://schemas.microsoft.com/office/drawing/2014/main" id="{1D0F7681-D094-4E6D-0DF0-99CD21DC42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2635167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a:p>
        </p:txBody>
      </p:sp>
      <p:sp>
        <p:nvSpPr>
          <p:cNvPr id="4" name="Title 3">
            <a:extLst>
              <a:ext uri="{FF2B5EF4-FFF2-40B4-BE49-F238E27FC236}">
                <a16:creationId xmlns:a16="http://schemas.microsoft.com/office/drawing/2014/main" id="{CC30DB31-FD65-4D95-4478-6813E7F155C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622320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7" name="Picture 6" descr="A picture containing qr code&#10;&#10;Description automatically generated">
            <a:extLst>
              <a:ext uri="{FF2B5EF4-FFF2-40B4-BE49-F238E27FC236}">
                <a16:creationId xmlns:a16="http://schemas.microsoft.com/office/drawing/2014/main" id="{A0EF6266-CAB0-234B-74B3-9336C7191E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6700" y="5718362"/>
            <a:ext cx="2352293" cy="1043775"/>
          </a:xfrm>
          <a:prstGeom prst="rect">
            <a:avLst/>
          </a:prstGeom>
        </p:spPr>
      </p:pic>
    </p:spTree>
    <p:extLst>
      <p:ext uri="{BB962C8B-B14F-4D97-AF65-F5344CB8AC3E}">
        <p14:creationId xmlns:p14="http://schemas.microsoft.com/office/powerpoint/2010/main" val="37701450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380926958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1431414107"/>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507713340"/>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933382759"/>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736864341"/>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a:p>
        </p:txBody>
      </p:sp>
      <p:sp>
        <p:nvSpPr>
          <p:cNvPr id="3" name="Title 2">
            <a:extLst>
              <a:ext uri="{FF2B5EF4-FFF2-40B4-BE49-F238E27FC236}">
                <a16:creationId xmlns:a16="http://schemas.microsoft.com/office/drawing/2014/main" id="{7AD23EB7-47BD-A421-AD32-BA7882ED264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219444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997075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0"/>
            </a:avLst>
          </a:prstGeom>
          <a:noFill/>
          <a:ln w="3175">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a:p>
        </p:txBody>
      </p:sp>
      <p:sp>
        <p:nvSpPr>
          <p:cNvPr id="5" name="Title 4">
            <a:extLst>
              <a:ext uri="{FF2B5EF4-FFF2-40B4-BE49-F238E27FC236}">
                <a16:creationId xmlns:a16="http://schemas.microsoft.com/office/drawing/2014/main" id="{7B0D9059-3C9E-5AFD-2A32-2874C4FC4C5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5218560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168017550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25036382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a:solidFill>
                  <a:schemeClr val="tx2"/>
                </a:solidFill>
              </a:rPr>
              <a:t>“</a:t>
            </a:r>
            <a:r>
              <a:rPr lang="en-US" sz="675" i="1">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a:solidFill>
                  <a:schemeClr val="tx2"/>
                </a:solidFill>
              </a:rPr>
              <a:t>”</a:t>
            </a:r>
            <a:endParaRPr lang="en-US" sz="675" i="1">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qr code&#10;&#10;Description automatically generated">
            <a:extLst>
              <a:ext uri="{FF2B5EF4-FFF2-40B4-BE49-F238E27FC236}">
                <a16:creationId xmlns:a16="http://schemas.microsoft.com/office/drawing/2014/main" id="{16700A2A-C54C-9A5B-B556-0335EECFCA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6700" y="5718362"/>
            <a:ext cx="2352293" cy="1043775"/>
          </a:xfrm>
          <a:prstGeom prst="rect">
            <a:avLst/>
          </a:prstGeom>
        </p:spPr>
      </p:pic>
    </p:spTree>
    <p:extLst>
      <p:ext uri="{BB962C8B-B14F-4D97-AF65-F5344CB8AC3E}">
        <p14:creationId xmlns:p14="http://schemas.microsoft.com/office/powerpoint/2010/main" val="88006849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a:p>
        </p:txBody>
      </p:sp>
    </p:spTree>
    <p:extLst>
      <p:ext uri="{BB962C8B-B14F-4D97-AF65-F5344CB8AC3E}">
        <p14:creationId xmlns:p14="http://schemas.microsoft.com/office/powerpoint/2010/main" val="134841654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5000">
              <a:schemeClr val="tx2"/>
            </a:gs>
            <a:gs pos="90000">
              <a:schemeClr val="tx2">
                <a:alpha val="4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a:p>
        </p:txBody>
      </p:sp>
    </p:spTree>
    <p:extLst>
      <p:ext uri="{BB962C8B-B14F-4D97-AF65-F5344CB8AC3E}">
        <p14:creationId xmlns:p14="http://schemas.microsoft.com/office/powerpoint/2010/main" val="125969322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9" name="Picture 8" descr="A picture containing qr code&#10;&#10;Description automatically generated">
            <a:extLst>
              <a:ext uri="{FF2B5EF4-FFF2-40B4-BE49-F238E27FC236}">
                <a16:creationId xmlns:a16="http://schemas.microsoft.com/office/drawing/2014/main" id="{F19DC294-0548-CE63-53E3-374F622FDE3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6700" y="5718362"/>
            <a:ext cx="2352293" cy="1043775"/>
          </a:xfrm>
          <a:prstGeom prst="rect">
            <a:avLst/>
          </a:prstGeom>
        </p:spPr>
      </p:pic>
    </p:spTree>
    <p:extLst>
      <p:ext uri="{BB962C8B-B14F-4D97-AF65-F5344CB8AC3E}">
        <p14:creationId xmlns:p14="http://schemas.microsoft.com/office/powerpoint/2010/main" val="87301663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pic>
        <p:nvPicPr>
          <p:cNvPr id="8" name="Picture 7" descr="A picture containing qr code&#10;&#10;Description automatically generated">
            <a:extLst>
              <a:ext uri="{FF2B5EF4-FFF2-40B4-BE49-F238E27FC236}">
                <a16:creationId xmlns:a16="http://schemas.microsoft.com/office/drawing/2014/main" id="{37CBB68B-5987-1542-9456-0C8393054AB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6700" y="5718362"/>
            <a:ext cx="2352293" cy="1043775"/>
          </a:xfrm>
          <a:prstGeom prst="rect">
            <a:avLst/>
          </a:prstGeom>
        </p:spPr>
      </p:pic>
    </p:spTree>
    <p:extLst>
      <p:ext uri="{BB962C8B-B14F-4D97-AF65-F5344CB8AC3E}">
        <p14:creationId xmlns:p14="http://schemas.microsoft.com/office/powerpoint/2010/main" val="416259834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9" name="Picture 8" descr="A picture containing qr code&#10;&#10;Description automatically generated">
            <a:extLst>
              <a:ext uri="{FF2B5EF4-FFF2-40B4-BE49-F238E27FC236}">
                <a16:creationId xmlns:a16="http://schemas.microsoft.com/office/drawing/2014/main" id="{49027FE9-DF76-A366-14FC-736386D8765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6700" y="5718362"/>
            <a:ext cx="2352293" cy="1043775"/>
          </a:xfrm>
          <a:prstGeom prst="rect">
            <a:avLst/>
          </a:prstGeom>
        </p:spPr>
      </p:pic>
    </p:spTree>
    <p:extLst>
      <p:ext uri="{BB962C8B-B14F-4D97-AF65-F5344CB8AC3E}">
        <p14:creationId xmlns:p14="http://schemas.microsoft.com/office/powerpoint/2010/main" val="309824755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A picture containing qr code&#10;&#10;Description automatically generated">
            <a:extLst>
              <a:ext uri="{FF2B5EF4-FFF2-40B4-BE49-F238E27FC236}">
                <a16:creationId xmlns:a16="http://schemas.microsoft.com/office/drawing/2014/main" id="{458DA625-EF8B-E990-1339-6746F7333B7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6700" y="5718362"/>
            <a:ext cx="2352293" cy="1043775"/>
          </a:xfrm>
          <a:prstGeom prst="rect">
            <a:avLst/>
          </a:prstGeom>
        </p:spPr>
      </p:pic>
    </p:spTree>
    <p:extLst>
      <p:ext uri="{BB962C8B-B14F-4D97-AF65-F5344CB8AC3E}">
        <p14:creationId xmlns:p14="http://schemas.microsoft.com/office/powerpoint/2010/main" val="380574850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11" name="Picture 10" descr="A picture containing qr code&#10;&#10;Description automatically generated">
            <a:extLst>
              <a:ext uri="{FF2B5EF4-FFF2-40B4-BE49-F238E27FC236}">
                <a16:creationId xmlns:a16="http://schemas.microsoft.com/office/drawing/2014/main" id="{0FF994A6-6CD4-F061-865F-0BE1B2DC71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6700" y="5718362"/>
            <a:ext cx="2352293" cy="1043775"/>
          </a:xfrm>
          <a:prstGeom prst="rect">
            <a:avLst/>
          </a:prstGeom>
        </p:spPr>
      </p:pic>
    </p:spTree>
    <p:extLst>
      <p:ext uri="{BB962C8B-B14F-4D97-AF65-F5344CB8AC3E}">
        <p14:creationId xmlns:p14="http://schemas.microsoft.com/office/powerpoint/2010/main" val="117506712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7" name="Picture 6" descr="A picture containing qr code&#10;&#10;Description automatically generated">
            <a:extLst>
              <a:ext uri="{FF2B5EF4-FFF2-40B4-BE49-F238E27FC236}">
                <a16:creationId xmlns:a16="http://schemas.microsoft.com/office/drawing/2014/main" id="{A0EF6266-CAB0-234B-74B3-9336C7191E2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6700" y="5718362"/>
            <a:ext cx="2352293" cy="1043775"/>
          </a:xfrm>
          <a:prstGeom prst="rect">
            <a:avLst/>
          </a:prstGeom>
        </p:spPr>
      </p:pic>
    </p:spTree>
    <p:extLst>
      <p:ext uri="{BB962C8B-B14F-4D97-AF65-F5344CB8AC3E}">
        <p14:creationId xmlns:p14="http://schemas.microsoft.com/office/powerpoint/2010/main" val="186444316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a:solidFill>
                  <a:schemeClr val="tx2"/>
                </a:solidFill>
              </a:rPr>
              <a:t>“</a:t>
            </a:r>
            <a:r>
              <a:rPr lang="en-US" sz="675" i="1">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a:solidFill>
                  <a:schemeClr val="tx2"/>
                </a:solidFill>
              </a:rPr>
              <a:t>”</a:t>
            </a:r>
            <a:endParaRPr lang="en-US" sz="675" i="1">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qr code&#10;&#10;Description automatically generated">
            <a:extLst>
              <a:ext uri="{FF2B5EF4-FFF2-40B4-BE49-F238E27FC236}">
                <a16:creationId xmlns:a16="http://schemas.microsoft.com/office/drawing/2014/main" id="{16700A2A-C54C-9A5B-B556-0335EECFCAA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6700" y="5718362"/>
            <a:ext cx="2352293" cy="1043775"/>
          </a:xfrm>
          <a:prstGeom prst="rect">
            <a:avLst/>
          </a:prstGeom>
        </p:spPr>
      </p:pic>
    </p:spTree>
    <p:extLst>
      <p:ext uri="{BB962C8B-B14F-4D97-AF65-F5344CB8AC3E}">
        <p14:creationId xmlns:p14="http://schemas.microsoft.com/office/powerpoint/2010/main" val="359396943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TextBox 10">
            <a:extLst>
              <a:ext uri="{FF2B5EF4-FFF2-40B4-BE49-F238E27FC236}">
                <a16:creationId xmlns:a16="http://schemas.microsoft.com/office/drawing/2014/main" id="{A172B2F0-1CFC-6261-58CB-51183A19F792}"/>
              </a:ext>
            </a:extLst>
          </p:cNvPr>
          <p:cNvSpPr txBox="1"/>
          <p:nvPr userDrawn="1"/>
        </p:nvSpPr>
        <p:spPr>
          <a:xfrm rot="18120796">
            <a:off x="8586600" y="1632767"/>
            <a:ext cx="1735138" cy="1200329"/>
          </a:xfrm>
          <a:prstGeom prst="rect">
            <a:avLst/>
          </a:prstGeom>
          <a:noFill/>
        </p:spPr>
        <p:txBody>
          <a:bodyPr wrap="square">
            <a:spAutoFit/>
          </a:bodyPr>
          <a:lstStyle/>
          <a:p>
            <a:r>
              <a:rPr lang="en-US" sz="3600">
                <a:solidFill>
                  <a:srgbClr val="FFFFFF"/>
                </a:solidFill>
                <a:highlight>
                  <a:srgbClr val="4D4D4D"/>
                </a:highlight>
              </a:rPr>
              <a:t>Sample photo</a:t>
            </a:r>
          </a:p>
        </p:txBody>
      </p:sp>
      <p:pic>
        <p:nvPicPr>
          <p:cNvPr id="10" name="Picture 9" descr="A picture containing qr code&#10;&#10;Description automatically generated">
            <a:extLst>
              <a:ext uri="{FF2B5EF4-FFF2-40B4-BE49-F238E27FC236}">
                <a16:creationId xmlns:a16="http://schemas.microsoft.com/office/drawing/2014/main" id="{81E3EAE4-B734-E169-40B8-E947B97E3EA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6700" y="5718362"/>
            <a:ext cx="2352293" cy="1043775"/>
          </a:xfrm>
          <a:prstGeom prst="rect">
            <a:avLst/>
          </a:prstGeom>
        </p:spPr>
      </p:pic>
    </p:spTree>
    <p:extLst>
      <p:ext uri="{BB962C8B-B14F-4D97-AF65-F5344CB8AC3E}">
        <p14:creationId xmlns:p14="http://schemas.microsoft.com/office/powerpoint/2010/main" val="38884722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TextBox 10">
            <a:extLst>
              <a:ext uri="{FF2B5EF4-FFF2-40B4-BE49-F238E27FC236}">
                <a16:creationId xmlns:a16="http://schemas.microsoft.com/office/drawing/2014/main" id="{A172B2F0-1CFC-6261-58CB-51183A19F792}"/>
              </a:ext>
            </a:extLst>
          </p:cNvPr>
          <p:cNvSpPr txBox="1"/>
          <p:nvPr/>
        </p:nvSpPr>
        <p:spPr>
          <a:xfrm rot="18120796">
            <a:off x="8586600" y="1632767"/>
            <a:ext cx="1735138" cy="1200329"/>
          </a:xfrm>
          <a:prstGeom prst="rect">
            <a:avLst/>
          </a:prstGeom>
          <a:noFill/>
        </p:spPr>
        <p:txBody>
          <a:bodyPr wrap="square">
            <a:spAutoFit/>
          </a:bodyPr>
          <a:lstStyle/>
          <a:p>
            <a:r>
              <a:rPr lang="en-US" sz="3600">
                <a:solidFill>
                  <a:srgbClr val="FFFFFF"/>
                </a:solidFill>
                <a:highlight>
                  <a:srgbClr val="4D4D4D"/>
                </a:highlight>
              </a:rPr>
              <a:t>Sample photo</a:t>
            </a:r>
          </a:p>
        </p:txBody>
      </p:sp>
      <p:pic>
        <p:nvPicPr>
          <p:cNvPr id="10" name="Picture 9" descr="A picture containing qr code&#10;&#10;Description automatically generated">
            <a:extLst>
              <a:ext uri="{FF2B5EF4-FFF2-40B4-BE49-F238E27FC236}">
                <a16:creationId xmlns:a16="http://schemas.microsoft.com/office/drawing/2014/main" id="{81E3EAE4-B734-E169-40B8-E947B97E3E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6700" y="5718362"/>
            <a:ext cx="2352293" cy="1043775"/>
          </a:xfrm>
          <a:prstGeom prst="rect">
            <a:avLst/>
          </a:prstGeom>
        </p:spPr>
      </p:pic>
    </p:spTree>
    <p:extLst>
      <p:ext uri="{BB962C8B-B14F-4D97-AF65-F5344CB8AC3E}">
        <p14:creationId xmlns:p14="http://schemas.microsoft.com/office/powerpoint/2010/main" val="22237002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D420F9-6587-4BB0-AB79-7A4F6ABAA3AD}" type="datetimeFigureOut">
              <a:rPr lang="en-US" smtClean="0"/>
              <a:t>9/4/2025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1B6320-A5D1-48DF-8056-267ECFD20379}" type="slidenum">
              <a:rPr lang="en-US" smtClean="0"/>
              <a:t>‹#›</a:t>
            </a:fld>
            <a:endParaRPr lang="en-US"/>
          </a:p>
        </p:txBody>
      </p:sp>
    </p:spTree>
    <p:extLst>
      <p:ext uri="{BB962C8B-B14F-4D97-AF65-F5344CB8AC3E}">
        <p14:creationId xmlns:p14="http://schemas.microsoft.com/office/powerpoint/2010/main" val="417676519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A31B4-0267-C36A-D7AE-351F0FF4A5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1E5AB4-B419-332C-B6DF-94DC3343BB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A52B06-F1A3-87F5-C2F7-B3A0CAC32B12}"/>
              </a:ext>
            </a:extLst>
          </p:cNvPr>
          <p:cNvSpPr>
            <a:spLocks noGrp="1"/>
          </p:cNvSpPr>
          <p:nvPr>
            <p:ph type="dt" sz="half" idx="10"/>
          </p:nvPr>
        </p:nvSpPr>
        <p:spPr/>
        <p:txBody>
          <a:bodyPr/>
          <a:lstStyle/>
          <a:p>
            <a:fld id="{9C4D3BE1-3A86-4C9B-B824-63E77782D981}" type="datetimeFigureOut">
              <a:rPr lang="en-US" smtClean="0"/>
              <a:t>9/4/2025</a:t>
            </a:fld>
            <a:endParaRPr lang="en-US"/>
          </a:p>
        </p:txBody>
      </p:sp>
      <p:sp>
        <p:nvSpPr>
          <p:cNvPr id="5" name="Footer Placeholder 4">
            <a:extLst>
              <a:ext uri="{FF2B5EF4-FFF2-40B4-BE49-F238E27FC236}">
                <a16:creationId xmlns:a16="http://schemas.microsoft.com/office/drawing/2014/main" id="{5B018322-68D6-8891-E5FC-1609B02CA4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29B4A2-040D-67DB-517F-FB8956F8D3FB}"/>
              </a:ext>
            </a:extLst>
          </p:cNvPr>
          <p:cNvSpPr>
            <a:spLocks noGrp="1"/>
          </p:cNvSpPr>
          <p:nvPr>
            <p:ph type="sldNum" sz="quarter" idx="12"/>
          </p:nvPr>
        </p:nvSpPr>
        <p:spPr/>
        <p:txBody>
          <a:bodyPr/>
          <a:lstStyle/>
          <a:p>
            <a:fld id="{0484FFB3-521D-4299-982A-25BD1702D773}" type="slidenum">
              <a:rPr lang="en-US" smtClean="0"/>
              <a:t>‹#›</a:t>
            </a:fld>
            <a:endParaRPr lang="en-US"/>
          </a:p>
        </p:txBody>
      </p:sp>
    </p:spTree>
    <p:extLst>
      <p:ext uri="{BB962C8B-B14F-4D97-AF65-F5344CB8AC3E}">
        <p14:creationId xmlns:p14="http://schemas.microsoft.com/office/powerpoint/2010/main" val="55515176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1_Army Star ">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a:p>
        </p:txBody>
      </p:sp>
      <p:sp>
        <p:nvSpPr>
          <p:cNvPr id="2" name="Title 1">
            <a:extLst>
              <a:ext uri="{FF2B5EF4-FFF2-40B4-BE49-F238E27FC236}">
                <a16:creationId xmlns:a16="http://schemas.microsoft.com/office/drawing/2014/main" id="{B8F7E44F-C564-AFF5-D73D-599A8EB64DC8}"/>
              </a:ext>
            </a:extLst>
          </p:cNvPr>
          <p:cNvSpPr>
            <a:spLocks noGrp="1"/>
          </p:cNvSpPr>
          <p:nvPr>
            <p:ph type="title"/>
          </p:nvPr>
        </p:nvSpPr>
        <p:spPr>
          <a:xfrm>
            <a:off x="1205566" y="128981"/>
            <a:ext cx="9691734" cy="832920"/>
          </a:xfrm>
        </p:spPr>
        <p:txBody>
          <a:bodyPr/>
          <a:lstStyle/>
          <a:p>
            <a:r>
              <a:rPr lang="en-US"/>
              <a:t>Click to edit Master title style</a:t>
            </a:r>
          </a:p>
        </p:txBody>
      </p:sp>
      <p:pic>
        <p:nvPicPr>
          <p:cNvPr id="8" name="Picture 7">
            <a:extLst>
              <a:ext uri="{FF2B5EF4-FFF2-40B4-BE49-F238E27FC236}">
                <a16:creationId xmlns:a16="http://schemas.microsoft.com/office/drawing/2014/main" id="{7D1136E6-C207-14FA-581B-3E1D76D9D6BD}"/>
              </a:ext>
            </a:extLst>
          </p:cNvPr>
          <p:cNvPicPr>
            <a:picLocks noChangeAspect="1"/>
          </p:cNvPicPr>
          <p:nvPr userDrawn="1"/>
        </p:nvPicPr>
        <p:blipFill>
          <a:blip r:embed="rId2"/>
          <a:stretch>
            <a:fillRect/>
          </a:stretch>
        </p:blipFill>
        <p:spPr>
          <a:xfrm>
            <a:off x="266700" y="228600"/>
            <a:ext cx="938865" cy="621846"/>
          </a:xfrm>
          <a:prstGeom prst="rect">
            <a:avLst/>
          </a:prstGeom>
        </p:spPr>
      </p:pic>
      <p:pic>
        <p:nvPicPr>
          <p:cNvPr id="4" name="Picture 3" descr="Diagram, logo&#10;&#10;Description automatically generated">
            <a:extLst>
              <a:ext uri="{FF2B5EF4-FFF2-40B4-BE49-F238E27FC236}">
                <a16:creationId xmlns:a16="http://schemas.microsoft.com/office/drawing/2014/main" id="{5953E84D-B58A-6888-5FE1-63DC3F056B4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37976" y="128981"/>
            <a:ext cx="787324" cy="787324"/>
          </a:xfrm>
          <a:prstGeom prst="rect">
            <a:avLst/>
          </a:prstGeom>
          <a:noFill/>
        </p:spPr>
      </p:pic>
    </p:spTree>
    <p:extLst>
      <p:ext uri="{BB962C8B-B14F-4D97-AF65-F5344CB8AC3E}">
        <p14:creationId xmlns:p14="http://schemas.microsoft.com/office/powerpoint/2010/main" val="258607777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a:p>
        </p:txBody>
      </p:sp>
      <p:sp>
        <p:nvSpPr>
          <p:cNvPr id="2" name="Title 1">
            <a:extLst>
              <a:ext uri="{FF2B5EF4-FFF2-40B4-BE49-F238E27FC236}">
                <a16:creationId xmlns:a16="http://schemas.microsoft.com/office/drawing/2014/main" id="{B8F7E44F-C564-AFF5-D73D-599A8EB64DC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2279557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a:p>
        </p:txBody>
      </p:sp>
      <p:sp>
        <p:nvSpPr>
          <p:cNvPr id="3" name="Title 2">
            <a:extLst>
              <a:ext uri="{FF2B5EF4-FFF2-40B4-BE49-F238E27FC236}">
                <a16:creationId xmlns:a16="http://schemas.microsoft.com/office/drawing/2014/main" id="{AEDBE4B2-ED26-DF20-EB88-9102132A1C0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3564794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a:p>
        </p:txBody>
      </p:sp>
      <p:sp>
        <p:nvSpPr>
          <p:cNvPr id="2" name="Title 1">
            <a:extLst>
              <a:ext uri="{FF2B5EF4-FFF2-40B4-BE49-F238E27FC236}">
                <a16:creationId xmlns:a16="http://schemas.microsoft.com/office/drawing/2014/main" id="{74074E2E-ED81-F3EC-B678-0FDCBC64206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6916746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9"/>
            <a:ext cx="11658600" cy="438297"/>
          </a:xfrm>
          <a:prstGeom prst="rect">
            <a:avLst/>
          </a:prstGeom>
          <a:noFill/>
          <a:ln w="9525">
            <a:noFill/>
            <a:miter lim="800000"/>
            <a:headEnd/>
            <a:tailEnd/>
          </a:ln>
        </p:spPr>
        <p:txBody>
          <a:bodyPr lIns="91440" tIns="0" numCol="1"/>
          <a:lstStyle>
            <a:lvl1pPr marL="0" indent="0">
              <a:buNone/>
              <a:defRPr sz="675">
                <a:solidFill>
                  <a:schemeClr val="tx1">
                    <a:lumMod val="75000"/>
                    <a:lumOff val="25000"/>
                  </a:schemeClr>
                </a:solidFill>
              </a:defRPr>
            </a:lvl1pPr>
            <a:lvl2pPr>
              <a:defRPr sz="1013">
                <a:solidFill>
                  <a:srgbClr val="83847A"/>
                </a:solidFill>
              </a:defRPr>
            </a:lvl2pPr>
            <a:lvl3pPr>
              <a:defRPr sz="844">
                <a:solidFill>
                  <a:srgbClr val="83847A"/>
                </a:solidFill>
              </a:defRPr>
            </a:lvl3pPr>
            <a:lvl4pPr>
              <a:defRPr sz="844">
                <a:solidFill>
                  <a:srgbClr val="83847A"/>
                </a:solidFill>
              </a:defRPr>
            </a:lvl4pPr>
            <a:lvl5pPr>
              <a:defRPr sz="844">
                <a:solidFill>
                  <a:srgbClr val="83847A"/>
                </a:solidFill>
              </a:defRPr>
            </a:lvl5pPr>
          </a:lstStyle>
          <a:p>
            <a:pPr lvl="0"/>
            <a:r>
              <a:rPr lang="en-US" noProof="0"/>
              <a:t>Click to edit Master text styles</a:t>
            </a:r>
          </a:p>
        </p:txBody>
      </p:sp>
      <p:sp>
        <p:nvSpPr>
          <p:cNvPr id="10" name="Content Placeholder 3"/>
          <p:cNvSpPr>
            <a:spLocks noGrp="1"/>
          </p:cNvSpPr>
          <p:nvPr>
            <p:ph sz="quarter" idx="12"/>
          </p:nvPr>
        </p:nvSpPr>
        <p:spPr>
          <a:xfrm>
            <a:off x="266700" y="1028706"/>
            <a:ext cx="11658600" cy="50863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20" y="6653150"/>
            <a:ext cx="2761673" cy="137160"/>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a:p>
        </p:txBody>
      </p:sp>
      <p:sp>
        <p:nvSpPr>
          <p:cNvPr id="5" name="Title 4">
            <a:extLst>
              <a:ext uri="{FF2B5EF4-FFF2-40B4-BE49-F238E27FC236}">
                <a16:creationId xmlns:a16="http://schemas.microsoft.com/office/drawing/2014/main" id="{AB808ED8-8426-A0C0-9763-B7D4C153D10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68849941"/>
      </p:ext>
    </p:extLst>
  </p:cSld>
  <p:clrMapOvr>
    <a:masterClrMapping/>
  </p:clrMapOvr>
  <p:extLst>
    <p:ext uri="{DCECCB84-F9BA-43D5-87BE-67443E8EF086}">
      <p15:sldGuideLst xmlns:p15="http://schemas.microsoft.com/office/powerpoint/2012/main"/>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3" y="1028700"/>
            <a:ext cx="5721407"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sz="quarter" idx="19"/>
          </p:nvPr>
        </p:nvSpPr>
        <p:spPr>
          <a:xfrm>
            <a:off x="6203897" y="1028700"/>
            <a:ext cx="5721407"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a:p>
        </p:txBody>
      </p:sp>
      <p:sp>
        <p:nvSpPr>
          <p:cNvPr id="4" name="Title 3">
            <a:extLst>
              <a:ext uri="{FF2B5EF4-FFF2-40B4-BE49-F238E27FC236}">
                <a16:creationId xmlns:a16="http://schemas.microsoft.com/office/drawing/2014/main" id="{62C6ABDE-E95A-0F3C-098E-3AB6CD8A719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7027288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3" y="1028706"/>
            <a:ext cx="5719572" cy="666241"/>
          </a:xfrm>
        </p:spPr>
        <p:txBody>
          <a:bodyPr bIns="0" anchor="b"/>
          <a:lstStyle>
            <a:lvl1pPr>
              <a:defRPr sz="1125">
                <a:solidFill>
                  <a:schemeClr val="tx1">
                    <a:lumMod val="75000"/>
                    <a:lumOff val="25000"/>
                  </a:schemeClr>
                </a:solidFill>
              </a:defRPr>
            </a:lvl1pPr>
          </a:lstStyle>
          <a:p>
            <a:pPr lvl="0"/>
            <a:r>
              <a:rPr lang="en-US"/>
              <a:t>Click to edit Master text styles</a:t>
            </a:r>
          </a:p>
        </p:txBody>
      </p:sp>
      <p:sp>
        <p:nvSpPr>
          <p:cNvPr id="13" name="Content Placeholder 2"/>
          <p:cNvSpPr>
            <a:spLocks noGrp="1"/>
          </p:cNvSpPr>
          <p:nvPr>
            <p:ph sz="quarter" idx="16"/>
          </p:nvPr>
        </p:nvSpPr>
        <p:spPr>
          <a:xfrm>
            <a:off x="266703" y="1743081"/>
            <a:ext cx="5721407" cy="4886325"/>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sz="quarter" idx="19"/>
          </p:nvPr>
        </p:nvSpPr>
        <p:spPr>
          <a:xfrm>
            <a:off x="6203897" y="1743081"/>
            <a:ext cx="5721407" cy="4886325"/>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p:cNvSpPr>
            <a:spLocks noGrp="1"/>
          </p:cNvSpPr>
          <p:nvPr>
            <p:ph type="body" sz="quarter" idx="20"/>
          </p:nvPr>
        </p:nvSpPr>
        <p:spPr>
          <a:xfrm>
            <a:off x="6205731" y="1028706"/>
            <a:ext cx="5719572" cy="666241"/>
          </a:xfrm>
        </p:spPr>
        <p:txBody>
          <a:bodyPr bIns="0" anchor="b"/>
          <a:lstStyle>
            <a:lvl1pPr>
              <a:defRPr sz="1125">
                <a:solidFill>
                  <a:schemeClr val="tx1">
                    <a:lumMod val="75000"/>
                    <a:lumOff val="25000"/>
                  </a:schemeClr>
                </a:solidFill>
              </a:defRPr>
            </a:lvl1pPr>
          </a:lstStyle>
          <a:p>
            <a:pPr lvl="0"/>
            <a:r>
              <a:rPr lang="en-US"/>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a:p>
        </p:txBody>
      </p:sp>
      <p:sp>
        <p:nvSpPr>
          <p:cNvPr id="3" name="Title 2">
            <a:extLst>
              <a:ext uri="{FF2B5EF4-FFF2-40B4-BE49-F238E27FC236}">
                <a16:creationId xmlns:a16="http://schemas.microsoft.com/office/drawing/2014/main" id="{DFDE0C51-EABF-8EEF-D372-6195FADF38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5629441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3" y="1028700"/>
            <a:ext cx="3779319"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16"/>
          </p:nvPr>
        </p:nvSpPr>
        <p:spPr>
          <a:xfrm>
            <a:off x="4256414" y="1028700"/>
            <a:ext cx="7668889"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a:p>
        </p:txBody>
      </p:sp>
      <p:sp>
        <p:nvSpPr>
          <p:cNvPr id="4" name="Title 3">
            <a:extLst>
              <a:ext uri="{FF2B5EF4-FFF2-40B4-BE49-F238E27FC236}">
                <a16:creationId xmlns:a16="http://schemas.microsoft.com/office/drawing/2014/main" id="{1FA45842-A577-D012-E0A0-40AA7BE0D29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659419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9E417-969C-7457-8DAE-E3B5A7771A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6B0278-635E-F239-AB64-C5A65B2778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0322B5D-1B88-D252-D47B-02734AD5D637}"/>
              </a:ext>
            </a:extLst>
          </p:cNvPr>
          <p:cNvSpPr>
            <a:spLocks noGrp="1"/>
          </p:cNvSpPr>
          <p:nvPr>
            <p:ph type="dt" sz="half" idx="10"/>
          </p:nvPr>
        </p:nvSpPr>
        <p:spPr/>
        <p:txBody>
          <a:bodyPr/>
          <a:lstStyle/>
          <a:p>
            <a:fld id="{15A53B5B-F61C-48A1-A711-3D64AB49709F}" type="datetimeFigureOut">
              <a:rPr lang="en-US" smtClean="0"/>
              <a:t>9/4/2025</a:t>
            </a:fld>
            <a:endParaRPr lang="en-US"/>
          </a:p>
        </p:txBody>
      </p:sp>
      <p:sp>
        <p:nvSpPr>
          <p:cNvPr id="5" name="Footer Placeholder 4">
            <a:extLst>
              <a:ext uri="{FF2B5EF4-FFF2-40B4-BE49-F238E27FC236}">
                <a16:creationId xmlns:a16="http://schemas.microsoft.com/office/drawing/2014/main" id="{F35BC68C-9EF6-1444-7C1C-9C3BBCFC32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37116A-8B87-D246-5503-79AC5B97C63F}"/>
              </a:ext>
            </a:extLst>
          </p:cNvPr>
          <p:cNvSpPr>
            <a:spLocks noGrp="1"/>
          </p:cNvSpPr>
          <p:nvPr>
            <p:ph type="sldNum" sz="quarter" idx="12"/>
          </p:nvPr>
        </p:nvSpPr>
        <p:spPr/>
        <p:txBody>
          <a:bodyPr/>
          <a:lstStyle/>
          <a:p>
            <a:fld id="{D7336DD1-0FFF-40EA-AC79-1C2CC5809F07}" type="slidenum">
              <a:rPr lang="en-US" smtClean="0"/>
              <a:t>‹#›</a:t>
            </a:fld>
            <a:endParaRPr lang="en-US"/>
          </a:p>
        </p:txBody>
      </p:sp>
    </p:spTree>
    <p:extLst>
      <p:ext uri="{BB962C8B-B14F-4D97-AF65-F5344CB8AC3E}">
        <p14:creationId xmlns:p14="http://schemas.microsoft.com/office/powerpoint/2010/main" val="184838308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11" name="Content Placeholder 2"/>
          <p:cNvSpPr>
            <a:spLocks noGrp="1"/>
          </p:cNvSpPr>
          <p:nvPr>
            <p:ph sz="quarter" idx="15"/>
          </p:nvPr>
        </p:nvSpPr>
        <p:spPr>
          <a:xfrm>
            <a:off x="8145985" y="1028700"/>
            <a:ext cx="3779319"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sz="quarter" idx="16"/>
          </p:nvPr>
        </p:nvSpPr>
        <p:spPr>
          <a:xfrm>
            <a:off x="266700" y="1028700"/>
            <a:ext cx="7668888"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a:p>
        </p:txBody>
      </p:sp>
      <p:sp>
        <p:nvSpPr>
          <p:cNvPr id="3" name="Title 2">
            <a:extLst>
              <a:ext uri="{FF2B5EF4-FFF2-40B4-BE49-F238E27FC236}">
                <a16:creationId xmlns:a16="http://schemas.microsoft.com/office/drawing/2014/main" id="{B93C48AD-9F55-0046-00A1-CC510D30C60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1258499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3" y="1028700"/>
            <a:ext cx="5753100" cy="26670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Content Placeholder 2"/>
          <p:cNvSpPr>
            <a:spLocks noGrp="1"/>
          </p:cNvSpPr>
          <p:nvPr>
            <p:ph sz="quarter" idx="22"/>
          </p:nvPr>
        </p:nvSpPr>
        <p:spPr>
          <a:xfrm>
            <a:off x="266703" y="3855720"/>
            <a:ext cx="5753100" cy="277368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3" y="1028700"/>
            <a:ext cx="5753100" cy="26670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sz="quarter" idx="24"/>
          </p:nvPr>
        </p:nvSpPr>
        <p:spPr>
          <a:xfrm>
            <a:off x="6172203" y="3855720"/>
            <a:ext cx="5753100" cy="277368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a:p>
        </p:txBody>
      </p:sp>
      <p:sp>
        <p:nvSpPr>
          <p:cNvPr id="5" name="Title 4">
            <a:extLst>
              <a:ext uri="{FF2B5EF4-FFF2-40B4-BE49-F238E27FC236}">
                <a16:creationId xmlns:a16="http://schemas.microsoft.com/office/drawing/2014/main" id="{44FB5578-DA9B-BD0B-5613-AEFB9E68B6F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07336729"/>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3" y="3543300"/>
            <a:ext cx="5753100" cy="30861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2"/>
          </p:nvPr>
        </p:nvSpPr>
        <p:spPr>
          <a:xfrm>
            <a:off x="266703" y="3543300"/>
            <a:ext cx="5753100" cy="30861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3" y="1028706"/>
            <a:ext cx="5753100" cy="2283843"/>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3" y="1028706"/>
            <a:ext cx="5753100" cy="2283843"/>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a:p>
        </p:txBody>
      </p:sp>
      <p:sp>
        <p:nvSpPr>
          <p:cNvPr id="7" name="Title 6">
            <a:extLst>
              <a:ext uri="{FF2B5EF4-FFF2-40B4-BE49-F238E27FC236}">
                <a16:creationId xmlns:a16="http://schemas.microsoft.com/office/drawing/2014/main" id="{929DC40A-BB92-C526-3CD0-189C3429C4D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49863539"/>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3" y="1028700"/>
            <a:ext cx="5753100" cy="26670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3" y="1028700"/>
            <a:ext cx="5753100" cy="26670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a:p>
        </p:txBody>
      </p:sp>
      <p:sp>
        <p:nvSpPr>
          <p:cNvPr id="6" name="Title 5">
            <a:extLst>
              <a:ext uri="{FF2B5EF4-FFF2-40B4-BE49-F238E27FC236}">
                <a16:creationId xmlns:a16="http://schemas.microsoft.com/office/drawing/2014/main" id="{481C1557-2F36-FF70-9AEB-DF21DD5067B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29552788"/>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3" y="3848100"/>
            <a:ext cx="5753100" cy="27813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quarter" idx="15"/>
          </p:nvPr>
        </p:nvSpPr>
        <p:spPr>
          <a:xfrm>
            <a:off x="266703" y="3848100"/>
            <a:ext cx="5753100" cy="27813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
          <p:cNvSpPr>
            <a:spLocks noGrp="1"/>
          </p:cNvSpPr>
          <p:nvPr>
            <p:ph sz="quarter" idx="22"/>
          </p:nvPr>
        </p:nvSpPr>
        <p:spPr>
          <a:xfrm>
            <a:off x="266700" y="1024178"/>
            <a:ext cx="11658600" cy="26670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a:p>
        </p:txBody>
      </p:sp>
      <p:sp>
        <p:nvSpPr>
          <p:cNvPr id="6" name="Title 5">
            <a:extLst>
              <a:ext uri="{FF2B5EF4-FFF2-40B4-BE49-F238E27FC236}">
                <a16:creationId xmlns:a16="http://schemas.microsoft.com/office/drawing/2014/main" id="{F2E409FF-5585-8E4A-14AA-59DBC4EAF93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44773135"/>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81"/>
            <a:ext cx="12020549" cy="6723635"/>
          </a:xfrm>
          <a:prstGeom prst="roundRect">
            <a:avLst>
              <a:gd name="adj" fmla="val 2256"/>
            </a:avLst>
          </a:prstGeom>
          <a:noFill/>
          <a:ln w="3175">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a:p>
        </p:txBody>
      </p:sp>
      <p:sp>
        <p:nvSpPr>
          <p:cNvPr id="5" name="Title 4">
            <a:extLst>
              <a:ext uri="{FF2B5EF4-FFF2-40B4-BE49-F238E27FC236}">
                <a16:creationId xmlns:a16="http://schemas.microsoft.com/office/drawing/2014/main" id="{DACA2C3D-12FE-63E8-E6E7-2094824214F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6005829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7E0C5-0271-4756-88AD-6C8386273B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11ECFF-39D7-4AB5-8B23-F69A956DEF92}"/>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59922E7C-EBD2-4B24-97C8-DBEFDE288EE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4234789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927340E-34B3-42F1-9710-8891C0AC1DA4}"/>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8725F7F9-EFD1-4B0E-ADEE-B729FE79D2E8}"/>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638327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cSld name="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p>
        </p:txBody>
      </p:sp>
      <p:sp>
        <p:nvSpPr>
          <p:cNvPr id="3"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4" name="Slide Number Placeholder 5"/>
          <p:cNvSpPr>
            <a:spLocks noGrp="1"/>
          </p:cNvSpPr>
          <p:nvPr>
            <p:ph type="sldNum" sz="quarter" idx="11"/>
          </p:nvPr>
        </p:nvSpPr>
        <p:spPr/>
        <p:txBody>
          <a:bodyPr/>
          <a:lstStyle>
            <a:lvl1pPr>
              <a:defRPr/>
            </a:lvl1pPr>
          </a:lstStyle>
          <a:p>
            <a:fld id="{B694574C-E5D2-4987-ADCE-9F4F1F300184}" type="slidenum">
              <a:rPr lang="en-US"/>
              <a:pPr/>
              <a:t>‹#›</a:t>
            </a:fld>
            <a:endParaRPr lang="en-US"/>
          </a:p>
        </p:txBody>
      </p:sp>
    </p:spTree>
    <p:extLst>
      <p:ext uri="{BB962C8B-B14F-4D97-AF65-F5344CB8AC3E}">
        <p14:creationId xmlns:p14="http://schemas.microsoft.com/office/powerpoint/2010/main" val="239529463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428077"/>
            <a:ext cx="10972800" cy="46499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60465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7E0C5-0271-4756-88AD-6C8386273B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11ECFF-39D7-4AB5-8B23-F69A956DEF92}"/>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59922E7C-EBD2-4B24-97C8-DBEFDE288EE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3234107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A picture containing qr code&#10;&#10;Description automatically generated">
            <a:extLst>
              <a:ext uri="{FF2B5EF4-FFF2-40B4-BE49-F238E27FC236}">
                <a16:creationId xmlns:a16="http://schemas.microsoft.com/office/drawing/2014/main" id="{458DA625-EF8B-E990-1339-6746F7333B7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6700" y="5718362"/>
            <a:ext cx="2352293" cy="1043775"/>
          </a:xfrm>
          <a:prstGeom prst="rect">
            <a:avLst/>
          </a:prstGeom>
        </p:spPr>
      </p:pic>
    </p:spTree>
    <p:extLst>
      <p:ext uri="{BB962C8B-B14F-4D97-AF65-F5344CB8AC3E}">
        <p14:creationId xmlns:p14="http://schemas.microsoft.com/office/powerpoint/2010/main" val="97621653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cSld name="Blank with graphics">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79909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Content: 1 Element ">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a:p>
        </p:txBody>
      </p:sp>
      <p:sp>
        <p:nvSpPr>
          <p:cNvPr id="2" name="Title 1">
            <a:extLst>
              <a:ext uri="{FF2B5EF4-FFF2-40B4-BE49-F238E27FC236}">
                <a16:creationId xmlns:a16="http://schemas.microsoft.com/office/drawing/2014/main" id="{C718C8BC-3817-BA43-A697-C0F8A79E643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9688982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66700" y="2286001"/>
            <a:ext cx="11658600" cy="1285874"/>
          </a:xfrm>
          <a:prstGeom prst="rect">
            <a:avLst/>
          </a:prstGeom>
          <a:noFill/>
          <a:ln w="9525">
            <a:noFill/>
            <a:miter lim="800000"/>
            <a:headEnd/>
            <a:tailEnd/>
          </a:ln>
        </p:spPr>
        <p:txBody>
          <a:bodyPr anchor="b"/>
          <a:lstStyle>
            <a:lvl1pPr>
              <a:defRPr sz="3200" baseline="0">
                <a:solidFill>
                  <a:schemeClr val="tx1">
                    <a:lumMod val="75000"/>
                    <a:lumOff val="25000"/>
                  </a:schemeClr>
                </a:solidFill>
              </a:defRPr>
            </a:lvl1pPr>
          </a:lstStyle>
          <a:p>
            <a:pPr lvl="0"/>
            <a:r>
              <a:rPr lang="en-US"/>
              <a:t>Click to edit Master title style</a:t>
            </a:r>
          </a:p>
        </p:txBody>
      </p:sp>
      <p:sp>
        <p:nvSpPr>
          <p:cNvPr id="6" name="Text Placeholder 5"/>
          <p:cNvSpPr>
            <a:spLocks noGrp="1"/>
          </p:cNvSpPr>
          <p:nvPr>
            <p:ph type="body" sz="quarter" idx="12"/>
          </p:nvPr>
        </p:nvSpPr>
        <p:spPr>
          <a:xfrm>
            <a:off x="266700" y="3687764"/>
            <a:ext cx="11658600" cy="854075"/>
          </a:xfrm>
        </p:spPr>
        <p:txBody>
          <a:bodyPr/>
          <a:lstStyle>
            <a:lvl1pPr marL="0" indent="0">
              <a:defRPr>
                <a:solidFill>
                  <a:schemeClr val="tx1">
                    <a:lumMod val="75000"/>
                    <a:lumOff val="25000"/>
                  </a:schemeClr>
                </a:solidFill>
              </a:defRPr>
            </a:lvl1pPr>
          </a:lstStyle>
          <a:p>
            <a:pPr lvl="0"/>
            <a:r>
              <a:rPr lang="en-US"/>
              <a:t>Click to edit Master text styles</a:t>
            </a:r>
          </a:p>
        </p:txBody>
      </p:sp>
    </p:spTree>
    <p:extLst>
      <p:ext uri="{BB962C8B-B14F-4D97-AF65-F5344CB8AC3E}">
        <p14:creationId xmlns:p14="http://schemas.microsoft.com/office/powerpoint/2010/main" val="226458375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Army Star ">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a:p>
        </p:txBody>
      </p:sp>
      <p:sp>
        <p:nvSpPr>
          <p:cNvPr id="2" name="Title 1">
            <a:extLst>
              <a:ext uri="{FF2B5EF4-FFF2-40B4-BE49-F238E27FC236}">
                <a16:creationId xmlns:a16="http://schemas.microsoft.com/office/drawing/2014/main" id="{B8F7E44F-C564-AFF5-D73D-599A8EB64DC8}"/>
              </a:ext>
            </a:extLst>
          </p:cNvPr>
          <p:cNvSpPr>
            <a:spLocks noGrp="1"/>
          </p:cNvSpPr>
          <p:nvPr>
            <p:ph type="title"/>
          </p:nvPr>
        </p:nvSpPr>
        <p:spPr/>
        <p:txBody>
          <a:bodyPr/>
          <a:lstStyle/>
          <a:p>
            <a:r>
              <a:rPr lang="en-US"/>
              <a:t>Click to edit Master title style</a:t>
            </a:r>
          </a:p>
        </p:txBody>
      </p:sp>
      <p:pic>
        <p:nvPicPr>
          <p:cNvPr id="4" name="Picture 3" descr="A picture containing text, clipart&#10;&#10;Description automatically generated">
            <a:extLst>
              <a:ext uri="{FF2B5EF4-FFF2-40B4-BE49-F238E27FC236}">
                <a16:creationId xmlns:a16="http://schemas.microsoft.com/office/drawing/2014/main" id="{C092B113-0DC9-DE8F-E88F-995C9D04640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5468" y="139533"/>
            <a:ext cx="644814" cy="811816"/>
          </a:xfrm>
          <a:prstGeom prst="rect">
            <a:avLst/>
          </a:prstGeom>
        </p:spPr>
      </p:pic>
      <p:pic>
        <p:nvPicPr>
          <p:cNvPr id="8" name="Picture 7">
            <a:extLst>
              <a:ext uri="{FF2B5EF4-FFF2-40B4-BE49-F238E27FC236}">
                <a16:creationId xmlns:a16="http://schemas.microsoft.com/office/drawing/2014/main" id="{7D1136E6-C207-14FA-581B-3E1D76D9D6BD}"/>
              </a:ext>
            </a:extLst>
          </p:cNvPr>
          <p:cNvPicPr>
            <a:picLocks noChangeAspect="1"/>
          </p:cNvPicPr>
          <p:nvPr userDrawn="1"/>
        </p:nvPicPr>
        <p:blipFill>
          <a:blip r:embed="rId3"/>
          <a:stretch>
            <a:fillRect/>
          </a:stretch>
        </p:blipFill>
        <p:spPr>
          <a:xfrm>
            <a:off x="11058723" y="228600"/>
            <a:ext cx="938865" cy="621846"/>
          </a:xfrm>
          <a:prstGeom prst="rect">
            <a:avLst/>
          </a:prstGeom>
        </p:spPr>
      </p:pic>
    </p:spTree>
    <p:extLst>
      <p:ext uri="{BB962C8B-B14F-4D97-AF65-F5344CB8AC3E}">
        <p14:creationId xmlns:p14="http://schemas.microsoft.com/office/powerpoint/2010/main" val="1721194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fld id="{15A53B5B-F61C-48A1-A711-3D64AB49709F}" type="datetimeFigureOut">
              <a:rPr lang="en-US" smtClean="0"/>
              <a:t>9/4/2025</a:t>
            </a:fld>
            <a:endParaRPr lang="en-US"/>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a:p>
        </p:txBody>
      </p:sp>
      <p:sp>
        <p:nvSpPr>
          <p:cNvPr id="2" name="Title 1">
            <a:extLst>
              <a:ext uri="{FF2B5EF4-FFF2-40B4-BE49-F238E27FC236}">
                <a16:creationId xmlns:a16="http://schemas.microsoft.com/office/drawing/2014/main" id="{942C9F60-E948-0B16-240A-DCBC52D49E5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479665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a:p>
        </p:txBody>
      </p:sp>
      <p:sp>
        <p:nvSpPr>
          <p:cNvPr id="2" name="Title 1">
            <a:extLst>
              <a:ext uri="{FF2B5EF4-FFF2-40B4-BE49-F238E27FC236}">
                <a16:creationId xmlns:a16="http://schemas.microsoft.com/office/drawing/2014/main" id="{C718C8BC-3817-BA43-A697-C0F8A79E643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946249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10630454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a:p>
        </p:txBody>
      </p:sp>
      <p:sp>
        <p:nvSpPr>
          <p:cNvPr id="2" name="Title 1">
            <a:extLst>
              <a:ext uri="{FF2B5EF4-FFF2-40B4-BE49-F238E27FC236}">
                <a16:creationId xmlns:a16="http://schemas.microsoft.com/office/drawing/2014/main" id="{942C9F60-E948-0B16-240A-DCBC52D49E5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221700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Picture with Caption">
    <p:bg>
      <p:bgPr>
        <a:gradFill flip="none" rotWithShape="1">
          <a:gsLst>
            <a:gs pos="75000">
              <a:schemeClr val="tx2"/>
            </a:gs>
            <a:gs pos="85000">
              <a:schemeClr val="tx2">
                <a:alpha val="35000"/>
              </a:schemeClr>
            </a:gs>
            <a:gs pos="95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a:p>
        </p:txBody>
      </p:sp>
    </p:spTree>
    <p:extLst>
      <p:ext uri="{BB962C8B-B14F-4D97-AF65-F5344CB8AC3E}">
        <p14:creationId xmlns:p14="http://schemas.microsoft.com/office/powerpoint/2010/main" val="3011511564"/>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a:p>
        </p:txBody>
      </p:sp>
      <p:sp>
        <p:nvSpPr>
          <p:cNvPr id="4" name="Title 3">
            <a:extLst>
              <a:ext uri="{FF2B5EF4-FFF2-40B4-BE49-F238E27FC236}">
                <a16:creationId xmlns:a16="http://schemas.microsoft.com/office/drawing/2014/main" id="{FC0BCDB4-4C07-CBF2-EFC4-7CEF0E09948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158036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a:p>
        </p:txBody>
      </p:sp>
      <p:sp>
        <p:nvSpPr>
          <p:cNvPr id="3" name="Title 2">
            <a:extLst>
              <a:ext uri="{FF2B5EF4-FFF2-40B4-BE49-F238E27FC236}">
                <a16:creationId xmlns:a16="http://schemas.microsoft.com/office/drawing/2014/main" id="{1D0F7681-D094-4E6D-0DF0-99CD21DC42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699857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a:p>
        </p:txBody>
      </p:sp>
      <p:sp>
        <p:nvSpPr>
          <p:cNvPr id="4" name="Title 3">
            <a:extLst>
              <a:ext uri="{FF2B5EF4-FFF2-40B4-BE49-F238E27FC236}">
                <a16:creationId xmlns:a16="http://schemas.microsoft.com/office/drawing/2014/main" id="{CC30DB31-FD65-4D95-4478-6813E7F155C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424052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27999154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3492053665"/>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4176844809"/>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Picture with Caption">
    <p:bg>
      <p:bgPr>
        <a:gradFill flip="none" rotWithShape="1">
          <a:gsLst>
            <a:gs pos="75000">
              <a:schemeClr val="tx2"/>
            </a:gs>
            <a:gs pos="85000">
              <a:schemeClr val="tx2">
                <a:alpha val="35000"/>
              </a:schemeClr>
            </a:gs>
            <a:gs pos="95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fld id="{15A53B5B-F61C-48A1-A711-3D64AB49709F}" type="datetimeFigureOut">
              <a:rPr lang="en-US" smtClean="0"/>
              <a:t>9/4/2025</a:t>
            </a:fld>
            <a:endParaRPr lang="en-US"/>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a:p>
        </p:txBody>
      </p:sp>
    </p:spTree>
    <p:extLst>
      <p:ext uri="{BB962C8B-B14F-4D97-AF65-F5344CB8AC3E}">
        <p14:creationId xmlns:p14="http://schemas.microsoft.com/office/powerpoint/2010/main" val="236762922"/>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3605803848"/>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3353060911"/>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a:p>
        </p:txBody>
      </p:sp>
      <p:sp>
        <p:nvSpPr>
          <p:cNvPr id="3" name="Title 2">
            <a:extLst>
              <a:ext uri="{FF2B5EF4-FFF2-40B4-BE49-F238E27FC236}">
                <a16:creationId xmlns:a16="http://schemas.microsoft.com/office/drawing/2014/main" id="{7AD23EB7-47BD-A421-AD32-BA7882ED264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610543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426660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0"/>
            </a:avLst>
          </a:prstGeom>
          <a:noFill/>
          <a:ln w="3175">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a:p>
        </p:txBody>
      </p:sp>
      <p:sp>
        <p:nvSpPr>
          <p:cNvPr id="5" name="Title 4">
            <a:extLst>
              <a:ext uri="{FF2B5EF4-FFF2-40B4-BE49-F238E27FC236}">
                <a16:creationId xmlns:a16="http://schemas.microsoft.com/office/drawing/2014/main" id="{7B0D9059-3C9E-5AFD-2A32-2874C4FC4C5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216861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18819104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5760687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a:p>
        </p:txBody>
      </p:sp>
      <p:sp>
        <p:nvSpPr>
          <p:cNvPr id="3" name="TextBox 2">
            <a:extLst>
              <a:ext uri="{FF2B5EF4-FFF2-40B4-BE49-F238E27FC236}">
                <a16:creationId xmlns:a16="http://schemas.microsoft.com/office/drawing/2014/main" id="{4C0B9CFD-5698-6B5F-735A-1BF11BE4D539}"/>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6" name="TextBox 5">
            <a:extLst>
              <a:ext uri="{FF2B5EF4-FFF2-40B4-BE49-F238E27FC236}">
                <a16:creationId xmlns:a16="http://schemas.microsoft.com/office/drawing/2014/main" id="{855C91A8-15EA-AB6D-8380-AC9CC23E1B87}"/>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Tree>
    <p:extLst>
      <p:ext uri="{BB962C8B-B14F-4D97-AF65-F5344CB8AC3E}">
        <p14:creationId xmlns:p14="http://schemas.microsoft.com/office/powerpoint/2010/main" val="34243233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5000">
              <a:schemeClr val="tx2"/>
            </a:gs>
            <a:gs pos="90000">
              <a:schemeClr val="tx2">
                <a:alpha val="4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a:p>
        </p:txBody>
      </p:sp>
      <p:sp>
        <p:nvSpPr>
          <p:cNvPr id="3" name="TextBox 2">
            <a:extLst>
              <a:ext uri="{FF2B5EF4-FFF2-40B4-BE49-F238E27FC236}">
                <a16:creationId xmlns:a16="http://schemas.microsoft.com/office/drawing/2014/main" id="{2D8EE637-DB9A-8E17-0302-5E0AF9BAFB59}"/>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6" name="TextBox 5">
            <a:extLst>
              <a:ext uri="{FF2B5EF4-FFF2-40B4-BE49-F238E27FC236}">
                <a16:creationId xmlns:a16="http://schemas.microsoft.com/office/drawing/2014/main" id="{0A3286E5-5F04-1008-EF15-706BA38A25CF}"/>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Tree>
    <p:extLst>
      <p:ext uri="{BB962C8B-B14F-4D97-AF65-F5344CB8AC3E}">
        <p14:creationId xmlns:p14="http://schemas.microsoft.com/office/powerpoint/2010/main" val="1338669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5" name="Picture 4" descr="A picture containing qr code&#10;&#10;Description automatically generated">
            <a:extLst>
              <a:ext uri="{FF2B5EF4-FFF2-40B4-BE49-F238E27FC236}">
                <a16:creationId xmlns:a16="http://schemas.microsoft.com/office/drawing/2014/main" id="{19A50765-8C5A-555B-6AC5-4EF963C0F5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6700" y="5718362"/>
            <a:ext cx="2352293" cy="1043775"/>
          </a:xfrm>
          <a:prstGeom prst="rect">
            <a:avLst/>
          </a:prstGeom>
        </p:spPr>
      </p:pic>
      <p:sp>
        <p:nvSpPr>
          <p:cNvPr id="8" name="TextBox 7">
            <a:extLst>
              <a:ext uri="{FF2B5EF4-FFF2-40B4-BE49-F238E27FC236}">
                <a16:creationId xmlns:a16="http://schemas.microsoft.com/office/drawing/2014/main" id="{5EDD64B1-E235-4B03-5F44-EDB8C23E44AF}"/>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9" name="TextBox 8">
            <a:extLst>
              <a:ext uri="{FF2B5EF4-FFF2-40B4-BE49-F238E27FC236}">
                <a16:creationId xmlns:a16="http://schemas.microsoft.com/office/drawing/2014/main" id="{520FEC60-87CF-84A0-F116-BE589B628A6F}"/>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Tree>
    <p:extLst>
      <p:ext uri="{BB962C8B-B14F-4D97-AF65-F5344CB8AC3E}">
        <p14:creationId xmlns:p14="http://schemas.microsoft.com/office/powerpoint/2010/main" val="172709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fld id="{15A53B5B-F61C-48A1-A711-3D64AB49709F}" type="datetimeFigureOut">
              <a:rPr lang="en-US" smtClean="0"/>
              <a:t>9/4/2025</a:t>
            </a:fld>
            <a:endParaRPr lang="en-US"/>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a:p>
        </p:txBody>
      </p:sp>
      <p:sp>
        <p:nvSpPr>
          <p:cNvPr id="4" name="Title 3">
            <a:extLst>
              <a:ext uri="{FF2B5EF4-FFF2-40B4-BE49-F238E27FC236}">
                <a16:creationId xmlns:a16="http://schemas.microsoft.com/office/drawing/2014/main" id="{FC0BCDB4-4C07-CBF2-EFC4-7CEF0E09948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696338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pic>
        <p:nvPicPr>
          <p:cNvPr id="9" name="Picture 8" descr="A picture containing qr code&#10;&#10;Description automatically generated">
            <a:extLst>
              <a:ext uri="{FF2B5EF4-FFF2-40B4-BE49-F238E27FC236}">
                <a16:creationId xmlns:a16="http://schemas.microsoft.com/office/drawing/2014/main" id="{C19091FD-D8B3-6A51-5FF5-E1AF8A3C200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6700" y="5718362"/>
            <a:ext cx="2352293" cy="1043775"/>
          </a:xfrm>
          <a:prstGeom prst="rect">
            <a:avLst/>
          </a:prstGeom>
        </p:spPr>
      </p:pic>
      <p:sp>
        <p:nvSpPr>
          <p:cNvPr id="10" name="TextBox 9">
            <a:extLst>
              <a:ext uri="{FF2B5EF4-FFF2-40B4-BE49-F238E27FC236}">
                <a16:creationId xmlns:a16="http://schemas.microsoft.com/office/drawing/2014/main" id="{332A4A7E-9390-C086-BDF9-C95C60EAE7B6}"/>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11" name="TextBox 10">
            <a:extLst>
              <a:ext uri="{FF2B5EF4-FFF2-40B4-BE49-F238E27FC236}">
                <a16:creationId xmlns:a16="http://schemas.microsoft.com/office/drawing/2014/main" id="{17A312C5-5ACF-22D5-17E4-CB7C6ABF620E}"/>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Tree>
    <p:extLst>
      <p:ext uri="{BB962C8B-B14F-4D97-AF65-F5344CB8AC3E}">
        <p14:creationId xmlns:p14="http://schemas.microsoft.com/office/powerpoint/2010/main" val="15074291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8" name="Picture 7" descr="A picture containing qr code&#10;&#10;Description automatically generated">
            <a:extLst>
              <a:ext uri="{FF2B5EF4-FFF2-40B4-BE49-F238E27FC236}">
                <a16:creationId xmlns:a16="http://schemas.microsoft.com/office/drawing/2014/main" id="{BCF44A50-BF84-BF1B-20FE-D8EAF55E2A2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6700" y="5718362"/>
            <a:ext cx="2352293" cy="1043775"/>
          </a:xfrm>
          <a:prstGeom prst="rect">
            <a:avLst/>
          </a:prstGeom>
        </p:spPr>
      </p:pic>
      <p:sp>
        <p:nvSpPr>
          <p:cNvPr id="9" name="TextBox 8">
            <a:extLst>
              <a:ext uri="{FF2B5EF4-FFF2-40B4-BE49-F238E27FC236}">
                <a16:creationId xmlns:a16="http://schemas.microsoft.com/office/drawing/2014/main" id="{F955F188-3A65-0701-8428-C019A8936CE7}"/>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10" name="TextBox 9">
            <a:extLst>
              <a:ext uri="{FF2B5EF4-FFF2-40B4-BE49-F238E27FC236}">
                <a16:creationId xmlns:a16="http://schemas.microsoft.com/office/drawing/2014/main" id="{034BF8A3-49B9-7E35-4F07-C4A7EA516FB6}"/>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Tree>
    <p:extLst>
      <p:ext uri="{BB962C8B-B14F-4D97-AF65-F5344CB8AC3E}">
        <p14:creationId xmlns:p14="http://schemas.microsoft.com/office/powerpoint/2010/main" val="10832699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picture containing qr code&#10;&#10;Description automatically generated">
            <a:extLst>
              <a:ext uri="{FF2B5EF4-FFF2-40B4-BE49-F238E27FC236}">
                <a16:creationId xmlns:a16="http://schemas.microsoft.com/office/drawing/2014/main" id="{5F10B8FC-D921-0B6B-88DF-A8481472DFB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6700" y="5718362"/>
            <a:ext cx="2352293" cy="1043775"/>
          </a:xfrm>
          <a:prstGeom prst="rect">
            <a:avLst/>
          </a:prstGeom>
        </p:spPr>
      </p:pic>
      <p:sp>
        <p:nvSpPr>
          <p:cNvPr id="11" name="TextBox 10">
            <a:extLst>
              <a:ext uri="{FF2B5EF4-FFF2-40B4-BE49-F238E27FC236}">
                <a16:creationId xmlns:a16="http://schemas.microsoft.com/office/drawing/2014/main" id="{D2C10D66-E758-6919-FBE7-3B91F8A6F812}"/>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12" name="TextBox 11">
            <a:extLst>
              <a:ext uri="{FF2B5EF4-FFF2-40B4-BE49-F238E27FC236}">
                <a16:creationId xmlns:a16="http://schemas.microsoft.com/office/drawing/2014/main" id="{BC4E057F-8DB0-0A69-E1C1-3E1ED62FBF6E}"/>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Tree>
    <p:extLst>
      <p:ext uri="{BB962C8B-B14F-4D97-AF65-F5344CB8AC3E}">
        <p14:creationId xmlns:p14="http://schemas.microsoft.com/office/powerpoint/2010/main" val="11776599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7" name="Picture 6" descr="A picture containing qr code&#10;&#10;Description automatically generated">
            <a:extLst>
              <a:ext uri="{FF2B5EF4-FFF2-40B4-BE49-F238E27FC236}">
                <a16:creationId xmlns:a16="http://schemas.microsoft.com/office/drawing/2014/main" id="{3C7A05EA-5951-D869-2931-568D56BC0FC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6700" y="5718362"/>
            <a:ext cx="2352293" cy="1043775"/>
          </a:xfrm>
          <a:prstGeom prst="rect">
            <a:avLst/>
          </a:prstGeom>
        </p:spPr>
      </p:pic>
      <p:sp>
        <p:nvSpPr>
          <p:cNvPr id="11" name="TextBox 10">
            <a:extLst>
              <a:ext uri="{FF2B5EF4-FFF2-40B4-BE49-F238E27FC236}">
                <a16:creationId xmlns:a16="http://schemas.microsoft.com/office/drawing/2014/main" id="{49F8B9F6-E90A-7638-AA9E-F78EC4B2AF3A}"/>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18" name="TextBox 17">
            <a:extLst>
              <a:ext uri="{FF2B5EF4-FFF2-40B4-BE49-F238E27FC236}">
                <a16:creationId xmlns:a16="http://schemas.microsoft.com/office/drawing/2014/main" id="{E53329B6-7C84-0C2D-750F-14B41267006A}"/>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Tree>
    <p:extLst>
      <p:ext uri="{BB962C8B-B14F-4D97-AF65-F5344CB8AC3E}">
        <p14:creationId xmlns:p14="http://schemas.microsoft.com/office/powerpoint/2010/main" val="38050369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6" name="Picture 5" descr="A picture containing qr code&#10;&#10;Description automatically generated">
            <a:extLst>
              <a:ext uri="{FF2B5EF4-FFF2-40B4-BE49-F238E27FC236}">
                <a16:creationId xmlns:a16="http://schemas.microsoft.com/office/drawing/2014/main" id="{7F4BB7D3-2081-FC09-0C2A-A28DA55F50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6700" y="5718362"/>
            <a:ext cx="2352293" cy="1043775"/>
          </a:xfrm>
          <a:prstGeom prst="rect">
            <a:avLst/>
          </a:prstGeom>
        </p:spPr>
      </p:pic>
      <p:sp>
        <p:nvSpPr>
          <p:cNvPr id="7" name="TextBox 6">
            <a:extLst>
              <a:ext uri="{FF2B5EF4-FFF2-40B4-BE49-F238E27FC236}">
                <a16:creationId xmlns:a16="http://schemas.microsoft.com/office/drawing/2014/main" id="{97EC1E69-4348-921E-E28B-584271068080}"/>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9" name="TextBox 8">
            <a:extLst>
              <a:ext uri="{FF2B5EF4-FFF2-40B4-BE49-F238E27FC236}">
                <a16:creationId xmlns:a16="http://schemas.microsoft.com/office/drawing/2014/main" id="{2E995F54-AF71-BFCC-1C4B-D3804C2111C7}"/>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Tree>
    <p:extLst>
      <p:ext uri="{BB962C8B-B14F-4D97-AF65-F5344CB8AC3E}">
        <p14:creationId xmlns:p14="http://schemas.microsoft.com/office/powerpoint/2010/main" val="19904741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a:solidFill>
                  <a:schemeClr val="tx2"/>
                </a:solidFill>
              </a:rPr>
              <a:t>“</a:t>
            </a:r>
            <a:r>
              <a:rPr lang="en-US" sz="675" i="1">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a:solidFill>
                  <a:schemeClr val="tx2"/>
                </a:solidFill>
              </a:rPr>
              <a:t>”</a:t>
            </a:r>
            <a:endParaRPr lang="en-US" sz="675" i="1">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qr code&#10;&#10;Description automatically generated">
            <a:extLst>
              <a:ext uri="{FF2B5EF4-FFF2-40B4-BE49-F238E27FC236}">
                <a16:creationId xmlns:a16="http://schemas.microsoft.com/office/drawing/2014/main" id="{256E9652-DAC5-5F7A-70E3-B1CDD6E7C02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6700" y="5718362"/>
            <a:ext cx="2352293" cy="1043775"/>
          </a:xfrm>
          <a:prstGeom prst="rect">
            <a:avLst/>
          </a:prstGeom>
        </p:spPr>
      </p:pic>
      <p:sp>
        <p:nvSpPr>
          <p:cNvPr id="8" name="TextBox 7">
            <a:extLst>
              <a:ext uri="{FF2B5EF4-FFF2-40B4-BE49-F238E27FC236}">
                <a16:creationId xmlns:a16="http://schemas.microsoft.com/office/drawing/2014/main" id="{DEE73900-B586-EF8D-4B92-C996732E4BEF}"/>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9" name="TextBox 8">
            <a:extLst>
              <a:ext uri="{FF2B5EF4-FFF2-40B4-BE49-F238E27FC236}">
                <a16:creationId xmlns:a16="http://schemas.microsoft.com/office/drawing/2014/main" id="{0DD62F89-02A9-94F4-440C-C1EAB2E39139}"/>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Tree>
    <p:extLst>
      <p:ext uri="{BB962C8B-B14F-4D97-AF65-F5344CB8AC3E}">
        <p14:creationId xmlns:p14="http://schemas.microsoft.com/office/powerpoint/2010/main" val="27583430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icture 8" descr="A picture containing qr code&#10;&#10;Description automatically generated">
            <a:extLst>
              <a:ext uri="{FF2B5EF4-FFF2-40B4-BE49-F238E27FC236}">
                <a16:creationId xmlns:a16="http://schemas.microsoft.com/office/drawing/2014/main" id="{0928EB58-8105-3EE2-EEAA-FEAFF7D211E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6700" y="5718362"/>
            <a:ext cx="2352293" cy="1043775"/>
          </a:xfrm>
          <a:prstGeom prst="rect">
            <a:avLst/>
          </a:prstGeom>
        </p:spPr>
      </p:pic>
      <p:sp>
        <p:nvSpPr>
          <p:cNvPr id="10" name="TextBox 9">
            <a:extLst>
              <a:ext uri="{FF2B5EF4-FFF2-40B4-BE49-F238E27FC236}">
                <a16:creationId xmlns:a16="http://schemas.microsoft.com/office/drawing/2014/main" id="{60AEAB40-977F-A734-175E-A36E1F09C974}"/>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12" name="TextBox 11">
            <a:extLst>
              <a:ext uri="{FF2B5EF4-FFF2-40B4-BE49-F238E27FC236}">
                <a16:creationId xmlns:a16="http://schemas.microsoft.com/office/drawing/2014/main" id="{CE14ABD6-043C-4A21-4859-CD054BD39778}"/>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Tree>
    <p:extLst>
      <p:ext uri="{BB962C8B-B14F-4D97-AF65-F5344CB8AC3E}">
        <p14:creationId xmlns:p14="http://schemas.microsoft.com/office/powerpoint/2010/main" val="14157475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a:p>
        </p:txBody>
      </p:sp>
      <p:sp>
        <p:nvSpPr>
          <p:cNvPr id="2" name="Title 1">
            <a:extLst>
              <a:ext uri="{FF2B5EF4-FFF2-40B4-BE49-F238E27FC236}">
                <a16:creationId xmlns:a16="http://schemas.microsoft.com/office/drawing/2014/main" id="{B8F7E44F-C564-AFF5-D73D-599A8EB64DC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7643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a:p>
        </p:txBody>
      </p:sp>
      <p:sp>
        <p:nvSpPr>
          <p:cNvPr id="3" name="Title 2">
            <a:extLst>
              <a:ext uri="{FF2B5EF4-FFF2-40B4-BE49-F238E27FC236}">
                <a16:creationId xmlns:a16="http://schemas.microsoft.com/office/drawing/2014/main" id="{AEDBE4B2-ED26-DF20-EB88-9102132A1C0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028930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a:p>
        </p:txBody>
      </p:sp>
      <p:sp>
        <p:nvSpPr>
          <p:cNvPr id="2" name="Title 1">
            <a:extLst>
              <a:ext uri="{FF2B5EF4-FFF2-40B4-BE49-F238E27FC236}">
                <a16:creationId xmlns:a16="http://schemas.microsoft.com/office/drawing/2014/main" id="{74074E2E-ED81-F3EC-B678-0FDCBC64206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66853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fld id="{15A53B5B-F61C-48A1-A711-3D64AB49709F}" type="datetimeFigureOut">
              <a:rPr lang="en-US" smtClean="0"/>
              <a:t>9/4/2025</a:t>
            </a:fld>
            <a:endParaRPr lang="en-US"/>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a:p>
        </p:txBody>
      </p:sp>
      <p:sp>
        <p:nvSpPr>
          <p:cNvPr id="3" name="Title 2">
            <a:extLst>
              <a:ext uri="{FF2B5EF4-FFF2-40B4-BE49-F238E27FC236}">
                <a16:creationId xmlns:a16="http://schemas.microsoft.com/office/drawing/2014/main" id="{1D0F7681-D094-4E6D-0DF0-99CD21DC42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253888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a:t>Click to edit Master text styles</a:t>
            </a:r>
          </a:p>
        </p:txBody>
      </p:sp>
      <p:sp>
        <p:nvSpPr>
          <p:cNvPr id="10" name="Content Placeholder 3"/>
          <p:cNvSpPr>
            <a:spLocks noGrp="1"/>
          </p:cNvSpPr>
          <p:nvPr>
            <p:ph sz="quarter" idx="12"/>
          </p:nvPr>
        </p:nvSpPr>
        <p:spPr>
          <a:xfrm>
            <a:off x="266700" y="1028700"/>
            <a:ext cx="11658600" cy="50863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a:p>
        </p:txBody>
      </p:sp>
      <p:sp>
        <p:nvSpPr>
          <p:cNvPr id="5" name="Title 4">
            <a:extLst>
              <a:ext uri="{FF2B5EF4-FFF2-40B4-BE49-F238E27FC236}">
                <a16:creationId xmlns:a16="http://schemas.microsoft.com/office/drawing/2014/main" id="{AB808ED8-8426-A0C0-9763-B7D4C153D10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70103928"/>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a:p>
        </p:txBody>
      </p:sp>
      <p:sp>
        <p:nvSpPr>
          <p:cNvPr id="4" name="Title 3">
            <a:extLst>
              <a:ext uri="{FF2B5EF4-FFF2-40B4-BE49-F238E27FC236}">
                <a16:creationId xmlns:a16="http://schemas.microsoft.com/office/drawing/2014/main" id="{62C6ABDE-E95A-0F3C-098E-3AB6CD8A719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712044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a:p>
        </p:txBody>
      </p:sp>
      <p:sp>
        <p:nvSpPr>
          <p:cNvPr id="3" name="Title 2">
            <a:extLst>
              <a:ext uri="{FF2B5EF4-FFF2-40B4-BE49-F238E27FC236}">
                <a16:creationId xmlns:a16="http://schemas.microsoft.com/office/drawing/2014/main" id="{DFDE0C51-EABF-8EEF-D372-6195FADF38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667369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a:p>
        </p:txBody>
      </p:sp>
      <p:sp>
        <p:nvSpPr>
          <p:cNvPr id="4" name="Title 3">
            <a:extLst>
              <a:ext uri="{FF2B5EF4-FFF2-40B4-BE49-F238E27FC236}">
                <a16:creationId xmlns:a16="http://schemas.microsoft.com/office/drawing/2014/main" id="{1FA45842-A577-D012-E0A0-40AA7BE0D29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231750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a:p>
        </p:txBody>
      </p:sp>
      <p:sp>
        <p:nvSpPr>
          <p:cNvPr id="3" name="Title 2">
            <a:extLst>
              <a:ext uri="{FF2B5EF4-FFF2-40B4-BE49-F238E27FC236}">
                <a16:creationId xmlns:a16="http://schemas.microsoft.com/office/drawing/2014/main" id="{B93C48AD-9F55-0046-00A1-CC510D30C60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16783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a:p>
        </p:txBody>
      </p:sp>
      <p:sp>
        <p:nvSpPr>
          <p:cNvPr id="5" name="Title 4">
            <a:extLst>
              <a:ext uri="{FF2B5EF4-FFF2-40B4-BE49-F238E27FC236}">
                <a16:creationId xmlns:a16="http://schemas.microsoft.com/office/drawing/2014/main" id="{44FB5578-DA9B-BD0B-5613-AEFB9E68B6F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03641024"/>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a:p>
        </p:txBody>
      </p:sp>
      <p:sp>
        <p:nvSpPr>
          <p:cNvPr id="7" name="Title 6">
            <a:extLst>
              <a:ext uri="{FF2B5EF4-FFF2-40B4-BE49-F238E27FC236}">
                <a16:creationId xmlns:a16="http://schemas.microsoft.com/office/drawing/2014/main" id="{929DC40A-BB92-C526-3CD0-189C3429C4D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77949483"/>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a:p>
        </p:txBody>
      </p:sp>
      <p:sp>
        <p:nvSpPr>
          <p:cNvPr id="6" name="Title 5">
            <a:extLst>
              <a:ext uri="{FF2B5EF4-FFF2-40B4-BE49-F238E27FC236}">
                <a16:creationId xmlns:a16="http://schemas.microsoft.com/office/drawing/2014/main" id="{481C1557-2F36-FF70-9AEB-DF21DD5067B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19685648"/>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a:p>
        </p:txBody>
      </p:sp>
      <p:sp>
        <p:nvSpPr>
          <p:cNvPr id="6" name="Title 5">
            <a:extLst>
              <a:ext uri="{FF2B5EF4-FFF2-40B4-BE49-F238E27FC236}">
                <a16:creationId xmlns:a16="http://schemas.microsoft.com/office/drawing/2014/main" id="{F2E409FF-5585-8E4A-14AA-59DBC4EAF93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47957683"/>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a:p>
        </p:txBody>
      </p:sp>
      <p:sp>
        <p:nvSpPr>
          <p:cNvPr id="5" name="Title 4">
            <a:extLst>
              <a:ext uri="{FF2B5EF4-FFF2-40B4-BE49-F238E27FC236}">
                <a16:creationId xmlns:a16="http://schemas.microsoft.com/office/drawing/2014/main" id="{DACA2C3D-12FE-63E8-E6E7-2094824214F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13610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fld id="{15A53B5B-F61C-48A1-A711-3D64AB49709F}" type="datetimeFigureOut">
              <a:rPr lang="en-US" smtClean="0"/>
              <a:t>9/4/2025</a:t>
            </a:fld>
            <a:endParaRPr lang="en-US"/>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a:p>
        </p:txBody>
      </p:sp>
      <p:sp>
        <p:nvSpPr>
          <p:cNvPr id="4" name="Title 3">
            <a:extLst>
              <a:ext uri="{FF2B5EF4-FFF2-40B4-BE49-F238E27FC236}">
                <a16:creationId xmlns:a16="http://schemas.microsoft.com/office/drawing/2014/main" id="{CC30DB31-FD65-4D95-4478-6813E7F155C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308888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a:p>
        </p:txBody>
      </p:sp>
      <p:sp>
        <p:nvSpPr>
          <p:cNvPr id="2" name="Title 1">
            <a:extLst>
              <a:ext uri="{FF2B5EF4-FFF2-40B4-BE49-F238E27FC236}">
                <a16:creationId xmlns:a16="http://schemas.microsoft.com/office/drawing/2014/main" id="{3B3BB445-F4B7-CADC-0D0E-2F77E6D29AB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536866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a:p>
        </p:txBody>
      </p:sp>
      <p:sp>
        <p:nvSpPr>
          <p:cNvPr id="3" name="Title 2">
            <a:extLst>
              <a:ext uri="{FF2B5EF4-FFF2-40B4-BE49-F238E27FC236}">
                <a16:creationId xmlns:a16="http://schemas.microsoft.com/office/drawing/2014/main" id="{3F0C188E-247B-9C3F-A9A1-C83CFE759AA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001705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30309996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a:p>
        </p:txBody>
      </p:sp>
    </p:spTree>
    <p:extLst>
      <p:ext uri="{BB962C8B-B14F-4D97-AF65-F5344CB8AC3E}">
        <p14:creationId xmlns:p14="http://schemas.microsoft.com/office/powerpoint/2010/main" val="2732140392"/>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a:p>
        </p:txBody>
      </p:sp>
    </p:spTree>
    <p:extLst>
      <p:ext uri="{BB962C8B-B14F-4D97-AF65-F5344CB8AC3E}">
        <p14:creationId xmlns:p14="http://schemas.microsoft.com/office/powerpoint/2010/main" val="6373239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a:p>
        </p:txBody>
      </p:sp>
      <p:sp>
        <p:nvSpPr>
          <p:cNvPr id="3" name="Title 2">
            <a:extLst>
              <a:ext uri="{FF2B5EF4-FFF2-40B4-BE49-F238E27FC236}">
                <a16:creationId xmlns:a16="http://schemas.microsoft.com/office/drawing/2014/main" id="{0D83DA01-DEF9-54DE-5B29-4ACD3FE63AA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358051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a:p>
        </p:txBody>
      </p:sp>
      <p:sp>
        <p:nvSpPr>
          <p:cNvPr id="4" name="Title 3">
            <a:extLst>
              <a:ext uri="{FF2B5EF4-FFF2-40B4-BE49-F238E27FC236}">
                <a16:creationId xmlns:a16="http://schemas.microsoft.com/office/drawing/2014/main" id="{7C0718C4-6A68-5C9A-D51B-6E4A148DA30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715057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a:p>
        </p:txBody>
      </p:sp>
      <p:sp>
        <p:nvSpPr>
          <p:cNvPr id="3" name="Title 2">
            <a:extLst>
              <a:ext uri="{FF2B5EF4-FFF2-40B4-BE49-F238E27FC236}">
                <a16:creationId xmlns:a16="http://schemas.microsoft.com/office/drawing/2014/main" id="{D7BCB16E-0E8E-5157-7B5A-C68F6A9B78A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209126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360212041"/>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2720361821"/>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fld id="{15A53B5B-F61C-48A1-A711-3D64AB49709F}" type="datetimeFigureOut">
              <a:rPr lang="en-US" smtClean="0"/>
              <a:t>9/4/2025</a:t>
            </a:fld>
            <a:endParaRPr lang="en-US"/>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226532276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129546649"/>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2027096256"/>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a:p>
        </p:txBody>
      </p:sp>
      <p:sp>
        <p:nvSpPr>
          <p:cNvPr id="3" name="Title 2">
            <a:extLst>
              <a:ext uri="{FF2B5EF4-FFF2-40B4-BE49-F238E27FC236}">
                <a16:creationId xmlns:a16="http://schemas.microsoft.com/office/drawing/2014/main" id="{C36767D0-41E3-FB81-AF9C-B23748A500E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1040306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836678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a:p>
        </p:txBody>
      </p:sp>
      <p:sp>
        <p:nvSpPr>
          <p:cNvPr id="5" name="Title 4">
            <a:extLst>
              <a:ext uri="{FF2B5EF4-FFF2-40B4-BE49-F238E27FC236}">
                <a16:creationId xmlns:a16="http://schemas.microsoft.com/office/drawing/2014/main" id="{906D055C-0506-0861-DE5F-4C6932D6751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41656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3632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5376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a:p>
        </p:txBody>
      </p:sp>
      <p:sp>
        <p:nvSpPr>
          <p:cNvPr id="2" name="Title 1">
            <a:extLst>
              <a:ext uri="{FF2B5EF4-FFF2-40B4-BE49-F238E27FC236}">
                <a16:creationId xmlns:a16="http://schemas.microsoft.com/office/drawing/2014/main" id="{62A64504-0669-5CF0-805D-174C1EFD60F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560913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41621767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3152998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p:cNvCxnSpPr/>
          <p:nvPr/>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fld id="{15A53B5B-F61C-48A1-A711-3D64AB49709F}" type="datetimeFigureOut">
              <a:rPr lang="en-US" smtClean="0"/>
              <a:t>9/4/2025</a:t>
            </a:fld>
            <a:endParaRPr lang="en-US"/>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867715712"/>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a:p>
        </p:txBody>
      </p:sp>
    </p:spTree>
    <p:extLst>
      <p:ext uri="{BB962C8B-B14F-4D97-AF65-F5344CB8AC3E}">
        <p14:creationId xmlns:p14="http://schemas.microsoft.com/office/powerpoint/2010/main" val="4207024211"/>
      </p:ext>
    </p:extLst>
  </p:cSld>
  <p:clrMapOvr>
    <a:masterClrMapping/>
  </p:clrMapOvr>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a:p>
        </p:txBody>
      </p:sp>
    </p:spTree>
    <p:extLst>
      <p:ext uri="{BB962C8B-B14F-4D97-AF65-F5344CB8AC3E}">
        <p14:creationId xmlns:p14="http://schemas.microsoft.com/office/powerpoint/2010/main" val="323547906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a:p>
        </p:txBody>
      </p:sp>
    </p:spTree>
    <p:extLst>
      <p:ext uri="{BB962C8B-B14F-4D97-AF65-F5344CB8AC3E}">
        <p14:creationId xmlns:p14="http://schemas.microsoft.com/office/powerpoint/2010/main" val="273658693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29656948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135920936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3180090592"/>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1601346438"/>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1689142408"/>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3638207973"/>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5205905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3.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188.xml"/><Relationship Id="rId18" Type="http://schemas.openxmlformats.org/officeDocument/2006/relationships/slideLayout" Target="../slideLayouts/slideLayout193.xml"/><Relationship Id="rId26" Type="http://schemas.openxmlformats.org/officeDocument/2006/relationships/slideLayout" Target="../slideLayouts/slideLayout201.xml"/><Relationship Id="rId3" Type="http://schemas.openxmlformats.org/officeDocument/2006/relationships/slideLayout" Target="../slideLayouts/slideLayout178.xml"/><Relationship Id="rId21" Type="http://schemas.openxmlformats.org/officeDocument/2006/relationships/slideLayout" Target="../slideLayouts/slideLayout196.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17" Type="http://schemas.openxmlformats.org/officeDocument/2006/relationships/slideLayout" Target="../slideLayouts/slideLayout192.xml"/><Relationship Id="rId25" Type="http://schemas.openxmlformats.org/officeDocument/2006/relationships/slideLayout" Target="../slideLayouts/slideLayout200.xml"/><Relationship Id="rId33" Type="http://schemas.openxmlformats.org/officeDocument/2006/relationships/image" Target="../media/image14.png"/><Relationship Id="rId2" Type="http://schemas.openxmlformats.org/officeDocument/2006/relationships/slideLayout" Target="../slideLayouts/slideLayout177.xml"/><Relationship Id="rId16" Type="http://schemas.openxmlformats.org/officeDocument/2006/relationships/slideLayout" Target="../slideLayouts/slideLayout191.xml"/><Relationship Id="rId20" Type="http://schemas.openxmlformats.org/officeDocument/2006/relationships/slideLayout" Target="../slideLayouts/slideLayout195.xml"/><Relationship Id="rId29" Type="http://schemas.openxmlformats.org/officeDocument/2006/relationships/theme" Target="../theme/theme10.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24" Type="http://schemas.openxmlformats.org/officeDocument/2006/relationships/slideLayout" Target="../slideLayouts/slideLayout199.xml"/><Relationship Id="rId32" Type="http://schemas.openxmlformats.org/officeDocument/2006/relationships/image" Target="../media/image1.png"/><Relationship Id="rId5" Type="http://schemas.openxmlformats.org/officeDocument/2006/relationships/slideLayout" Target="../slideLayouts/slideLayout180.xml"/><Relationship Id="rId15" Type="http://schemas.openxmlformats.org/officeDocument/2006/relationships/slideLayout" Target="../slideLayouts/slideLayout190.xml"/><Relationship Id="rId23" Type="http://schemas.openxmlformats.org/officeDocument/2006/relationships/slideLayout" Target="../slideLayouts/slideLayout198.xml"/><Relationship Id="rId28" Type="http://schemas.openxmlformats.org/officeDocument/2006/relationships/slideLayout" Target="../slideLayouts/slideLayout203.xml"/><Relationship Id="rId10" Type="http://schemas.openxmlformats.org/officeDocument/2006/relationships/slideLayout" Target="../slideLayouts/slideLayout185.xml"/><Relationship Id="rId19" Type="http://schemas.openxmlformats.org/officeDocument/2006/relationships/slideLayout" Target="../slideLayouts/slideLayout194.xml"/><Relationship Id="rId31" Type="http://schemas.openxmlformats.org/officeDocument/2006/relationships/image" Target="../media/image13.png"/><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slideLayout" Target="../slideLayouts/slideLayout189.xml"/><Relationship Id="rId22" Type="http://schemas.openxmlformats.org/officeDocument/2006/relationships/slideLayout" Target="../slideLayouts/slideLayout197.xml"/><Relationship Id="rId27" Type="http://schemas.openxmlformats.org/officeDocument/2006/relationships/slideLayout" Target="../slideLayouts/slideLayout202.xml"/><Relationship Id="rId30" Type="http://schemas.openxmlformats.org/officeDocument/2006/relationships/image" Target="../media/image12.png"/><Relationship Id="rId8" Type="http://schemas.openxmlformats.org/officeDocument/2006/relationships/slideLayout" Target="../slideLayouts/slideLayout18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theme" Target="../theme/theme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slideLayout" Target="../slideLayouts/slideLayout215.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 Id="rId14" Type="http://schemas.openxmlformats.org/officeDocument/2006/relationships/image" Target="../media/image1.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23.xml"/><Relationship Id="rId13" Type="http://schemas.openxmlformats.org/officeDocument/2006/relationships/slideLayout" Target="../slideLayouts/slideLayout228.xml"/><Relationship Id="rId18" Type="http://schemas.openxmlformats.org/officeDocument/2006/relationships/slideLayout" Target="../slideLayouts/slideLayout233.xml"/><Relationship Id="rId26" Type="http://schemas.openxmlformats.org/officeDocument/2006/relationships/slideLayout" Target="../slideLayouts/slideLayout241.xml"/><Relationship Id="rId3" Type="http://schemas.openxmlformats.org/officeDocument/2006/relationships/slideLayout" Target="../slideLayouts/slideLayout218.xml"/><Relationship Id="rId21" Type="http://schemas.openxmlformats.org/officeDocument/2006/relationships/slideLayout" Target="../slideLayouts/slideLayout236.xml"/><Relationship Id="rId7" Type="http://schemas.openxmlformats.org/officeDocument/2006/relationships/slideLayout" Target="../slideLayouts/slideLayout222.xml"/><Relationship Id="rId12" Type="http://schemas.openxmlformats.org/officeDocument/2006/relationships/slideLayout" Target="../slideLayouts/slideLayout227.xml"/><Relationship Id="rId17" Type="http://schemas.openxmlformats.org/officeDocument/2006/relationships/slideLayout" Target="../slideLayouts/slideLayout232.xml"/><Relationship Id="rId25" Type="http://schemas.openxmlformats.org/officeDocument/2006/relationships/slideLayout" Target="../slideLayouts/slideLayout240.xml"/><Relationship Id="rId2" Type="http://schemas.openxmlformats.org/officeDocument/2006/relationships/slideLayout" Target="../slideLayouts/slideLayout217.xml"/><Relationship Id="rId16" Type="http://schemas.openxmlformats.org/officeDocument/2006/relationships/slideLayout" Target="../slideLayouts/slideLayout231.xml"/><Relationship Id="rId20" Type="http://schemas.openxmlformats.org/officeDocument/2006/relationships/slideLayout" Target="../slideLayouts/slideLayout235.xml"/><Relationship Id="rId29" Type="http://schemas.openxmlformats.org/officeDocument/2006/relationships/image" Target="../media/image1.png"/><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24" Type="http://schemas.openxmlformats.org/officeDocument/2006/relationships/slideLayout" Target="../slideLayouts/slideLayout239.xml"/><Relationship Id="rId5" Type="http://schemas.openxmlformats.org/officeDocument/2006/relationships/slideLayout" Target="../slideLayouts/slideLayout220.xml"/><Relationship Id="rId15" Type="http://schemas.openxmlformats.org/officeDocument/2006/relationships/slideLayout" Target="../slideLayouts/slideLayout230.xml"/><Relationship Id="rId23" Type="http://schemas.openxmlformats.org/officeDocument/2006/relationships/slideLayout" Target="../slideLayouts/slideLayout238.xml"/><Relationship Id="rId28" Type="http://schemas.openxmlformats.org/officeDocument/2006/relationships/theme" Target="../theme/theme12.xml"/><Relationship Id="rId10" Type="http://schemas.openxmlformats.org/officeDocument/2006/relationships/slideLayout" Target="../slideLayouts/slideLayout225.xml"/><Relationship Id="rId19" Type="http://schemas.openxmlformats.org/officeDocument/2006/relationships/slideLayout" Target="../slideLayouts/slideLayout234.xml"/><Relationship Id="rId4" Type="http://schemas.openxmlformats.org/officeDocument/2006/relationships/slideLayout" Target="../slideLayouts/slideLayout219.xml"/><Relationship Id="rId9" Type="http://schemas.openxmlformats.org/officeDocument/2006/relationships/slideLayout" Target="../slideLayouts/slideLayout224.xml"/><Relationship Id="rId14" Type="http://schemas.openxmlformats.org/officeDocument/2006/relationships/slideLayout" Target="../slideLayouts/slideLayout229.xml"/><Relationship Id="rId22" Type="http://schemas.openxmlformats.org/officeDocument/2006/relationships/slideLayout" Target="../slideLayouts/slideLayout237.xml"/><Relationship Id="rId27" Type="http://schemas.openxmlformats.org/officeDocument/2006/relationships/slideLayout" Target="../slideLayouts/slideLayout242.xml"/><Relationship Id="rId30" Type="http://schemas.openxmlformats.org/officeDocument/2006/relationships/image" Target="../media/image19.png"/></Relationships>
</file>

<file path=ppt/slideMasters/_rels/slideMaster13.xml.rels><?xml version="1.0" encoding="UTF-8" standalone="yes"?>
<Relationships xmlns="http://schemas.openxmlformats.org/package/2006/relationships"><Relationship Id="rId13" Type="http://schemas.openxmlformats.org/officeDocument/2006/relationships/slideLayout" Target="../slideLayouts/slideLayout255.xml"/><Relationship Id="rId18" Type="http://schemas.openxmlformats.org/officeDocument/2006/relationships/slideLayout" Target="../slideLayouts/slideLayout260.xml"/><Relationship Id="rId26" Type="http://schemas.openxmlformats.org/officeDocument/2006/relationships/slideLayout" Target="../slideLayouts/slideLayout268.xml"/><Relationship Id="rId3" Type="http://schemas.openxmlformats.org/officeDocument/2006/relationships/slideLayout" Target="../slideLayouts/slideLayout245.xml"/><Relationship Id="rId21" Type="http://schemas.openxmlformats.org/officeDocument/2006/relationships/slideLayout" Target="../slideLayouts/slideLayout263.xml"/><Relationship Id="rId7" Type="http://schemas.openxmlformats.org/officeDocument/2006/relationships/slideLayout" Target="../slideLayouts/slideLayout249.xml"/><Relationship Id="rId12" Type="http://schemas.openxmlformats.org/officeDocument/2006/relationships/slideLayout" Target="../slideLayouts/slideLayout254.xml"/><Relationship Id="rId17" Type="http://schemas.openxmlformats.org/officeDocument/2006/relationships/slideLayout" Target="../slideLayouts/slideLayout259.xml"/><Relationship Id="rId25" Type="http://schemas.openxmlformats.org/officeDocument/2006/relationships/slideLayout" Target="../slideLayouts/slideLayout267.xml"/><Relationship Id="rId33" Type="http://schemas.openxmlformats.org/officeDocument/2006/relationships/image" Target="../media/image2.png"/><Relationship Id="rId2" Type="http://schemas.openxmlformats.org/officeDocument/2006/relationships/slideLayout" Target="../slideLayouts/slideLayout244.xml"/><Relationship Id="rId16" Type="http://schemas.openxmlformats.org/officeDocument/2006/relationships/slideLayout" Target="../slideLayouts/slideLayout258.xml"/><Relationship Id="rId20" Type="http://schemas.openxmlformats.org/officeDocument/2006/relationships/slideLayout" Target="../slideLayouts/slideLayout262.xml"/><Relationship Id="rId29" Type="http://schemas.openxmlformats.org/officeDocument/2006/relationships/slideLayout" Target="../slideLayouts/slideLayout271.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24" Type="http://schemas.openxmlformats.org/officeDocument/2006/relationships/slideLayout" Target="../slideLayouts/slideLayout266.xml"/><Relationship Id="rId32" Type="http://schemas.openxmlformats.org/officeDocument/2006/relationships/image" Target="../media/image1.png"/><Relationship Id="rId5" Type="http://schemas.openxmlformats.org/officeDocument/2006/relationships/slideLayout" Target="../slideLayouts/slideLayout247.xml"/><Relationship Id="rId15" Type="http://schemas.openxmlformats.org/officeDocument/2006/relationships/slideLayout" Target="../slideLayouts/slideLayout257.xml"/><Relationship Id="rId23" Type="http://schemas.openxmlformats.org/officeDocument/2006/relationships/slideLayout" Target="../slideLayouts/slideLayout265.xml"/><Relationship Id="rId28" Type="http://schemas.openxmlformats.org/officeDocument/2006/relationships/slideLayout" Target="../slideLayouts/slideLayout270.xml"/><Relationship Id="rId10" Type="http://schemas.openxmlformats.org/officeDocument/2006/relationships/slideLayout" Target="../slideLayouts/slideLayout252.xml"/><Relationship Id="rId19" Type="http://schemas.openxmlformats.org/officeDocument/2006/relationships/slideLayout" Target="../slideLayouts/slideLayout261.xml"/><Relationship Id="rId31" Type="http://schemas.openxmlformats.org/officeDocument/2006/relationships/theme" Target="../theme/theme13.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slideLayout" Target="../slideLayouts/slideLayout256.xml"/><Relationship Id="rId22" Type="http://schemas.openxmlformats.org/officeDocument/2006/relationships/slideLayout" Target="../slideLayouts/slideLayout264.xml"/><Relationship Id="rId27" Type="http://schemas.openxmlformats.org/officeDocument/2006/relationships/slideLayout" Target="../slideLayouts/slideLayout269.xml"/><Relationship Id="rId30" Type="http://schemas.openxmlformats.org/officeDocument/2006/relationships/slideLayout" Target="../slideLayouts/slideLayout272.xml"/><Relationship Id="rId8" Type="http://schemas.openxmlformats.org/officeDocument/2006/relationships/slideLayout" Target="../slideLayouts/slideLayout25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80.xml"/><Relationship Id="rId13" Type="http://schemas.openxmlformats.org/officeDocument/2006/relationships/slideLayout" Target="../slideLayouts/slideLayout285.xml"/><Relationship Id="rId18" Type="http://schemas.openxmlformats.org/officeDocument/2006/relationships/slideLayout" Target="../slideLayouts/slideLayout290.xml"/><Relationship Id="rId26" Type="http://schemas.openxmlformats.org/officeDocument/2006/relationships/image" Target="../media/image22.png"/><Relationship Id="rId3" Type="http://schemas.openxmlformats.org/officeDocument/2006/relationships/slideLayout" Target="../slideLayouts/slideLayout275.xml"/><Relationship Id="rId21" Type="http://schemas.openxmlformats.org/officeDocument/2006/relationships/slideLayout" Target="../slideLayouts/slideLayout293.xml"/><Relationship Id="rId7" Type="http://schemas.openxmlformats.org/officeDocument/2006/relationships/slideLayout" Target="../slideLayouts/slideLayout279.xml"/><Relationship Id="rId12" Type="http://schemas.openxmlformats.org/officeDocument/2006/relationships/slideLayout" Target="../slideLayouts/slideLayout284.xml"/><Relationship Id="rId17" Type="http://schemas.openxmlformats.org/officeDocument/2006/relationships/slideLayout" Target="../slideLayouts/slideLayout289.xml"/><Relationship Id="rId25" Type="http://schemas.openxmlformats.org/officeDocument/2006/relationships/image" Target="../media/image21.png"/><Relationship Id="rId2" Type="http://schemas.openxmlformats.org/officeDocument/2006/relationships/slideLayout" Target="../slideLayouts/slideLayout274.xml"/><Relationship Id="rId16" Type="http://schemas.openxmlformats.org/officeDocument/2006/relationships/slideLayout" Target="../slideLayouts/slideLayout288.xml"/><Relationship Id="rId20" Type="http://schemas.openxmlformats.org/officeDocument/2006/relationships/slideLayout" Target="../slideLayouts/slideLayout292.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24" Type="http://schemas.openxmlformats.org/officeDocument/2006/relationships/image" Target="../media/image1.png"/><Relationship Id="rId5" Type="http://schemas.openxmlformats.org/officeDocument/2006/relationships/slideLayout" Target="../slideLayouts/slideLayout277.xml"/><Relationship Id="rId15" Type="http://schemas.openxmlformats.org/officeDocument/2006/relationships/slideLayout" Target="../slideLayouts/slideLayout287.xml"/><Relationship Id="rId23" Type="http://schemas.openxmlformats.org/officeDocument/2006/relationships/theme" Target="../theme/theme14.xml"/><Relationship Id="rId10" Type="http://schemas.openxmlformats.org/officeDocument/2006/relationships/slideLayout" Target="../slideLayouts/slideLayout282.xml"/><Relationship Id="rId19" Type="http://schemas.openxmlformats.org/officeDocument/2006/relationships/slideLayout" Target="../slideLayouts/slideLayout291.xml"/><Relationship Id="rId4" Type="http://schemas.openxmlformats.org/officeDocument/2006/relationships/slideLayout" Target="../slideLayouts/slideLayout276.xml"/><Relationship Id="rId9" Type="http://schemas.openxmlformats.org/officeDocument/2006/relationships/slideLayout" Target="../slideLayouts/slideLayout281.xml"/><Relationship Id="rId14" Type="http://schemas.openxmlformats.org/officeDocument/2006/relationships/slideLayout" Target="../slideLayouts/slideLayout286.xml"/><Relationship Id="rId22" Type="http://schemas.openxmlformats.org/officeDocument/2006/relationships/slideLayout" Target="../slideLayouts/slideLayout29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image" Target="../media/image1.pn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theme" Target="../theme/theme2.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image" Target="../media/image6.png"/><Relationship Id="rId2" Type="http://schemas.openxmlformats.org/officeDocument/2006/relationships/slideLayout" Target="../slideLayouts/slideLayout58.xml"/><Relationship Id="rId16" Type="http://schemas.openxmlformats.org/officeDocument/2006/relationships/image" Target="../media/image2.pn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1.png"/><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theme" Target="../theme/theme4.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image" Target="../media/image6.png"/><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19" Type="http://schemas.openxmlformats.org/officeDocument/2006/relationships/image" Target="../media/image2.png"/><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image" Target="../media/image1.png"/><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theme" Target="../theme/theme5.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10" Type="http://schemas.openxmlformats.org/officeDocument/2006/relationships/slideLayout" Target="../slideLayouts/slideLayout96.xml"/><Relationship Id="rId19" Type="http://schemas.openxmlformats.org/officeDocument/2006/relationships/image" Target="../media/image7.png"/><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image" Target="../media/image1.pn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theme" Target="../theme/theme6.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10" Type="http://schemas.openxmlformats.org/officeDocument/2006/relationships/slideLayout" Target="../slideLayouts/slideLayout112.xml"/><Relationship Id="rId19" Type="http://schemas.openxmlformats.org/officeDocument/2006/relationships/image" Target="../media/image7.png"/><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18" Type="http://schemas.openxmlformats.org/officeDocument/2006/relationships/slideLayout" Target="../slideLayouts/slideLayout138.xml"/><Relationship Id="rId26" Type="http://schemas.openxmlformats.org/officeDocument/2006/relationships/slideLayout" Target="../slideLayouts/slideLayout146.xml"/><Relationship Id="rId3" Type="http://schemas.openxmlformats.org/officeDocument/2006/relationships/slideLayout" Target="../slideLayouts/slideLayout123.xml"/><Relationship Id="rId21" Type="http://schemas.openxmlformats.org/officeDocument/2006/relationships/slideLayout" Target="../slideLayouts/slideLayout141.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slideLayout" Target="../slideLayouts/slideLayout137.xml"/><Relationship Id="rId25" Type="http://schemas.openxmlformats.org/officeDocument/2006/relationships/slideLayout" Target="../slideLayouts/slideLayout145.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20" Type="http://schemas.openxmlformats.org/officeDocument/2006/relationships/slideLayout" Target="../slideLayouts/slideLayout140.xml"/><Relationship Id="rId29" Type="http://schemas.openxmlformats.org/officeDocument/2006/relationships/theme" Target="../theme/theme8.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24" Type="http://schemas.openxmlformats.org/officeDocument/2006/relationships/slideLayout" Target="../slideLayouts/slideLayout144.xml"/><Relationship Id="rId32" Type="http://schemas.openxmlformats.org/officeDocument/2006/relationships/image" Target="../media/image3.jpeg"/><Relationship Id="rId5" Type="http://schemas.openxmlformats.org/officeDocument/2006/relationships/slideLayout" Target="../slideLayouts/slideLayout125.xml"/><Relationship Id="rId15" Type="http://schemas.openxmlformats.org/officeDocument/2006/relationships/slideLayout" Target="../slideLayouts/slideLayout135.xml"/><Relationship Id="rId23" Type="http://schemas.openxmlformats.org/officeDocument/2006/relationships/slideLayout" Target="../slideLayouts/slideLayout143.xml"/><Relationship Id="rId28" Type="http://schemas.openxmlformats.org/officeDocument/2006/relationships/slideLayout" Target="../slideLayouts/slideLayout148.xml"/><Relationship Id="rId10" Type="http://schemas.openxmlformats.org/officeDocument/2006/relationships/slideLayout" Target="../slideLayouts/slideLayout130.xml"/><Relationship Id="rId19" Type="http://schemas.openxmlformats.org/officeDocument/2006/relationships/slideLayout" Target="../slideLayouts/slideLayout139.xml"/><Relationship Id="rId31" Type="http://schemas.openxmlformats.org/officeDocument/2006/relationships/image" Target="../media/image2.png"/><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 Id="rId22" Type="http://schemas.openxmlformats.org/officeDocument/2006/relationships/slideLayout" Target="../slideLayouts/slideLayout142.xml"/><Relationship Id="rId27" Type="http://schemas.openxmlformats.org/officeDocument/2006/relationships/slideLayout" Target="../slideLayouts/slideLayout147.xml"/><Relationship Id="rId30"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18" Type="http://schemas.openxmlformats.org/officeDocument/2006/relationships/slideLayout" Target="../slideLayouts/slideLayout166.xml"/><Relationship Id="rId26" Type="http://schemas.openxmlformats.org/officeDocument/2006/relationships/slideLayout" Target="../slideLayouts/slideLayout174.xml"/><Relationship Id="rId3" Type="http://schemas.openxmlformats.org/officeDocument/2006/relationships/slideLayout" Target="../slideLayouts/slideLayout151.xml"/><Relationship Id="rId21" Type="http://schemas.openxmlformats.org/officeDocument/2006/relationships/slideLayout" Target="../slideLayouts/slideLayout169.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17" Type="http://schemas.openxmlformats.org/officeDocument/2006/relationships/slideLayout" Target="../slideLayouts/slideLayout165.xml"/><Relationship Id="rId25" Type="http://schemas.openxmlformats.org/officeDocument/2006/relationships/slideLayout" Target="../slideLayouts/slideLayout173.xml"/><Relationship Id="rId2" Type="http://schemas.openxmlformats.org/officeDocument/2006/relationships/slideLayout" Target="../slideLayouts/slideLayout150.xml"/><Relationship Id="rId16" Type="http://schemas.openxmlformats.org/officeDocument/2006/relationships/slideLayout" Target="../slideLayouts/slideLayout164.xml"/><Relationship Id="rId20" Type="http://schemas.openxmlformats.org/officeDocument/2006/relationships/slideLayout" Target="../slideLayouts/slideLayout168.xml"/><Relationship Id="rId29" Type="http://schemas.openxmlformats.org/officeDocument/2006/relationships/image" Target="../media/image1.png"/><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24" Type="http://schemas.openxmlformats.org/officeDocument/2006/relationships/slideLayout" Target="../slideLayouts/slideLayout172.xml"/><Relationship Id="rId5" Type="http://schemas.openxmlformats.org/officeDocument/2006/relationships/slideLayout" Target="../slideLayouts/slideLayout153.xml"/><Relationship Id="rId15" Type="http://schemas.openxmlformats.org/officeDocument/2006/relationships/slideLayout" Target="../slideLayouts/slideLayout163.xml"/><Relationship Id="rId23" Type="http://schemas.openxmlformats.org/officeDocument/2006/relationships/slideLayout" Target="../slideLayouts/slideLayout171.xml"/><Relationship Id="rId28" Type="http://schemas.openxmlformats.org/officeDocument/2006/relationships/theme" Target="../theme/theme9.xml"/><Relationship Id="rId10" Type="http://schemas.openxmlformats.org/officeDocument/2006/relationships/slideLayout" Target="../slideLayouts/slideLayout158.xml"/><Relationship Id="rId19" Type="http://schemas.openxmlformats.org/officeDocument/2006/relationships/slideLayout" Target="../slideLayouts/slideLayout167.xml"/><Relationship Id="rId31" Type="http://schemas.openxmlformats.org/officeDocument/2006/relationships/image" Target="../media/image9.jpeg"/><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 Id="rId22" Type="http://schemas.openxmlformats.org/officeDocument/2006/relationships/slideLayout" Target="../slideLayouts/slideLayout170.xml"/><Relationship Id="rId27" Type="http://schemas.openxmlformats.org/officeDocument/2006/relationships/slideLayout" Target="../slideLayouts/slideLayout175.xml"/><Relationship Id="rId30"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9730964"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3" name="Picture 6"/>
          <p:cNvPicPr>
            <a:picLocks noChangeAspect="1"/>
          </p:cNvPicPr>
          <p:nvPr/>
        </p:nvPicPr>
        <p:blipFill>
          <a:blip r:embed="rId31"/>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fld id="{15A53B5B-F61C-48A1-A711-3D64AB49709F}" type="datetimeFigureOut">
              <a:rPr lang="en-US" smtClean="0"/>
              <a:t>9/4/2025</a:t>
            </a:fld>
            <a:endParaRPr lang="en-US"/>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a:p>
        </p:txBody>
      </p:sp>
      <p:pic>
        <p:nvPicPr>
          <p:cNvPr id="3" name="Picture 2" descr="A red and white sign&#10;&#10;Description automatically generated with medium confidence">
            <a:extLst>
              <a:ext uri="{FF2B5EF4-FFF2-40B4-BE49-F238E27FC236}">
                <a16:creationId xmlns:a16="http://schemas.microsoft.com/office/drawing/2014/main" id="{9C10DF0B-5790-9C31-F5A0-73C6E6439172}"/>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175153" y="319470"/>
            <a:ext cx="681667" cy="451942"/>
          </a:xfrm>
          <a:prstGeom prst="rect">
            <a:avLst/>
          </a:prstGeom>
        </p:spPr>
      </p:pic>
      <p:pic>
        <p:nvPicPr>
          <p:cNvPr id="2" name="Picture 1" descr="Diagram, logo&#10;&#10;Description automatically generated">
            <a:extLst>
              <a:ext uri="{FF2B5EF4-FFF2-40B4-BE49-F238E27FC236}">
                <a16:creationId xmlns:a16="http://schemas.microsoft.com/office/drawing/2014/main" id="{3BD547CD-8BDA-F22C-73C2-0F0B5FFB39AD}"/>
              </a:ext>
            </a:extLst>
          </p:cNvPr>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10908117" y="174577"/>
            <a:ext cx="787324" cy="787324"/>
          </a:xfrm>
          <a:prstGeom prst="rect">
            <a:avLst/>
          </a:prstGeom>
          <a:noFill/>
        </p:spPr>
      </p:pic>
    </p:spTree>
    <p:extLst>
      <p:ext uri="{BB962C8B-B14F-4D97-AF65-F5344CB8AC3E}">
        <p14:creationId xmlns:p14="http://schemas.microsoft.com/office/powerpoint/2010/main" val="116112419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Lst>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D8D8D8"/>
        </a:solidFill>
        <a:effectLst/>
      </p:bgPr>
    </p:bg>
    <p:spTree>
      <p:nvGrpSpPr>
        <p:cNvPr id="1" name=""/>
        <p:cNvGrpSpPr/>
        <p:nvPr/>
      </p:nvGrpSpPr>
      <p:grpSpPr>
        <a:xfrm>
          <a:off x="0" y="0"/>
          <a:ext cx="0" cy="0"/>
          <a:chOff x="0" y="0"/>
          <a:chExt cx="0" cy="0"/>
        </a:xfrm>
      </p:grpSpPr>
      <p:pic>
        <p:nvPicPr>
          <p:cNvPr id="28" name="Picture 27"/>
          <p:cNvPicPr>
            <a:picLocks noChangeAspect="1"/>
          </p:cNvPicPr>
          <p:nvPr userDrawn="1"/>
        </p:nvPicPr>
        <p:blipFill>
          <a:blip r:embed="rId30"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Rounded Rectangle 10"/>
          <p:cNvSpPr/>
          <p:nvPr userDrawn="1"/>
        </p:nvSpPr>
        <p:spPr>
          <a:xfrm>
            <a:off x="245536" y="165463"/>
            <a:ext cx="11716335" cy="6518013"/>
          </a:xfrm>
          <a:prstGeom prst="roundRect">
            <a:avLst>
              <a:gd name="adj" fmla="val 225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027" name="Picture 33"/>
          <p:cNvPicPr>
            <a:picLocks noChangeAspect="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10566401" y="5815669"/>
            <a:ext cx="1477433" cy="963613"/>
          </a:xfrm>
          <a:prstGeom prst="rect">
            <a:avLst/>
          </a:prstGeom>
          <a:noFill/>
          <a:ln w="9525">
            <a:noFill/>
            <a:miter lim="800000"/>
            <a:headEnd/>
            <a:tailEnd/>
          </a:ln>
        </p:spPr>
      </p:pic>
      <p:sp>
        <p:nvSpPr>
          <p:cNvPr id="4099" name="Title Placeholder 1"/>
          <p:cNvSpPr>
            <a:spLocks noGrp="1"/>
          </p:cNvSpPr>
          <p:nvPr>
            <p:ph type="title"/>
          </p:nvPr>
        </p:nvSpPr>
        <p:spPr bwMode="auto">
          <a:xfrm>
            <a:off x="406400" y="274638"/>
            <a:ext cx="11176000" cy="8064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slide</a:t>
            </a:r>
          </a:p>
        </p:txBody>
      </p:sp>
      <p:sp>
        <p:nvSpPr>
          <p:cNvPr id="1030" name="Text Placeholder 2"/>
          <p:cNvSpPr>
            <a:spLocks noGrp="1"/>
          </p:cNvSpPr>
          <p:nvPr>
            <p:ph type="body" idx="1"/>
          </p:nvPr>
        </p:nvSpPr>
        <p:spPr bwMode="auto">
          <a:xfrm>
            <a:off x="406400" y="1233932"/>
            <a:ext cx="11176000" cy="47096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13315" y="6470427"/>
            <a:ext cx="3867149" cy="217493"/>
          </a:xfrm>
          <a:prstGeom prst="rect">
            <a:avLst/>
          </a:prstGeom>
        </p:spPr>
        <p:txBody>
          <a:bodyPr vert="horz" lIns="91440" tIns="45720" rIns="91440" bIns="45720" rtlCol="0" anchor="ctr"/>
          <a:lstStyle>
            <a:lvl1pPr algn="l" fontAlgn="auto">
              <a:spcBef>
                <a:spcPts val="0"/>
              </a:spcBef>
              <a:spcAft>
                <a:spcPts val="0"/>
              </a:spcAft>
              <a:defRPr sz="1000">
                <a:solidFill>
                  <a:schemeClr val="tx1">
                    <a:tint val="75000"/>
                  </a:schemeClr>
                </a:solidFill>
                <a:latin typeface="Arial" pitchFamily="34" charset="0"/>
                <a:ea typeface="+mn-ea"/>
                <a:cs typeface="Arial" pitchFamily="34" charset="0"/>
              </a:defRPr>
            </a:lvl1pPr>
          </a:lstStyle>
          <a:p>
            <a:pPr>
              <a:defRPr/>
            </a:pPr>
            <a:r>
              <a:rPr lang="en-US"/>
              <a:t>File Name</a:t>
            </a:r>
          </a:p>
        </p:txBody>
      </p:sp>
      <p:sp>
        <p:nvSpPr>
          <p:cNvPr id="6" name="Slide Number Placeholder 5"/>
          <p:cNvSpPr>
            <a:spLocks noGrp="1"/>
          </p:cNvSpPr>
          <p:nvPr>
            <p:ph type="sldNum" sz="quarter" idx="4"/>
          </p:nvPr>
        </p:nvSpPr>
        <p:spPr>
          <a:xfrm>
            <a:off x="11074400" y="228601"/>
            <a:ext cx="969433" cy="365125"/>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898989"/>
                </a:solidFill>
                <a:cs typeface="Arial" pitchFamily="34" charset="0"/>
              </a:defRPr>
            </a:lvl1pPr>
          </a:lstStyle>
          <a:p>
            <a:fld id="{139BD942-CC14-44A4-87FB-46239297AFE5}" type="slidenum">
              <a:rPr lang="en-US" smtClean="0"/>
              <a:pPr/>
              <a:t>‹#›</a:t>
            </a:fld>
            <a:endParaRPr lang="en-US"/>
          </a:p>
        </p:txBody>
      </p:sp>
      <p:pic>
        <p:nvPicPr>
          <p:cNvPr id="1033" name="Picture 6"/>
          <p:cNvPicPr>
            <a:picLocks noChangeAspect="1"/>
          </p:cNvPicPr>
          <p:nvPr/>
        </p:nvPicPr>
        <p:blipFill>
          <a:blip r:embed="rId32"/>
          <a:srcRect/>
          <a:stretch>
            <a:fillRect/>
          </a:stretch>
        </p:blipFill>
        <p:spPr bwMode="auto">
          <a:xfrm>
            <a:off x="6079067" y="3416301"/>
            <a:ext cx="25400" cy="3175"/>
          </a:xfrm>
          <a:prstGeom prst="rect">
            <a:avLst/>
          </a:prstGeom>
          <a:noFill/>
          <a:ln w="9525">
            <a:noFill/>
            <a:miter lim="800000"/>
            <a:headEnd/>
            <a:tailEnd/>
          </a:ln>
        </p:spPr>
      </p:pic>
      <p:pic>
        <p:nvPicPr>
          <p:cNvPr id="18" name="Picture 17"/>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8994054" y="6027336"/>
            <a:ext cx="1015428" cy="577315"/>
          </a:xfrm>
          <a:prstGeom prst="rect">
            <a:avLst/>
          </a:prstGeom>
        </p:spPr>
      </p:pic>
    </p:spTree>
    <p:extLst>
      <p:ext uri="{BB962C8B-B14F-4D97-AF65-F5344CB8AC3E}">
        <p14:creationId xmlns:p14="http://schemas.microsoft.com/office/powerpoint/2010/main" val="1598544482"/>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22" r:id="rId12"/>
    <p:sldLayoutId id="2147484123" r:id="rId13"/>
    <p:sldLayoutId id="2147484124" r:id="rId14"/>
    <p:sldLayoutId id="2147484125" r:id="rId15"/>
    <p:sldLayoutId id="2147484126" r:id="rId16"/>
    <p:sldLayoutId id="2147484127" r:id="rId17"/>
    <p:sldLayoutId id="2147484128" r:id="rId18"/>
    <p:sldLayoutId id="2147484129" r:id="rId19"/>
    <p:sldLayoutId id="2147484130" r:id="rId20"/>
    <p:sldLayoutId id="2147484131" r:id="rId21"/>
    <p:sldLayoutId id="2147484132" r:id="rId22"/>
    <p:sldLayoutId id="2147484133" r:id="rId23"/>
    <p:sldLayoutId id="2147484134" r:id="rId24"/>
    <p:sldLayoutId id="2147484135" r:id="rId25"/>
    <p:sldLayoutId id="2147484136" r:id="rId26"/>
    <p:sldLayoutId id="2147484137" r:id="rId27"/>
    <p:sldLayoutId id="2147484138" r:id="rId28"/>
  </p:sldLayoutIdLst>
  <p:hf hdr="0"/>
  <p:txStyles>
    <p:titleStyle>
      <a:lvl1pPr algn="l" rtl="0" eaLnBrk="1" fontAlgn="base" hangingPunct="1">
        <a:spcBef>
          <a:spcPct val="0"/>
        </a:spcBef>
        <a:spcAft>
          <a:spcPct val="0"/>
        </a:spcAft>
        <a:defRPr sz="24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p:titleStyle>
    <p:bodyStyle>
      <a:lvl1pPr marL="342900" indent="-342900" algn="l" rtl="0" eaLnBrk="1" fontAlgn="base" hangingPunct="1">
        <a:spcBef>
          <a:spcPts val="300"/>
        </a:spcBef>
        <a:spcAft>
          <a:spcPct val="0"/>
        </a:spcAft>
        <a:buFont typeface="Arial" pitchFamily="34" charset="0"/>
        <a:defRPr sz="2400" kern="1200">
          <a:solidFill>
            <a:schemeClr val="tx1">
              <a:lumMod val="75000"/>
              <a:lumOff val="25000"/>
            </a:schemeClr>
          </a:solidFill>
          <a:latin typeface="Arial" pitchFamily="34" charset="0"/>
          <a:ea typeface="ＭＳ Ｐゴシック" charset="0"/>
          <a:cs typeface="Arial" pitchFamily="34" charset="0"/>
        </a:defRPr>
      </a:lvl1pPr>
      <a:lvl2pPr marL="514350" indent="-285750" algn="l" rtl="0" eaLnBrk="1" fontAlgn="base" hangingPunct="1">
        <a:spcBef>
          <a:spcPts val="300"/>
        </a:spcBef>
        <a:spcAft>
          <a:spcPct val="0"/>
        </a:spcAft>
        <a:buFont typeface="Arial" pitchFamily="34" charset="0"/>
        <a:buChar char="–"/>
        <a:defRPr sz="2400" kern="1200">
          <a:solidFill>
            <a:schemeClr val="tx1">
              <a:lumMod val="75000"/>
              <a:lumOff val="25000"/>
            </a:schemeClr>
          </a:solidFill>
          <a:latin typeface="Arial" pitchFamily="34" charset="0"/>
          <a:ea typeface="Arial" charset="0"/>
          <a:cs typeface="Arial" pitchFamily="34" charset="0"/>
        </a:defRPr>
      </a:lvl2pPr>
      <a:lvl3pPr marL="9144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3pPr>
      <a:lvl4pPr marL="13716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4pPr>
      <a:lvl5pPr marL="18288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5ACBF0"/>
          </p15:clr>
        </p15:guide>
        <p15:guide id="2" pos="5472">
          <p15:clr>
            <a:srgbClr val="5ACBF0"/>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7000">
              <a:schemeClr val="tx2"/>
            </a:gs>
            <a:gs pos="90000">
              <a:schemeClr val="tx2"/>
            </a:gs>
            <a:gs pos="98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3" name="Picture 6"/>
          <p:cNvPicPr>
            <a:picLocks noChangeAspect="1"/>
          </p:cNvPicPr>
          <p:nvPr/>
        </p:nvPicPr>
        <p:blipFill>
          <a:blip r:embed="rId14"/>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526417" y="6637091"/>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a:p>
        </p:txBody>
      </p:sp>
    </p:spTree>
    <p:extLst>
      <p:ext uri="{BB962C8B-B14F-4D97-AF65-F5344CB8AC3E}">
        <p14:creationId xmlns:p14="http://schemas.microsoft.com/office/powerpoint/2010/main" val="3321158808"/>
      </p:ext>
    </p:extLst>
  </p:cSld>
  <p:clrMap bg1="lt1" tx1="dk1" bg2="lt2" tx2="dk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8" r:id="rId6"/>
    <p:sldLayoutId id="2147484159" r:id="rId7"/>
    <p:sldLayoutId id="2147484160" r:id="rId8"/>
    <p:sldLayoutId id="2147484161" r:id="rId9"/>
    <p:sldLayoutId id="2147484163" r:id="rId10"/>
    <p:sldLayoutId id="2147484244" r:id="rId11"/>
    <p:sldLayoutId id="2147484246" r:id="rId12"/>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7000">
              <a:schemeClr val="tx2"/>
            </a:gs>
            <a:gs pos="90000">
              <a:schemeClr val="tx2"/>
            </a:gs>
            <a:gs pos="98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266700" y="319470"/>
            <a:ext cx="681666" cy="451942"/>
          </a:xfrm>
          <a:prstGeom prst="rect">
            <a:avLst/>
          </a:prstGeom>
        </p:spPr>
      </p:pic>
    </p:spTree>
    <p:extLst>
      <p:ext uri="{BB962C8B-B14F-4D97-AF65-F5344CB8AC3E}">
        <p14:creationId xmlns:p14="http://schemas.microsoft.com/office/powerpoint/2010/main" val="1371956467"/>
      </p:ext>
    </p:extLst>
  </p:cSld>
  <p:clrMap bg1="lt1" tx1="dk1" bg2="lt2" tx2="dk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 id="2147484176" r:id="rId12"/>
    <p:sldLayoutId id="2147484177" r:id="rId13"/>
    <p:sldLayoutId id="2147484178" r:id="rId14"/>
    <p:sldLayoutId id="2147484179" r:id="rId15"/>
    <p:sldLayoutId id="2147484180" r:id="rId16"/>
    <p:sldLayoutId id="2147484181" r:id="rId17"/>
    <p:sldLayoutId id="2147484182" r:id="rId18"/>
    <p:sldLayoutId id="2147484183" r:id="rId19"/>
    <p:sldLayoutId id="2147484184" r:id="rId20"/>
    <p:sldLayoutId id="2147484185" r:id="rId21"/>
    <p:sldLayoutId id="2147484186" r:id="rId22"/>
    <p:sldLayoutId id="2147484187" r:id="rId23"/>
    <p:sldLayoutId id="2147484188" r:id="rId24"/>
    <p:sldLayoutId id="2147484189" r:id="rId25"/>
    <p:sldLayoutId id="2147484190" r:id="rId26"/>
    <p:sldLayoutId id="2147484191"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7000">
              <a:schemeClr val="tx2"/>
            </a:gs>
            <a:gs pos="90000">
              <a:schemeClr val="tx2"/>
            </a:gs>
            <a:gs pos="98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3" name="Picture 6"/>
          <p:cNvPicPr>
            <a:picLocks noChangeAspect="1"/>
          </p:cNvPicPr>
          <p:nvPr/>
        </p:nvPicPr>
        <p:blipFill>
          <a:blip r:embed="rId32"/>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a:p>
        </p:txBody>
      </p:sp>
      <p:pic>
        <p:nvPicPr>
          <p:cNvPr id="3" name="Picture 2" descr="A red and white sign&#10;&#10;Description automatically generated with medium confidence">
            <a:extLst>
              <a:ext uri="{FF2B5EF4-FFF2-40B4-BE49-F238E27FC236}">
                <a16:creationId xmlns:a16="http://schemas.microsoft.com/office/drawing/2014/main" id="{9C10DF0B-5790-9C31-F5A0-73C6E6439172}"/>
              </a:ext>
            </a:extLst>
          </p:cNvPr>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175153" y="319470"/>
            <a:ext cx="681667" cy="451942"/>
          </a:xfrm>
          <a:prstGeom prst="rect">
            <a:avLst/>
          </a:prstGeom>
        </p:spPr>
      </p:pic>
    </p:spTree>
    <p:extLst>
      <p:ext uri="{BB962C8B-B14F-4D97-AF65-F5344CB8AC3E}">
        <p14:creationId xmlns:p14="http://schemas.microsoft.com/office/powerpoint/2010/main" val="143948172"/>
      </p:ext>
    </p:extLst>
  </p:cSld>
  <p:clrMap bg1="lt1" tx1="dk1" bg2="lt2" tx2="dk2" accent1="accent1" accent2="accent2" accent3="accent3" accent4="accent4" accent5="accent5" accent6="accent6" hlink="hlink" folHlink="folHlink"/>
  <p:sldLayoutIdLst>
    <p:sldLayoutId id="2147484193" r:id="rId1"/>
    <p:sldLayoutId id="2147484194" r:id="rId2"/>
    <p:sldLayoutId id="2147484195" r:id="rId3"/>
    <p:sldLayoutId id="2147484196" r:id="rId4"/>
    <p:sldLayoutId id="2147484197" r:id="rId5"/>
    <p:sldLayoutId id="2147484198" r:id="rId6"/>
    <p:sldLayoutId id="2147484199" r:id="rId7"/>
    <p:sldLayoutId id="2147484200" r:id="rId8"/>
    <p:sldLayoutId id="2147484201" r:id="rId9"/>
    <p:sldLayoutId id="2147484202" r:id="rId10"/>
    <p:sldLayoutId id="2147484203" r:id="rId11"/>
    <p:sldLayoutId id="2147484204" r:id="rId12"/>
    <p:sldLayoutId id="2147484205" r:id="rId13"/>
    <p:sldLayoutId id="2147484206" r:id="rId14"/>
    <p:sldLayoutId id="2147484207" r:id="rId15"/>
    <p:sldLayoutId id="2147484208" r:id="rId16"/>
    <p:sldLayoutId id="2147484209" r:id="rId17"/>
    <p:sldLayoutId id="2147484210" r:id="rId18"/>
    <p:sldLayoutId id="2147484211" r:id="rId19"/>
    <p:sldLayoutId id="2147484212" r:id="rId20"/>
    <p:sldLayoutId id="2147484213" r:id="rId21"/>
    <p:sldLayoutId id="2147484214" r:id="rId22"/>
    <p:sldLayoutId id="2147484215" r:id="rId23"/>
    <p:sldLayoutId id="2147484216" r:id="rId24"/>
    <p:sldLayoutId id="2147484217" r:id="rId25"/>
    <p:sldLayoutId id="2147484218" r:id="rId26"/>
    <p:sldLayoutId id="2147484219" r:id="rId27"/>
    <p:sldLayoutId id="2147484220" r:id="rId28"/>
    <p:sldLayoutId id="2147484245" r:id="rId29"/>
    <p:sldLayoutId id="2147484249" r:id="rId30"/>
  </p:sldLayoutIdLst>
  <p:hf hdr="0" ft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782449" y="35471"/>
            <a:ext cx="10689945" cy="832920"/>
          </a:xfrm>
          <a:prstGeom prst="rect">
            <a:avLst/>
          </a:prstGeom>
          <a:noFill/>
          <a:ln w="9525">
            <a:noFill/>
            <a:miter lim="800000"/>
            <a:headEnd/>
            <a:tailEnd/>
          </a:ln>
        </p:spPr>
        <p:txBody>
          <a:bodyPr vert="horz" wrap="square" lIns="45720" tIns="0" rIns="45720" bIns="0" numCol="1" anchor="ctr" anchorCtr="0" compatLnSpc="1">
            <a:prstTxWarp prst="textNoShape">
              <a:avLst/>
            </a:prstTxWarp>
          </a:bodyPr>
          <a:lstStyle/>
          <a:p>
            <a:pPr lvl="0"/>
            <a:r>
              <a:rPr lang="en-US"/>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3" name="Picture 6"/>
          <p:cNvPicPr>
            <a:picLocks noChangeAspect="1"/>
          </p:cNvPicPr>
          <p:nvPr/>
        </p:nvPicPr>
        <p:blipFill>
          <a:blip r:embed="rId24"/>
          <a:srcRect/>
          <a:stretch>
            <a:fillRect/>
          </a:stretch>
        </p:blipFill>
        <p:spPr bwMode="auto">
          <a:xfrm>
            <a:off x="6079067" y="3416315"/>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p:nvSpPr>
        <p:spPr bwMode="auto">
          <a:xfrm>
            <a:off x="11375588" y="132577"/>
            <a:ext cx="548640" cy="126958"/>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825" b="0" baseline="0" smtClean="0"/>
              <a:pPr algn="r">
                <a:spcBef>
                  <a:spcPct val="50000"/>
                </a:spcBef>
                <a:defRPr/>
              </a:pPr>
              <a:t>‹#›</a:t>
            </a:fld>
            <a:endParaRPr lang="en-US" sz="825" b="0" baseline="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20" y="6653150"/>
            <a:ext cx="3081713" cy="137160"/>
          </a:xfrm>
          <a:prstGeom prst="rect">
            <a:avLst/>
          </a:prstGeom>
        </p:spPr>
        <p:txBody>
          <a:bodyPr anchor="ctr"/>
          <a:lstStyle>
            <a:lvl1pPr algn="r">
              <a:defRPr sz="675">
                <a:solidFill>
                  <a:schemeClr val="tx1">
                    <a:lumMod val="75000"/>
                    <a:lumOff val="25000"/>
                  </a:schemeClr>
                </a:solidFill>
              </a:defRPr>
            </a:lvl1pPr>
          </a:lstStyle>
          <a:p>
            <a:endParaRPr lang="en-US"/>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675">
                <a:solidFill>
                  <a:schemeClr val="tx1">
                    <a:lumMod val="75000"/>
                    <a:lumOff val="25000"/>
                  </a:schemeClr>
                </a:solidFill>
              </a:defRPr>
            </a:lvl1pPr>
          </a:lstStyle>
          <a:p>
            <a:endParaRPr lang="en-US"/>
          </a:p>
        </p:txBody>
      </p:sp>
      <p:sp>
        <p:nvSpPr>
          <p:cNvPr id="3" name="Rectangle 2">
            <a:extLst>
              <a:ext uri="{FF2B5EF4-FFF2-40B4-BE49-F238E27FC236}">
                <a16:creationId xmlns:a16="http://schemas.microsoft.com/office/drawing/2014/main" id="{39720D12-0BDE-1075-1F74-CB008D4B402C}"/>
              </a:ext>
            </a:extLst>
          </p:cNvPr>
          <p:cNvSpPr/>
          <p:nvPr/>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2" name="Straight Connector 1">
            <a:extLst>
              <a:ext uri="{FF2B5EF4-FFF2-40B4-BE49-F238E27FC236}">
                <a16:creationId xmlns:a16="http://schemas.microsoft.com/office/drawing/2014/main" id="{4BF5321A-E614-8E54-38F8-936274776F76}"/>
              </a:ext>
            </a:extLst>
          </p:cNvPr>
          <p:cNvCxnSpPr>
            <a:cxnSpLocks/>
          </p:cNvCxnSpPr>
          <p:nvPr userDrawn="1"/>
        </p:nvCxnSpPr>
        <p:spPr>
          <a:xfrm>
            <a:off x="74305" y="868391"/>
            <a:ext cx="1203596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descr="Logo&#10;&#10;Description automatically generated">
            <a:extLst>
              <a:ext uri="{FF2B5EF4-FFF2-40B4-BE49-F238E27FC236}">
                <a16:creationId xmlns:a16="http://schemas.microsoft.com/office/drawing/2014/main" id="{604E0EE9-9EC5-C645-8D97-1B36B59ABDB3}"/>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216392" y="51058"/>
            <a:ext cx="633383" cy="785419"/>
          </a:xfrm>
          <a:prstGeom prst="rect">
            <a:avLst/>
          </a:prstGeom>
        </p:spPr>
      </p:pic>
      <p:pic>
        <p:nvPicPr>
          <p:cNvPr id="8" name="Picture 7" descr="A close up of a sign&#10;&#10;Description automatically generated">
            <a:extLst>
              <a:ext uri="{FF2B5EF4-FFF2-40B4-BE49-F238E27FC236}">
                <a16:creationId xmlns:a16="http://schemas.microsoft.com/office/drawing/2014/main" id="{0D2ABA49-6C5A-2AF9-8680-974C8BC8897A}"/>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11226847" y="274365"/>
            <a:ext cx="800518" cy="530740"/>
          </a:xfrm>
          <a:prstGeom prst="rect">
            <a:avLst/>
          </a:prstGeom>
        </p:spPr>
      </p:pic>
    </p:spTree>
    <p:extLst>
      <p:ext uri="{BB962C8B-B14F-4D97-AF65-F5344CB8AC3E}">
        <p14:creationId xmlns:p14="http://schemas.microsoft.com/office/powerpoint/2010/main" val="3876815317"/>
      </p:ext>
    </p:extLst>
  </p:cSld>
  <p:clrMap bg1="lt1" tx1="dk1" bg2="lt2" tx2="dk2" accent1="accent1" accent2="accent2" accent3="accent3" accent4="accent4" accent5="accent5" accent6="accent6" hlink="hlink" folHlink="folHlink"/>
  <p:sldLayoutIdLst>
    <p:sldLayoutId id="2147484222" r:id="rId1"/>
    <p:sldLayoutId id="2147484223" r:id="rId2"/>
    <p:sldLayoutId id="2147484224" r:id="rId3"/>
    <p:sldLayoutId id="2147484225" r:id="rId4"/>
    <p:sldLayoutId id="2147484226" r:id="rId5"/>
    <p:sldLayoutId id="2147484227" r:id="rId6"/>
    <p:sldLayoutId id="2147484228" r:id="rId7"/>
    <p:sldLayoutId id="2147484229" r:id="rId8"/>
    <p:sldLayoutId id="2147484230" r:id="rId9"/>
    <p:sldLayoutId id="2147484231" r:id="rId10"/>
    <p:sldLayoutId id="2147484232" r:id="rId11"/>
    <p:sldLayoutId id="2147484233" r:id="rId12"/>
    <p:sldLayoutId id="2147484234" r:id="rId13"/>
    <p:sldLayoutId id="2147484235" r:id="rId14"/>
    <p:sldLayoutId id="2147484236" r:id="rId15"/>
    <p:sldLayoutId id="2147484237" r:id="rId16"/>
    <p:sldLayoutId id="2147484238" r:id="rId17"/>
    <p:sldLayoutId id="2147484239" r:id="rId18"/>
    <p:sldLayoutId id="2147484240" r:id="rId19"/>
    <p:sldLayoutId id="2147484241" r:id="rId20"/>
    <p:sldLayoutId id="2147484242" r:id="rId21"/>
    <p:sldLayoutId id="2147484243" r:id="rId22"/>
  </p:sldLayoutIdLst>
  <p:hf hdr="0" dt="0"/>
  <p:txStyles>
    <p:titleStyle>
      <a:lvl1pPr algn="ctr" rtl="0" eaLnBrk="0" fontAlgn="base" hangingPunct="0">
        <a:spcBef>
          <a:spcPct val="0"/>
        </a:spcBef>
        <a:spcAft>
          <a:spcPct val="0"/>
        </a:spcAft>
        <a:defRPr lang="en-US" sz="3600" b="1" kern="0" cap="all" dirty="0">
          <a:solidFill>
            <a:srgbClr val="C00000"/>
          </a:solidFill>
          <a:effectLst>
            <a:outerShdw blurRad="38100" dist="38100" dir="2700000" algn="tl">
              <a:srgbClr val="000000">
                <a:alpha val="43137"/>
              </a:srgbClr>
            </a:outerShdw>
          </a:effectLst>
          <a:latin typeface="Tahoma" pitchFamily="34" charset="0"/>
          <a:ea typeface="Tahoma" pitchFamily="34" charset="0"/>
          <a:cs typeface="Tahoma" pitchFamily="34" charset="0"/>
        </a:defRPr>
      </a:lvl1pPr>
      <a:lvl2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5pPr>
      <a:lvl6pPr marL="192876" algn="l" rtl="0" eaLnBrk="1" fontAlgn="base" hangingPunct="1">
        <a:spcBef>
          <a:spcPct val="0"/>
        </a:spcBef>
        <a:spcAft>
          <a:spcPct val="0"/>
        </a:spcAft>
        <a:defRPr sz="1856">
          <a:solidFill>
            <a:schemeClr val="tx1"/>
          </a:solidFill>
          <a:latin typeface="Arial" charset="0"/>
          <a:cs typeface="Arial" charset="0"/>
        </a:defRPr>
      </a:lvl6pPr>
      <a:lvl7pPr marL="385754" algn="l" rtl="0" eaLnBrk="1" fontAlgn="base" hangingPunct="1">
        <a:spcBef>
          <a:spcPct val="0"/>
        </a:spcBef>
        <a:spcAft>
          <a:spcPct val="0"/>
        </a:spcAft>
        <a:defRPr sz="1856">
          <a:solidFill>
            <a:schemeClr val="tx1"/>
          </a:solidFill>
          <a:latin typeface="Arial" charset="0"/>
          <a:cs typeface="Arial" charset="0"/>
        </a:defRPr>
      </a:lvl7pPr>
      <a:lvl8pPr marL="578630" algn="l" rtl="0" eaLnBrk="1" fontAlgn="base" hangingPunct="1">
        <a:spcBef>
          <a:spcPct val="0"/>
        </a:spcBef>
        <a:spcAft>
          <a:spcPct val="0"/>
        </a:spcAft>
        <a:defRPr sz="1856">
          <a:solidFill>
            <a:schemeClr val="tx1"/>
          </a:solidFill>
          <a:latin typeface="Arial" charset="0"/>
          <a:cs typeface="Arial" charset="0"/>
        </a:defRPr>
      </a:lvl8pPr>
      <a:lvl9pPr marL="771506" algn="l" rtl="0" eaLnBrk="1" fontAlgn="base" hangingPunct="1">
        <a:spcBef>
          <a:spcPct val="0"/>
        </a:spcBef>
        <a:spcAft>
          <a:spcPct val="0"/>
        </a:spcAft>
        <a:defRPr sz="1856">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1575" kern="1200">
          <a:solidFill>
            <a:schemeClr val="tx1">
              <a:lumMod val="90000"/>
              <a:lumOff val="10000"/>
            </a:schemeClr>
          </a:solidFill>
          <a:latin typeface="Arial" pitchFamily="34" charset="0"/>
          <a:ea typeface="ＭＳ Ｐゴシック" charset="0"/>
          <a:cs typeface="Arial" pitchFamily="34" charset="0"/>
        </a:defRPr>
      </a:lvl1pPr>
      <a:lvl2pPr marL="170256" indent="-170256" algn="l" rtl="0" eaLnBrk="1" fontAlgn="base" hangingPunct="1">
        <a:spcBef>
          <a:spcPts val="0"/>
        </a:spcBef>
        <a:spcAft>
          <a:spcPct val="0"/>
        </a:spcAft>
        <a:buFont typeface="Arial" pitchFamily="34" charset="0"/>
        <a:buChar char="–"/>
        <a:defRPr sz="1575" kern="1200">
          <a:solidFill>
            <a:schemeClr val="tx1">
              <a:lumMod val="90000"/>
              <a:lumOff val="10000"/>
            </a:schemeClr>
          </a:solidFill>
          <a:latin typeface="Arial" pitchFamily="34" charset="0"/>
          <a:ea typeface="Arial" charset="0"/>
          <a:cs typeface="Arial" pitchFamily="34" charset="0"/>
        </a:defRPr>
      </a:lvl2pPr>
      <a:lvl3pPr marL="346463" indent="-176209" algn="l" rtl="0" eaLnBrk="1" fontAlgn="base" hangingPunct="1">
        <a:spcBef>
          <a:spcPts val="0"/>
        </a:spcBef>
        <a:spcAft>
          <a:spcPct val="0"/>
        </a:spcAft>
        <a:buFont typeface="Arial" pitchFamily="34" charset="0"/>
        <a:buChar char="•"/>
        <a:defRPr sz="1125" kern="1200">
          <a:solidFill>
            <a:schemeClr val="tx1">
              <a:lumMod val="90000"/>
              <a:lumOff val="10000"/>
            </a:schemeClr>
          </a:solidFill>
          <a:latin typeface="Arial" pitchFamily="34" charset="0"/>
          <a:ea typeface="Arial" charset="0"/>
          <a:cs typeface="Arial" pitchFamily="34" charset="0"/>
        </a:defRPr>
      </a:lvl3pPr>
      <a:lvl4pPr marL="515528" indent="-169065" algn="l" rtl="0" eaLnBrk="1" fontAlgn="base" hangingPunct="1">
        <a:spcBef>
          <a:spcPts val="0"/>
        </a:spcBef>
        <a:spcAft>
          <a:spcPct val="0"/>
        </a:spcAft>
        <a:buFont typeface="Arial" pitchFamily="34" charset="0"/>
        <a:buChar char="–"/>
        <a:defRPr sz="1125" kern="1200">
          <a:solidFill>
            <a:schemeClr val="tx1">
              <a:lumMod val="90000"/>
              <a:lumOff val="10000"/>
            </a:schemeClr>
          </a:solidFill>
          <a:latin typeface="Arial" pitchFamily="34" charset="0"/>
          <a:ea typeface="Arial" charset="0"/>
          <a:cs typeface="Arial" pitchFamily="34" charset="0"/>
        </a:defRPr>
      </a:lvl4pPr>
      <a:lvl5pPr marL="685783" indent="-170256" algn="l" rtl="0" eaLnBrk="1" fontAlgn="base" hangingPunct="1">
        <a:spcBef>
          <a:spcPts val="0"/>
        </a:spcBef>
        <a:spcAft>
          <a:spcPct val="0"/>
        </a:spcAft>
        <a:buFont typeface="Arial" pitchFamily="34" charset="0"/>
        <a:buChar char="»"/>
        <a:defRPr sz="1125" kern="1200">
          <a:solidFill>
            <a:schemeClr val="tx1">
              <a:lumMod val="90000"/>
              <a:lumOff val="10000"/>
            </a:schemeClr>
          </a:solidFill>
          <a:latin typeface="Arial" pitchFamily="34" charset="0"/>
          <a:ea typeface="Arial" charset="0"/>
          <a:cs typeface="Arial" pitchFamily="34" charset="0"/>
        </a:defRPr>
      </a:lvl5pPr>
      <a:lvl6pPr marL="1060820" indent="-96439" algn="l" defTabSz="385754" rtl="0" eaLnBrk="1" latinLnBrk="0" hangingPunct="1">
        <a:spcBef>
          <a:spcPct val="20000"/>
        </a:spcBef>
        <a:buFont typeface="Arial" pitchFamily="34" charset="0"/>
        <a:buChar char="•"/>
        <a:defRPr sz="844" kern="1200">
          <a:solidFill>
            <a:schemeClr val="tx1"/>
          </a:solidFill>
          <a:latin typeface="+mn-lt"/>
          <a:ea typeface="+mn-ea"/>
          <a:cs typeface="+mn-cs"/>
        </a:defRPr>
      </a:lvl6pPr>
      <a:lvl7pPr marL="1253698" indent="-96439" algn="l" defTabSz="385754" rtl="0" eaLnBrk="1" latinLnBrk="0" hangingPunct="1">
        <a:spcBef>
          <a:spcPct val="20000"/>
        </a:spcBef>
        <a:buFont typeface="Arial" pitchFamily="34" charset="0"/>
        <a:buChar char="•"/>
        <a:defRPr sz="844" kern="1200">
          <a:solidFill>
            <a:schemeClr val="tx1"/>
          </a:solidFill>
          <a:latin typeface="+mn-lt"/>
          <a:ea typeface="+mn-ea"/>
          <a:cs typeface="+mn-cs"/>
        </a:defRPr>
      </a:lvl7pPr>
      <a:lvl8pPr marL="1446574" indent="-96439" algn="l" defTabSz="385754" rtl="0" eaLnBrk="1" latinLnBrk="0" hangingPunct="1">
        <a:spcBef>
          <a:spcPct val="20000"/>
        </a:spcBef>
        <a:buFont typeface="Arial" pitchFamily="34" charset="0"/>
        <a:buChar char="•"/>
        <a:defRPr sz="844" kern="1200">
          <a:solidFill>
            <a:schemeClr val="tx1"/>
          </a:solidFill>
          <a:latin typeface="+mn-lt"/>
          <a:ea typeface="+mn-ea"/>
          <a:cs typeface="+mn-cs"/>
        </a:defRPr>
      </a:lvl8pPr>
      <a:lvl9pPr marL="1639450" indent="-96439" algn="l" defTabSz="385754" rtl="0" eaLnBrk="1" latinLnBrk="0" hangingPunct="1">
        <a:spcBef>
          <a:spcPct val="20000"/>
        </a:spcBef>
        <a:buFont typeface="Arial" pitchFamily="34" charset="0"/>
        <a:buChar char="•"/>
        <a:defRPr sz="844" kern="1200">
          <a:solidFill>
            <a:schemeClr val="tx1"/>
          </a:solidFill>
          <a:latin typeface="+mn-lt"/>
          <a:ea typeface="+mn-ea"/>
          <a:cs typeface="+mn-cs"/>
        </a:defRPr>
      </a:lvl9pPr>
    </p:bodyStyle>
    <p:otherStyle>
      <a:defPPr>
        <a:defRPr lang="en-US"/>
      </a:defPPr>
      <a:lvl1pPr marL="0" algn="l" defTabSz="385754" rtl="0" eaLnBrk="1" latinLnBrk="0" hangingPunct="1">
        <a:defRPr sz="760" kern="1200">
          <a:solidFill>
            <a:schemeClr val="tx1"/>
          </a:solidFill>
          <a:latin typeface="+mn-lt"/>
          <a:ea typeface="+mn-ea"/>
          <a:cs typeface="+mn-cs"/>
        </a:defRPr>
      </a:lvl1pPr>
      <a:lvl2pPr marL="192876" algn="l" defTabSz="385754" rtl="0" eaLnBrk="1" latinLnBrk="0" hangingPunct="1">
        <a:defRPr sz="760" kern="1200">
          <a:solidFill>
            <a:schemeClr val="tx1"/>
          </a:solidFill>
          <a:latin typeface="+mn-lt"/>
          <a:ea typeface="+mn-ea"/>
          <a:cs typeface="+mn-cs"/>
        </a:defRPr>
      </a:lvl2pPr>
      <a:lvl3pPr marL="385754" algn="l" defTabSz="385754" rtl="0" eaLnBrk="1" latinLnBrk="0" hangingPunct="1">
        <a:defRPr sz="760" kern="1200">
          <a:solidFill>
            <a:schemeClr val="tx1"/>
          </a:solidFill>
          <a:latin typeface="+mn-lt"/>
          <a:ea typeface="+mn-ea"/>
          <a:cs typeface="+mn-cs"/>
        </a:defRPr>
      </a:lvl3pPr>
      <a:lvl4pPr marL="578630" algn="l" defTabSz="385754" rtl="0" eaLnBrk="1" latinLnBrk="0" hangingPunct="1">
        <a:defRPr sz="760" kern="1200">
          <a:solidFill>
            <a:schemeClr val="tx1"/>
          </a:solidFill>
          <a:latin typeface="+mn-lt"/>
          <a:ea typeface="+mn-ea"/>
          <a:cs typeface="+mn-cs"/>
        </a:defRPr>
      </a:lvl4pPr>
      <a:lvl5pPr marL="771506" algn="l" defTabSz="385754" rtl="0" eaLnBrk="1" latinLnBrk="0" hangingPunct="1">
        <a:defRPr sz="760" kern="1200">
          <a:solidFill>
            <a:schemeClr val="tx1"/>
          </a:solidFill>
          <a:latin typeface="+mn-lt"/>
          <a:ea typeface="+mn-ea"/>
          <a:cs typeface="+mn-cs"/>
        </a:defRPr>
      </a:lvl5pPr>
      <a:lvl6pPr marL="964382" algn="l" defTabSz="385754" rtl="0" eaLnBrk="1" latinLnBrk="0" hangingPunct="1">
        <a:defRPr sz="760" kern="1200">
          <a:solidFill>
            <a:schemeClr val="tx1"/>
          </a:solidFill>
          <a:latin typeface="+mn-lt"/>
          <a:ea typeface="+mn-ea"/>
          <a:cs typeface="+mn-cs"/>
        </a:defRPr>
      </a:lvl6pPr>
      <a:lvl7pPr marL="1157259" algn="l" defTabSz="385754" rtl="0" eaLnBrk="1" latinLnBrk="0" hangingPunct="1">
        <a:defRPr sz="760" kern="1200">
          <a:solidFill>
            <a:schemeClr val="tx1"/>
          </a:solidFill>
          <a:latin typeface="+mn-lt"/>
          <a:ea typeface="+mn-ea"/>
          <a:cs typeface="+mn-cs"/>
        </a:defRPr>
      </a:lvl7pPr>
      <a:lvl8pPr marL="1350135" algn="l" defTabSz="385754" rtl="0" eaLnBrk="1" latinLnBrk="0" hangingPunct="1">
        <a:defRPr sz="760" kern="1200">
          <a:solidFill>
            <a:schemeClr val="tx1"/>
          </a:solidFill>
          <a:latin typeface="+mn-lt"/>
          <a:ea typeface="+mn-ea"/>
          <a:cs typeface="+mn-cs"/>
        </a:defRPr>
      </a:lvl8pPr>
      <a:lvl9pPr marL="1543012" algn="l" defTabSz="385754" rtl="0" eaLnBrk="1" latinLnBrk="0" hangingPunct="1">
        <a:defRPr sz="76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a:p>
        </p:txBody>
      </p:sp>
      <p:sp>
        <p:nvSpPr>
          <p:cNvPr id="2" name="TextBox 1">
            <a:extLst>
              <a:ext uri="{FF2B5EF4-FFF2-40B4-BE49-F238E27FC236}">
                <a16:creationId xmlns:a16="http://schemas.microsoft.com/office/drawing/2014/main" id="{13C93DB8-8109-4839-4533-D52647F330BE}"/>
              </a:ext>
            </a:extLst>
          </p:cNvPr>
          <p:cNvSpPr txBox="1"/>
          <p:nvPr/>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3" name="TextBox 2">
            <a:extLst>
              <a:ext uri="{FF2B5EF4-FFF2-40B4-BE49-F238E27FC236}">
                <a16:creationId xmlns:a16="http://schemas.microsoft.com/office/drawing/2014/main" id="{D4AA7094-B510-FCCE-91B2-CBD23BFDE2C0}"/>
              </a:ext>
            </a:extLst>
          </p:cNvPr>
          <p:cNvSpPr txBox="1"/>
          <p:nvPr/>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pic>
        <p:nvPicPr>
          <p:cNvPr id="4" name="Picture 3" descr="A red and white sign&#10;&#10;Description automatically generated with medium confidence">
            <a:extLst>
              <a:ext uri="{FF2B5EF4-FFF2-40B4-BE49-F238E27FC236}">
                <a16:creationId xmlns:a16="http://schemas.microsoft.com/office/drawing/2014/main" id="{9800D5D5-20D3-FEA8-0FED-39A0EDB150CC}"/>
              </a:ext>
            </a:extLst>
          </p:cNvPr>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175153" y="319470"/>
            <a:ext cx="681667" cy="451942"/>
          </a:xfrm>
          <a:prstGeom prst="rect">
            <a:avLst/>
          </a:prstGeom>
        </p:spPr>
      </p:pic>
    </p:spTree>
    <p:extLst>
      <p:ext uri="{BB962C8B-B14F-4D97-AF65-F5344CB8AC3E}">
        <p14:creationId xmlns:p14="http://schemas.microsoft.com/office/powerpoint/2010/main" val="348788342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Lst>
  <p:hf hdr="0" ft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45720" bIns="0" numCol="1" anchor="ctr" anchorCtr="0" compatLnSpc="1">
            <a:prstTxWarp prst="textNoShape">
              <a:avLst/>
            </a:prstTxWarp>
          </a:bodyPr>
          <a:lstStyle/>
          <a:p>
            <a:pPr lvl="0"/>
            <a:r>
              <a:rPr lang="en-US"/>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3" name="Picture 6"/>
          <p:cNvPicPr>
            <a:picLocks noChangeAspect="1"/>
          </p:cNvPicPr>
          <p:nvPr/>
        </p:nvPicPr>
        <p:blipFill>
          <a:blip r:embed="rId15"/>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a:p>
        </p:txBody>
      </p:sp>
      <p:sp>
        <p:nvSpPr>
          <p:cNvPr id="3" name="Rectangle 2">
            <a:extLst>
              <a:ext uri="{FF2B5EF4-FFF2-40B4-BE49-F238E27FC236}">
                <a16:creationId xmlns:a16="http://schemas.microsoft.com/office/drawing/2014/main" id="{39720D12-0BDE-1075-1F74-CB008D4B402C}"/>
              </a:ext>
            </a:extLst>
          </p:cNvPr>
          <p:cNvSpPr/>
          <p:nvPr/>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A red and white sign&#10;&#10;Description automatically generated with medium confidence">
            <a:extLst>
              <a:ext uri="{FF2B5EF4-FFF2-40B4-BE49-F238E27FC236}">
                <a16:creationId xmlns:a16="http://schemas.microsoft.com/office/drawing/2014/main" id="{FEBE11F4-D049-6A79-C60C-C9855F62D5B2}"/>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1380681" y="319470"/>
            <a:ext cx="681667" cy="451942"/>
          </a:xfrm>
          <a:prstGeom prst="rect">
            <a:avLst/>
          </a:prstGeom>
        </p:spPr>
      </p:pic>
      <p:pic>
        <p:nvPicPr>
          <p:cNvPr id="10" name="Picture 9" descr="Logo&#10;&#10;Description automatically generated">
            <a:extLst>
              <a:ext uri="{FF2B5EF4-FFF2-40B4-BE49-F238E27FC236}">
                <a16:creationId xmlns:a16="http://schemas.microsoft.com/office/drawing/2014/main" id="{75DD3DC1-4C91-943A-91F6-FB51DD5C6ACA}"/>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275421" y="126216"/>
            <a:ext cx="644814" cy="799594"/>
          </a:xfrm>
          <a:prstGeom prst="rect">
            <a:avLst/>
          </a:prstGeom>
        </p:spPr>
      </p:pic>
    </p:spTree>
    <p:extLst>
      <p:ext uri="{BB962C8B-B14F-4D97-AF65-F5344CB8AC3E}">
        <p14:creationId xmlns:p14="http://schemas.microsoft.com/office/powerpoint/2010/main" val="134813626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Lst>
  <p:hf hdr="0" ft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09A6F4-437A-F5BC-A382-7E14CD1E36B7}"/>
              </a:ext>
            </a:extLst>
          </p:cNvPr>
          <p:cNvSpPr txBox="1"/>
          <p:nvPr/>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4" name="TextBox 3">
            <a:extLst>
              <a:ext uri="{FF2B5EF4-FFF2-40B4-BE49-F238E27FC236}">
                <a16:creationId xmlns:a16="http://schemas.microsoft.com/office/drawing/2014/main" id="{901DB1F4-AA0B-D214-2C9A-AE809FF1F697}"/>
              </a:ext>
            </a:extLst>
          </p:cNvPr>
          <p:cNvSpPr txBox="1"/>
          <p:nvPr/>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45720" bIns="0" numCol="1" anchor="ctr" anchorCtr="0" compatLnSpc="1">
            <a:prstTxWarp prst="textNoShape">
              <a:avLst/>
            </a:prstTxWarp>
          </a:bodyPr>
          <a:lstStyle/>
          <a:p>
            <a:pPr lvl="0"/>
            <a:r>
              <a:rPr lang="en-US"/>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14">
            <a:extLst>
              <a:ext uri="{FF2B5EF4-FFF2-40B4-BE49-F238E27FC236}">
                <a16:creationId xmlns:a16="http://schemas.microsoft.com/office/drawing/2014/main" id="{8E9D0075-D2A3-A5CC-4256-B31D3D5E4FF4}"/>
              </a:ext>
            </a:extLst>
          </p:cNvPr>
          <p:cNvSpPr txBox="1">
            <a:spLocks noChangeArrowheads="1"/>
          </p:cNvSpPr>
          <p:nvPr/>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a:p>
        </p:txBody>
      </p:sp>
      <p:sp>
        <p:nvSpPr>
          <p:cNvPr id="8" name="Rectangle 7">
            <a:extLst>
              <a:ext uri="{FF2B5EF4-FFF2-40B4-BE49-F238E27FC236}">
                <a16:creationId xmlns:a16="http://schemas.microsoft.com/office/drawing/2014/main" id="{7AD4339D-DBCA-B475-10A1-FBC7E6A007BD}"/>
              </a:ext>
            </a:extLst>
          </p:cNvPr>
          <p:cNvSpPr/>
          <p:nvPr/>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A red and white sign&#10;&#10;Description automatically generated with medium confidence">
            <a:extLst>
              <a:ext uri="{FF2B5EF4-FFF2-40B4-BE49-F238E27FC236}">
                <a16:creationId xmlns:a16="http://schemas.microsoft.com/office/drawing/2014/main" id="{E7BEB647-67CA-8176-08CE-B8C1FACEE48C}"/>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1380681" y="319470"/>
            <a:ext cx="681667" cy="451942"/>
          </a:xfrm>
          <a:prstGeom prst="rect">
            <a:avLst/>
          </a:prstGeom>
        </p:spPr>
      </p:pic>
      <p:pic>
        <p:nvPicPr>
          <p:cNvPr id="11" name="Picture 10" descr="Logo&#10;&#10;Description automatically generated">
            <a:extLst>
              <a:ext uri="{FF2B5EF4-FFF2-40B4-BE49-F238E27FC236}">
                <a16:creationId xmlns:a16="http://schemas.microsoft.com/office/drawing/2014/main" id="{1CDF5A6D-25FD-1FFB-D37C-A77F62490704}"/>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275421" y="126216"/>
            <a:ext cx="644814" cy="799594"/>
          </a:xfrm>
          <a:prstGeom prst="rect">
            <a:avLst/>
          </a:prstGeom>
        </p:spPr>
      </p:pic>
    </p:spTree>
    <p:extLst>
      <p:ext uri="{BB962C8B-B14F-4D97-AF65-F5344CB8AC3E}">
        <p14:creationId xmlns:p14="http://schemas.microsoft.com/office/powerpoint/2010/main" val="926366867"/>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Lst>
  <p:hf hdr="0" ft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5000">
              <a:schemeClr val="tx2"/>
            </a:gs>
            <a:gs pos="90000">
              <a:schemeClr val="tx2">
                <a:alpha val="3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2160788" y="128981"/>
            <a:ext cx="9764511"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3" name="Picture 6"/>
          <p:cNvPicPr>
            <a:picLocks noChangeAspect="1"/>
          </p:cNvPicPr>
          <p:nvPr/>
        </p:nvPicPr>
        <p:blipFill>
          <a:blip r:embed="rId18"/>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a:p>
        </p:txBody>
      </p:sp>
      <p:sp>
        <p:nvSpPr>
          <p:cNvPr id="3" name="Rectangle 2">
            <a:extLst>
              <a:ext uri="{FF2B5EF4-FFF2-40B4-BE49-F238E27FC236}">
                <a16:creationId xmlns:a16="http://schemas.microsoft.com/office/drawing/2014/main" id="{39720D12-0BDE-1075-1F74-CB008D4B402C}"/>
              </a:ext>
            </a:extLst>
          </p:cNvPr>
          <p:cNvSpPr/>
          <p:nvPr/>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Icon&#10;&#10;Description automatically generated with low confidence">
            <a:extLst>
              <a:ext uri="{FF2B5EF4-FFF2-40B4-BE49-F238E27FC236}">
                <a16:creationId xmlns:a16="http://schemas.microsoft.com/office/drawing/2014/main" id="{E3B7F0C3-EE0F-873D-A0E1-2C28840F872B}"/>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0" y="64190"/>
            <a:ext cx="2028997" cy="900320"/>
          </a:xfrm>
          <a:prstGeom prst="rect">
            <a:avLst/>
          </a:prstGeom>
        </p:spPr>
      </p:pic>
    </p:spTree>
    <p:extLst>
      <p:ext uri="{BB962C8B-B14F-4D97-AF65-F5344CB8AC3E}">
        <p14:creationId xmlns:p14="http://schemas.microsoft.com/office/powerpoint/2010/main" val="1992484665"/>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Lst>
  <p:hf hdr="0" ft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5000">
              <a:schemeClr val="tx2"/>
            </a:gs>
            <a:gs pos="90000">
              <a:schemeClr val="tx2">
                <a:alpha val="3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2160788" y="128981"/>
            <a:ext cx="9764511"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3" name="Picture 6"/>
          <p:cNvPicPr>
            <a:picLocks noChangeAspect="1"/>
          </p:cNvPicPr>
          <p:nvPr/>
        </p:nvPicPr>
        <p:blipFill>
          <a:blip r:embed="rId18"/>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a:p>
        </p:txBody>
      </p:sp>
      <p:sp>
        <p:nvSpPr>
          <p:cNvPr id="3" name="Rectangle 2">
            <a:extLst>
              <a:ext uri="{FF2B5EF4-FFF2-40B4-BE49-F238E27FC236}">
                <a16:creationId xmlns:a16="http://schemas.microsoft.com/office/drawing/2014/main" id="{39720D12-0BDE-1075-1F74-CB008D4B402C}"/>
              </a:ext>
            </a:extLst>
          </p:cNvPr>
          <p:cNvSpPr/>
          <p:nvPr/>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319D296-3ADD-602F-6280-AF09F0C8541E}"/>
              </a:ext>
            </a:extLst>
          </p:cNvPr>
          <p:cNvSpPr txBox="1"/>
          <p:nvPr/>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8" name="TextBox 7">
            <a:extLst>
              <a:ext uri="{FF2B5EF4-FFF2-40B4-BE49-F238E27FC236}">
                <a16:creationId xmlns:a16="http://schemas.microsoft.com/office/drawing/2014/main" id="{3CB3D4C0-148A-1C15-E80F-A173E101EED7}"/>
              </a:ext>
            </a:extLst>
          </p:cNvPr>
          <p:cNvSpPr txBox="1"/>
          <p:nvPr/>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pic>
        <p:nvPicPr>
          <p:cNvPr id="9" name="Picture 8" descr="Icon&#10;&#10;Description automatically generated with low confidence">
            <a:extLst>
              <a:ext uri="{FF2B5EF4-FFF2-40B4-BE49-F238E27FC236}">
                <a16:creationId xmlns:a16="http://schemas.microsoft.com/office/drawing/2014/main" id="{8DF980E6-2174-FD09-620E-31A9FA76ECEA}"/>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0" y="64190"/>
            <a:ext cx="2028997" cy="900320"/>
          </a:xfrm>
          <a:prstGeom prst="rect">
            <a:avLst/>
          </a:prstGeom>
        </p:spPr>
      </p:pic>
    </p:spTree>
    <p:extLst>
      <p:ext uri="{BB962C8B-B14F-4D97-AF65-F5344CB8AC3E}">
        <p14:creationId xmlns:p14="http://schemas.microsoft.com/office/powerpoint/2010/main" val="117606458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Lst>
  <p:hf hdr="0" ft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3"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4" name="Picture 6"/>
          <p:cNvPicPr>
            <a:picLocks noChangeAspect="1"/>
          </p:cNvPicPr>
          <p:nvPr/>
        </p:nvPicPr>
        <p:blipFill>
          <a:blip r:embed="rId4"/>
          <a:srcRect/>
          <a:stretch>
            <a:fillRect/>
          </a:stretch>
        </p:blipFill>
        <p:spPr bwMode="auto">
          <a:xfrm>
            <a:off x="6079067" y="3416309"/>
            <a:ext cx="25400" cy="3175"/>
          </a:xfrm>
          <a:prstGeom prst="rect">
            <a:avLst/>
          </a:prstGeom>
          <a:noFill/>
          <a:ln w="9525">
            <a:noFill/>
            <a:miter lim="800000"/>
            <a:headEnd/>
            <a:tailEnd/>
          </a:ln>
        </p:spPr>
      </p:pic>
      <p:sp>
        <p:nvSpPr>
          <p:cNvPr id="11" name="Text Box 14">
            <a:extLst>
              <a:ext uri="{FF2B5EF4-FFF2-40B4-BE49-F238E27FC236}">
                <a16:creationId xmlns:a16="http://schemas.microsoft.com/office/drawing/2014/main" id="{06488F25-D32D-48D0-BB8A-6B1499EB02EC}"/>
              </a:ext>
            </a:extLst>
          </p:cNvPr>
          <p:cNvSpPr txBox="1">
            <a:spLocks noChangeArrowheads="1"/>
          </p:cNvSpPr>
          <p:nvPr/>
        </p:nvSpPr>
        <p:spPr bwMode="auto">
          <a:xfrm>
            <a:off x="11218426" y="662710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a:p>
        </p:txBody>
      </p:sp>
      <p:sp>
        <p:nvSpPr>
          <p:cNvPr id="17" name="Date Placeholder 4">
            <a:extLst>
              <a:ext uri="{FF2B5EF4-FFF2-40B4-BE49-F238E27FC236}">
                <a16:creationId xmlns:a16="http://schemas.microsoft.com/office/drawing/2014/main" id="{876090B8-EB33-44F6-B805-AE75858FA42D}"/>
              </a:ext>
            </a:extLst>
          </p:cNvPr>
          <p:cNvSpPr>
            <a:spLocks noGrp="1"/>
          </p:cNvSpPr>
          <p:nvPr>
            <p:ph type="dt" sz="half" idx="2"/>
          </p:nvPr>
        </p:nvSpPr>
        <p:spPr>
          <a:xfrm>
            <a:off x="8842515" y="6653150"/>
            <a:ext cx="2761673" cy="137160"/>
          </a:xfrm>
          <a:prstGeom prst="rect">
            <a:avLst/>
          </a:prstGeom>
        </p:spPr>
        <p:txBody>
          <a:bodyPr anchor="ctr"/>
          <a:lstStyle>
            <a:lvl1pPr algn="r">
              <a:defRPr sz="900">
                <a:solidFill>
                  <a:schemeClr val="bg2">
                    <a:lumMod val="75000"/>
                  </a:schemeClr>
                </a:solidFill>
              </a:defRPr>
            </a:lvl1pPr>
          </a:lstStyle>
          <a:p>
            <a:endParaRPr lang="en-US"/>
          </a:p>
        </p:txBody>
      </p:sp>
      <p:sp>
        <p:nvSpPr>
          <p:cNvPr id="18" name="Footer Placeholder 3">
            <a:extLst>
              <a:ext uri="{FF2B5EF4-FFF2-40B4-BE49-F238E27FC236}">
                <a16:creationId xmlns:a16="http://schemas.microsoft.com/office/drawing/2014/main" id="{2F8A329A-59C1-4D23-B5E6-03FA1C182A0A}"/>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bg2">
                    <a:lumMod val="75000"/>
                  </a:schemeClr>
                </a:solidFill>
              </a:defRPr>
            </a:lvl1pPr>
          </a:lstStyle>
          <a:p>
            <a:endParaRPr lang="en-US"/>
          </a:p>
        </p:txBody>
      </p:sp>
      <p:sp>
        <p:nvSpPr>
          <p:cNvPr id="2" name="Title Placeholder 1">
            <a:extLst>
              <a:ext uri="{FF2B5EF4-FFF2-40B4-BE49-F238E27FC236}">
                <a16:creationId xmlns:a16="http://schemas.microsoft.com/office/drawing/2014/main" id="{CA18FFB5-1B4A-8A37-78CC-AC1A7AE08575}"/>
              </a:ext>
            </a:extLst>
          </p:cNvPr>
          <p:cNvSpPr>
            <a:spLocks noGrp="1"/>
          </p:cNvSpPr>
          <p:nvPr>
            <p:ph type="title"/>
          </p:nvPr>
        </p:nvSpPr>
        <p:spPr bwMode="auto">
          <a:xfrm>
            <a:off x="266699" y="128981"/>
            <a:ext cx="11658599" cy="8329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slide</a:t>
            </a:r>
          </a:p>
        </p:txBody>
      </p:sp>
    </p:spTree>
    <p:extLst>
      <p:ext uri="{BB962C8B-B14F-4D97-AF65-F5344CB8AC3E}">
        <p14:creationId xmlns:p14="http://schemas.microsoft.com/office/powerpoint/2010/main" val="4013880278"/>
      </p:ext>
    </p:extLst>
  </p:cSld>
  <p:clrMap bg1="lt1" tx1="dk1" bg2="lt2" tx2="dk2" accent1="accent1" accent2="accent2" accent3="accent3" accent4="accent4" accent5="accent5" accent6="accent6" hlink="hlink" folHlink="folHlink"/>
  <p:sldLayoutIdLst>
    <p:sldLayoutId id="2147483786" r:id="rId1"/>
    <p:sldLayoutId id="2147483787" r:id="rId2"/>
  </p:sldLayoutIdLst>
  <p:hf hdr="0" ft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169"/>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30188" indent="-230188" algn="l" rtl="0" eaLnBrk="1" fontAlgn="base" hangingPunct="1">
        <a:spcBef>
          <a:spcPts val="169"/>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1775" algn="l" rtl="0" eaLnBrk="1" fontAlgn="base" hangingPunct="1">
        <a:spcBef>
          <a:spcPts val="169"/>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4213" indent="-222250" algn="l" rtl="0" eaLnBrk="1" fontAlgn="base" hangingPunct="1">
        <a:spcBef>
          <a:spcPts val="169"/>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30188" algn="l" rtl="0" eaLnBrk="1" fontAlgn="base" hangingPunct="1">
        <a:spcBef>
          <a:spcPts val="169"/>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583">
          <p15:clr>
            <a:srgbClr val="F26B43"/>
          </p15:clr>
        </p15:guide>
        <p15:guide id="1" pos="7512">
          <p15:clr>
            <a:srgbClr val="5ACBF0"/>
          </p15:clr>
        </p15:guide>
        <p15:guide id="2" pos="12971">
          <p15:clr>
            <a:srgbClr val="5ACBF0"/>
          </p15:clr>
        </p15:guide>
        <p15:guide id="3" pos="168">
          <p15:clr>
            <a:srgbClr val="5ACBF0"/>
          </p15:clr>
        </p15:guide>
        <p15:guide id="5" orient="horz" pos="637">
          <p15:clr>
            <a:srgbClr val="F26B43"/>
          </p15:clr>
        </p15:guide>
        <p15:guide id="6" orient="horz" pos="4176">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3" name="Picture 6"/>
          <p:cNvPicPr>
            <a:picLocks noChangeAspect="1"/>
          </p:cNvPicPr>
          <p:nvPr/>
        </p:nvPicPr>
        <p:blipFill>
          <a:blip r:embed="rId30"/>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fld id="{15A53B5B-F61C-48A1-A711-3D64AB49709F}" type="datetimeFigureOut">
              <a:rPr lang="en-US" smtClean="0"/>
              <a:t>9/4/2025</a:t>
            </a:fld>
            <a:endParaRPr lang="en-US"/>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a:p>
        </p:txBody>
      </p:sp>
      <p:pic>
        <p:nvPicPr>
          <p:cNvPr id="3" name="Picture 2" descr="A red and white sign&#10;&#10;Description automatically generated with medium confidence">
            <a:extLst>
              <a:ext uri="{FF2B5EF4-FFF2-40B4-BE49-F238E27FC236}">
                <a16:creationId xmlns:a16="http://schemas.microsoft.com/office/drawing/2014/main" id="{9C10DF0B-5790-9C31-F5A0-73C6E6439172}"/>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175153" y="319470"/>
            <a:ext cx="681667" cy="451942"/>
          </a:xfrm>
          <a:prstGeom prst="rect">
            <a:avLst/>
          </a:prstGeom>
        </p:spPr>
      </p:pic>
      <p:pic>
        <p:nvPicPr>
          <p:cNvPr id="2" name="Picture 1" descr="Diagram, logo&#10;&#10;Description automatically generated">
            <a:extLst>
              <a:ext uri="{FF2B5EF4-FFF2-40B4-BE49-F238E27FC236}">
                <a16:creationId xmlns:a16="http://schemas.microsoft.com/office/drawing/2014/main" id="{C62E5BF7-087D-03EA-EC7E-0C3103EDA666}"/>
              </a:ext>
            </a:extLst>
          </p:cNvPr>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10908117" y="174577"/>
            <a:ext cx="787324" cy="787324"/>
          </a:xfrm>
          <a:prstGeom prst="rect">
            <a:avLst/>
          </a:prstGeom>
          <a:noFill/>
        </p:spPr>
      </p:pic>
    </p:spTree>
    <p:extLst>
      <p:ext uri="{BB962C8B-B14F-4D97-AF65-F5344CB8AC3E}">
        <p14:creationId xmlns:p14="http://schemas.microsoft.com/office/powerpoint/2010/main" val="255894679"/>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 id="2147483806" r:id="rId18"/>
    <p:sldLayoutId id="2147483807" r:id="rId19"/>
    <p:sldLayoutId id="2147483808" r:id="rId20"/>
    <p:sldLayoutId id="2147483809" r:id="rId21"/>
    <p:sldLayoutId id="2147483810" r:id="rId22"/>
    <p:sldLayoutId id="2147483811" r:id="rId23"/>
    <p:sldLayoutId id="2147483812" r:id="rId24"/>
    <p:sldLayoutId id="2147483813" r:id="rId25"/>
    <p:sldLayoutId id="2147483814" r:id="rId26"/>
    <p:sldLayoutId id="2147483815" r:id="rId27"/>
    <p:sldLayoutId id="2147483817" r:id="rId28"/>
  </p:sldLayoutIdLst>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7000">
              <a:schemeClr val="tx2"/>
            </a:gs>
            <a:gs pos="90000">
              <a:schemeClr val="tx2"/>
            </a:gs>
            <a:gs pos="98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a:p>
        </p:txBody>
      </p:sp>
      <p:pic>
        <p:nvPicPr>
          <p:cNvPr id="3" name="Picture 2" descr="A red and white sign&#10;&#10;Description automatically generated with medium confidence">
            <a:extLst>
              <a:ext uri="{FF2B5EF4-FFF2-40B4-BE49-F238E27FC236}">
                <a16:creationId xmlns:a16="http://schemas.microsoft.com/office/drawing/2014/main" id="{9C10DF0B-5790-9C31-F5A0-73C6E6439172}"/>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175153" y="319470"/>
            <a:ext cx="681667" cy="451942"/>
          </a:xfrm>
          <a:prstGeom prst="rect">
            <a:avLst/>
          </a:prstGeom>
        </p:spPr>
      </p:pic>
      <p:pic>
        <p:nvPicPr>
          <p:cNvPr id="2" name="Picture 1" descr="Diagram, logo&#10;&#10;Description automatically generated">
            <a:extLst>
              <a:ext uri="{FF2B5EF4-FFF2-40B4-BE49-F238E27FC236}">
                <a16:creationId xmlns:a16="http://schemas.microsoft.com/office/drawing/2014/main" id="{1AC58E52-85FB-6148-E393-BA2968F06F6E}"/>
              </a:ext>
            </a:extLst>
          </p:cNvPr>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11082832" y="201547"/>
            <a:ext cx="687788" cy="687788"/>
          </a:xfrm>
          <a:prstGeom prst="rect">
            <a:avLst/>
          </a:prstGeom>
        </p:spPr>
      </p:pic>
    </p:spTree>
    <p:extLst>
      <p:ext uri="{BB962C8B-B14F-4D97-AF65-F5344CB8AC3E}">
        <p14:creationId xmlns:p14="http://schemas.microsoft.com/office/powerpoint/2010/main" val="2346450069"/>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2" r:id="rId5"/>
    <p:sldLayoutId id="2147483973" r:id="rId6"/>
    <p:sldLayoutId id="2147483974" r:id="rId7"/>
    <p:sldLayoutId id="2147483975" r:id="rId8"/>
    <p:sldLayoutId id="2147483976" r:id="rId9"/>
    <p:sldLayoutId id="2147483977" r:id="rId10"/>
    <p:sldLayoutId id="2147483978" r:id="rId11"/>
    <p:sldLayoutId id="2147483979" r:id="rId12"/>
    <p:sldLayoutId id="2147483980" r:id="rId13"/>
    <p:sldLayoutId id="2147483981" r:id="rId14"/>
    <p:sldLayoutId id="2147483982" r:id="rId15"/>
    <p:sldLayoutId id="2147483983" r:id="rId16"/>
    <p:sldLayoutId id="2147483984" r:id="rId17"/>
    <p:sldLayoutId id="2147483985" r:id="rId18"/>
    <p:sldLayoutId id="2147484079" r:id="rId19"/>
    <p:sldLayoutId id="2147483987" r:id="rId20"/>
    <p:sldLayoutId id="2147483988" r:id="rId21"/>
    <p:sldLayoutId id="2147483989" r:id="rId22"/>
    <p:sldLayoutId id="2147483990" r:id="rId23"/>
    <p:sldLayoutId id="2147483991" r:id="rId24"/>
    <p:sldLayoutId id="2147483992" r:id="rId25"/>
    <p:sldLayoutId id="2147483993" r:id="rId26"/>
    <p:sldLayoutId id="2147484109" r:id="rId27"/>
  </p:sldLayoutIdLst>
  <p:hf hdr="0" ft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39.xml"/><Relationship Id="rId5" Type="http://schemas.openxmlformats.org/officeDocument/2006/relationships/image" Target="../media/image27.jpeg"/><Relationship Id="rId4" Type="http://schemas.openxmlformats.org/officeDocument/2006/relationships/image" Target="../media/image26.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49.jpeg"/><Relationship Id="rId2" Type="http://schemas.openxmlformats.org/officeDocument/2006/relationships/slideLayout" Target="../slideLayouts/slideLayout14.xml"/><Relationship Id="rId1" Type="http://schemas.openxmlformats.org/officeDocument/2006/relationships/themeOverride" Target="../theme/themeOverride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162.xml"/></Relationships>
</file>

<file path=ppt/slides/_rels/slide1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13.xml"/><Relationship Id="rId1" Type="http://schemas.openxmlformats.org/officeDocument/2006/relationships/slideLayout" Target="../slideLayouts/slideLayout149.xml"/><Relationship Id="rId6" Type="http://schemas.openxmlformats.org/officeDocument/2006/relationships/image" Target="../media/image55.jpeg"/><Relationship Id="rId5" Type="http://schemas.openxmlformats.org/officeDocument/2006/relationships/image" Target="../media/image54.jpeg"/><Relationship Id="rId10" Type="http://schemas.openxmlformats.org/officeDocument/2006/relationships/image" Target="../media/image59.jpeg"/><Relationship Id="rId4" Type="http://schemas.openxmlformats.org/officeDocument/2006/relationships/image" Target="../media/image53.jpeg"/><Relationship Id="rId9"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20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9.xml"/></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20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6.xml"/></Relationships>
</file>

<file path=ppt/slides/_rels/slide18.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17.xml"/><Relationship Id="rId1" Type="http://schemas.openxmlformats.org/officeDocument/2006/relationships/slideLayout" Target="../slideLayouts/slideLayout20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6.xml"/></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28.png"/><Relationship Id="rId7" Type="http://schemas.openxmlformats.org/officeDocument/2006/relationships/diagramData" Target="../diagrams/data1.xml"/><Relationship Id="rId12"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09.xml"/><Relationship Id="rId6" Type="http://schemas.openxmlformats.org/officeDocument/2006/relationships/image" Target="../media/image31.png"/><Relationship Id="rId11" Type="http://schemas.microsoft.com/office/2007/relationships/diagramDrawing" Target="../diagrams/drawing1.xml"/><Relationship Id="rId5" Type="http://schemas.openxmlformats.org/officeDocument/2006/relationships/image" Target="../media/image30.png"/><Relationship Id="rId10" Type="http://schemas.openxmlformats.org/officeDocument/2006/relationships/diagramColors" Target="../diagrams/colors1.xml"/><Relationship Id="rId4" Type="http://schemas.openxmlformats.org/officeDocument/2006/relationships/image" Target="../media/image29.png"/><Relationship Id="rId9"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0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06.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20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6.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206.xml"/></Relationships>
</file>

<file path=ppt/slides/_rels/slide27.xml.rels><?xml version="1.0" encoding="UTF-8" standalone="yes"?>
<Relationships xmlns="http://schemas.openxmlformats.org/package/2006/relationships"><Relationship Id="rId3" Type="http://schemas.openxmlformats.org/officeDocument/2006/relationships/image" Target="../media/image64.tmp"/><Relationship Id="rId2" Type="http://schemas.openxmlformats.org/officeDocument/2006/relationships/notesSlide" Target="../notesSlides/notesSlide26.xml"/><Relationship Id="rId1" Type="http://schemas.openxmlformats.org/officeDocument/2006/relationships/slideLayout" Target="../slideLayouts/slideLayout20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6.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06.xml"/></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43.xml"/><Relationship Id="rId4" Type="http://schemas.openxmlformats.org/officeDocument/2006/relationships/image" Target="../media/image34.png"/></Relationships>
</file>

<file path=ppt/slides/_rels/slide30.xml.rels><?xml version="1.0" encoding="UTF-8" standalone="yes"?>
<Relationships xmlns="http://schemas.openxmlformats.org/package/2006/relationships"><Relationship Id="rId8" Type="http://schemas.openxmlformats.org/officeDocument/2006/relationships/image" Target="../media/image69.emf"/><Relationship Id="rId3" Type="http://schemas.openxmlformats.org/officeDocument/2006/relationships/hyperlink" Target="https://www.saa.usace.army.mil/" TargetMode="External"/><Relationship Id="rId7" Type="http://schemas.openxmlformats.org/officeDocument/2006/relationships/image" Target="../media/image68.emf"/><Relationship Id="rId2" Type="http://schemas.openxmlformats.org/officeDocument/2006/relationships/notesSlide" Target="../notesSlides/notesSlide27.xml"/><Relationship Id="rId1" Type="http://schemas.openxmlformats.org/officeDocument/2006/relationships/slideLayout" Target="../slideLayouts/slideLayout206.xml"/><Relationship Id="rId6" Type="http://schemas.openxmlformats.org/officeDocument/2006/relationships/image" Target="../media/image67.emf"/><Relationship Id="rId5" Type="http://schemas.openxmlformats.org/officeDocument/2006/relationships/hyperlink" Target="https://www.facebook.com/CaribbeanDistrictUSACE" TargetMode="External"/><Relationship Id="rId4" Type="http://schemas.openxmlformats.org/officeDocument/2006/relationships/hyperlink" Target="https://www.linkedin.com/company/u-s-army-corps-of-engineers-caribbean-distric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4.xml"/><Relationship Id="rId1" Type="http://schemas.openxmlformats.org/officeDocument/2006/relationships/slideLayout" Target="../slideLayouts/slideLayout272.xml"/><Relationship Id="rId5" Type="http://schemas.openxmlformats.org/officeDocument/2006/relationships/image" Target="../media/image37.emf"/><Relationship Id="rId4" Type="http://schemas.openxmlformats.org/officeDocument/2006/relationships/image" Target="../media/image36.emf"/></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215.xml"/><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1.xml"/></Relationships>
</file>

<file path=ppt/slides/_rels/slide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270.xml"/><Relationship Id="rId6" Type="http://schemas.openxmlformats.org/officeDocument/2006/relationships/image" Target="../media/image39.png"/><Relationship Id="rId5" Type="http://schemas.openxmlformats.org/officeDocument/2006/relationships/image" Target="../media/image42.jpeg"/><Relationship Id="rId4" Type="http://schemas.openxmlformats.org/officeDocument/2006/relationships/image" Target="../media/image41.jpe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70.xml"/></Relationships>
</file>

<file path=ppt/slides/_rels/slide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270.xml"/><Relationship Id="rId6" Type="http://schemas.openxmlformats.org/officeDocument/2006/relationships/image" Target="../media/image39.png"/><Relationship Id="rId5" Type="http://schemas.openxmlformats.org/officeDocument/2006/relationships/image" Target="../media/image45.jpeg"/><Relationship Id="rId4" Type="http://schemas.openxmlformats.org/officeDocument/2006/relationships/image" Target="../media/image4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DCD1B8-0FB9-6DE1-D901-F8B0186B1E44}"/>
              </a:ext>
            </a:extLst>
          </p:cNvPr>
          <p:cNvSpPr>
            <a:spLocks noGrp="1"/>
          </p:cNvSpPr>
          <p:nvPr>
            <p:ph type="title"/>
          </p:nvPr>
        </p:nvSpPr>
        <p:spPr>
          <a:xfrm>
            <a:off x="266700" y="260931"/>
            <a:ext cx="5753716" cy="964754"/>
          </a:xfrm>
        </p:spPr>
        <p:txBody>
          <a:bodyPr/>
          <a:lstStyle/>
          <a:p>
            <a:r>
              <a:rPr lang="en-US" sz="2400" dirty="0">
                <a:latin typeface="Arial"/>
                <a:ea typeface="ＭＳ Ｐゴシック"/>
                <a:cs typeface="Arial"/>
              </a:rPr>
              <a:t>U.S. Army Corps of engineers </a:t>
            </a:r>
            <a:br>
              <a:rPr lang="en-US" sz="2400" dirty="0">
                <a:latin typeface="Arial"/>
                <a:ea typeface="ＭＳ Ｐゴシック"/>
                <a:cs typeface="Arial"/>
              </a:rPr>
            </a:br>
            <a:r>
              <a:rPr lang="en-US" sz="2400" dirty="0">
                <a:latin typeface="Arial"/>
                <a:ea typeface="ＭＳ Ｐゴシック"/>
                <a:cs typeface="Arial"/>
              </a:rPr>
              <a:t>Caribbean District</a:t>
            </a:r>
            <a:endParaRPr lang="en-US" sz="1800" b="0" dirty="0"/>
          </a:p>
        </p:txBody>
      </p:sp>
      <p:sp>
        <p:nvSpPr>
          <p:cNvPr id="9" name="Content Placeholder 8">
            <a:extLst>
              <a:ext uri="{FF2B5EF4-FFF2-40B4-BE49-F238E27FC236}">
                <a16:creationId xmlns:a16="http://schemas.microsoft.com/office/drawing/2014/main" id="{910D6B67-EB23-B871-0CBE-F377AEE7C411}"/>
              </a:ext>
            </a:extLst>
          </p:cNvPr>
          <p:cNvSpPr>
            <a:spLocks noGrp="1"/>
          </p:cNvSpPr>
          <p:nvPr>
            <p:ph sz="quarter" idx="17"/>
          </p:nvPr>
        </p:nvSpPr>
        <p:spPr>
          <a:xfrm>
            <a:off x="211753" y="1361156"/>
            <a:ext cx="5808663" cy="4173882"/>
          </a:xfrm>
        </p:spPr>
        <p:txBody>
          <a:bodyPr/>
          <a:lstStyle/>
          <a:p>
            <a:endParaRPr lang="en-US" dirty="0">
              <a:latin typeface="Arial"/>
              <a:ea typeface="ＭＳ Ｐゴシック"/>
              <a:cs typeface="Arial"/>
            </a:endParaRPr>
          </a:p>
          <a:p>
            <a:r>
              <a:rPr lang="es-ES" sz="2000" dirty="0">
                <a:latin typeface="Arial"/>
                <a:ea typeface="ＭＳ Ｐゴシック"/>
                <a:cs typeface="Arial"/>
              </a:rPr>
              <a:t>“Recomendaciones para fomentar la participación de contratistas y empresas locales en los proyectos de USACE”</a:t>
            </a:r>
            <a:endParaRPr lang="en-US" sz="2000" dirty="0">
              <a:latin typeface="Arial"/>
              <a:ea typeface="ＭＳ Ｐゴシック"/>
              <a:cs typeface="Arial"/>
            </a:endParaRPr>
          </a:p>
          <a:p>
            <a:endParaRPr lang="en-US" dirty="0">
              <a:latin typeface="Arial"/>
              <a:ea typeface="ＭＳ Ｐゴシック"/>
              <a:cs typeface="Arial"/>
            </a:endParaRPr>
          </a:p>
          <a:p>
            <a:r>
              <a:rPr lang="en-US" dirty="0">
                <a:latin typeface="Arial"/>
                <a:ea typeface="ＭＳ Ｐゴシック"/>
                <a:cs typeface="Arial"/>
              </a:rPr>
              <a:t>Date: 5 September 2025</a:t>
            </a:r>
          </a:p>
          <a:p>
            <a:endParaRPr lang="en-US" dirty="0">
              <a:latin typeface="Arial"/>
              <a:ea typeface="ＭＳ Ｐゴシック"/>
              <a:cs typeface="Arial"/>
            </a:endParaRPr>
          </a:p>
          <a:p>
            <a:r>
              <a:rPr lang="en-US" dirty="0">
                <a:latin typeface="Arial"/>
                <a:ea typeface="ＭＳ Ｐゴシック"/>
                <a:cs typeface="Arial"/>
              </a:rPr>
              <a:t>Presented by:  </a:t>
            </a:r>
          </a:p>
          <a:p>
            <a:r>
              <a:rPr lang="en-US" dirty="0">
                <a:latin typeface="Arial"/>
                <a:ea typeface="ＭＳ Ｐゴシック"/>
                <a:cs typeface="Arial"/>
              </a:rPr>
              <a:t>Maricarmen Crespo, P.E.</a:t>
            </a:r>
          </a:p>
          <a:p>
            <a:r>
              <a:rPr lang="en-US" dirty="0">
                <a:latin typeface="Arial"/>
                <a:ea typeface="ＭＳ Ｐゴシック"/>
                <a:cs typeface="Arial"/>
              </a:rPr>
              <a:t>Chief of Construction</a:t>
            </a:r>
          </a:p>
          <a:p>
            <a:endParaRPr lang="en-US" dirty="0">
              <a:latin typeface="Arial"/>
              <a:ea typeface="ＭＳ Ｐゴシック"/>
              <a:cs typeface="Arial"/>
            </a:endParaRPr>
          </a:p>
          <a:p>
            <a:r>
              <a:rPr lang="en-US" dirty="0">
                <a:latin typeface="Arial"/>
                <a:ea typeface="ＭＳ Ｐゴシック"/>
                <a:cs typeface="Arial"/>
              </a:rPr>
              <a:t>Mariano Torres Feliciano</a:t>
            </a:r>
          </a:p>
          <a:p>
            <a:r>
              <a:rPr lang="en-US" dirty="0">
                <a:latin typeface="Arial"/>
                <a:ea typeface="ＭＳ Ｐゴシック"/>
                <a:cs typeface="Arial"/>
              </a:rPr>
              <a:t>Chief, Small Business Division</a:t>
            </a:r>
          </a:p>
        </p:txBody>
      </p:sp>
      <p:pic>
        <p:nvPicPr>
          <p:cNvPr id="13" name="Picture 12" descr="Logo&#10;&#10;Description automatically generated">
            <a:extLst>
              <a:ext uri="{FF2B5EF4-FFF2-40B4-BE49-F238E27FC236}">
                <a16:creationId xmlns:a16="http://schemas.microsoft.com/office/drawing/2014/main" id="{B5366D04-F4AA-4E2C-3D46-2E453D4C6B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59070" y="5459847"/>
            <a:ext cx="1309687" cy="1309687"/>
          </a:xfrm>
          <a:prstGeom prst="rect">
            <a:avLst/>
          </a:prstGeom>
        </p:spPr>
      </p:pic>
      <p:pic>
        <p:nvPicPr>
          <p:cNvPr id="8" name="Picture 7" descr="A picture containing sky, outdoor, nature, parked&#10;&#10;AI-generated content may be incorrect.">
            <a:extLst>
              <a:ext uri="{FF2B5EF4-FFF2-40B4-BE49-F238E27FC236}">
                <a16:creationId xmlns:a16="http://schemas.microsoft.com/office/drawing/2014/main" id="{87AFA8F2-788B-F41D-5DBD-383CA611BDD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65387" y="319298"/>
            <a:ext cx="5913498" cy="2732036"/>
          </a:xfrm>
          <a:prstGeom prst="rect">
            <a:avLst/>
          </a:prstGeom>
        </p:spPr>
      </p:pic>
      <p:sp>
        <p:nvSpPr>
          <p:cNvPr id="6" name="TextBox 5">
            <a:extLst>
              <a:ext uri="{FF2B5EF4-FFF2-40B4-BE49-F238E27FC236}">
                <a16:creationId xmlns:a16="http://schemas.microsoft.com/office/drawing/2014/main" id="{503F23AC-172C-6075-D28B-68C77846CCE3}"/>
              </a:ext>
            </a:extLst>
          </p:cNvPr>
          <p:cNvSpPr txBox="1"/>
          <p:nvPr/>
        </p:nvSpPr>
        <p:spPr>
          <a:xfrm>
            <a:off x="7152846" y="2722522"/>
            <a:ext cx="3938579" cy="307777"/>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221F20"/>
                </a:solidFill>
                <a:latin typeface="Arial"/>
              </a:rPr>
              <a:t>PRARNG Camp Santiago Joint Training Center</a:t>
            </a:r>
            <a:endParaRPr kumimoji="0" lang="en-US" sz="1400" b="0" i="0" u="none" strike="noStrike" kern="1200" cap="none" spc="0" normalizeH="0" baseline="0" noProof="0" dirty="0">
              <a:ln>
                <a:noFill/>
              </a:ln>
              <a:solidFill>
                <a:srgbClr val="221F20"/>
              </a:solidFill>
              <a:effectLst/>
              <a:uLnTx/>
              <a:uFillTx/>
              <a:latin typeface="Arial"/>
              <a:ea typeface="+mn-ea"/>
              <a:cs typeface="+mn-cs"/>
            </a:endParaRPr>
          </a:p>
        </p:txBody>
      </p:sp>
      <p:pic>
        <p:nvPicPr>
          <p:cNvPr id="22" name="Picture 21" descr="A body of water with a beach and houses in the background&#10;&#10;AI-generated content may be incorrect.">
            <a:extLst>
              <a:ext uri="{FF2B5EF4-FFF2-40B4-BE49-F238E27FC236}">
                <a16:creationId xmlns:a16="http://schemas.microsoft.com/office/drawing/2014/main" id="{4A291A84-EC40-26BD-E2DB-7D409E8DB581}"/>
              </a:ext>
            </a:extLst>
          </p:cNvPr>
          <p:cNvPicPr>
            <a:picLocks noChangeAspect="1"/>
          </p:cNvPicPr>
          <p:nvPr/>
        </p:nvPicPr>
        <p:blipFill>
          <a:blip r:embed="rId5" cstate="screen">
            <a:extLst>
              <a:ext uri="{28A0092B-C50C-407E-A947-70E740481C1C}">
                <a14:useLocalDpi xmlns:a14="http://schemas.microsoft.com/office/drawing/2010/main"/>
              </a:ext>
            </a:extLst>
          </a:blip>
          <a:srcRect t="8980" b="14067"/>
          <a:stretch/>
        </p:blipFill>
        <p:spPr>
          <a:xfrm>
            <a:off x="6165387" y="3162346"/>
            <a:ext cx="5913498" cy="3384371"/>
          </a:xfrm>
          <a:prstGeom prst="rect">
            <a:avLst/>
          </a:prstGeom>
        </p:spPr>
      </p:pic>
      <p:sp>
        <p:nvSpPr>
          <p:cNvPr id="14" name="TextBox 13">
            <a:extLst>
              <a:ext uri="{FF2B5EF4-FFF2-40B4-BE49-F238E27FC236}">
                <a16:creationId xmlns:a16="http://schemas.microsoft.com/office/drawing/2014/main" id="{61744073-2593-4393-55E7-C2A5FCAE18E2}"/>
              </a:ext>
            </a:extLst>
          </p:cNvPr>
          <p:cNvSpPr txBox="1"/>
          <p:nvPr/>
        </p:nvSpPr>
        <p:spPr>
          <a:xfrm>
            <a:off x="6463073" y="6230925"/>
            <a:ext cx="5318123" cy="307777"/>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21F20"/>
                </a:solidFill>
                <a:effectLst/>
                <a:uLnTx/>
                <a:uFillTx/>
                <a:latin typeface="Arial"/>
                <a:ea typeface="+mn-ea"/>
                <a:cs typeface="+mn-cs"/>
              </a:rPr>
              <a:t>Rio de La Plata, Dorado Bridge and ACBM Toe Key Construction</a:t>
            </a:r>
          </a:p>
        </p:txBody>
      </p:sp>
    </p:spTree>
    <p:extLst>
      <p:ext uri="{BB962C8B-B14F-4D97-AF65-F5344CB8AC3E}">
        <p14:creationId xmlns:p14="http://schemas.microsoft.com/office/powerpoint/2010/main" val="1957661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87000">
              <a:schemeClr val="tx2"/>
            </a:gs>
            <a:gs pos="90000">
              <a:schemeClr val="tx2"/>
            </a:gs>
            <a:gs pos="98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E423475-8F29-8A89-D5CD-A357F559D80B}"/>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330216-DB11-F9CE-01CB-090FC5A12BAF}"/>
              </a:ext>
            </a:extLst>
          </p:cNvPr>
          <p:cNvSpPr txBox="1">
            <a:spLocks/>
          </p:cNvSpPr>
          <p:nvPr/>
        </p:nvSpPr>
        <p:spPr bwMode="auto">
          <a:xfrm>
            <a:off x="855677" y="1"/>
            <a:ext cx="11007801" cy="7719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a:lstStyle>
          <a:p>
            <a:pPr>
              <a:defRPr/>
            </a:pPr>
            <a:r>
              <a:rPr lang="es-PR" kern="0" cap="none" dirty="0">
                <a:solidFill>
                  <a:schemeClr val="tx1"/>
                </a:solidFill>
                <a:latin typeface="+mn-lt"/>
                <a:ea typeface="Tahoma" pitchFamily="34" charset="0"/>
                <a:cs typeface="Tahoma" pitchFamily="34" charset="0"/>
              </a:rPr>
              <a:t>RIO PUERTO NUEVO - OVERVIEW</a:t>
            </a:r>
            <a:endParaRPr kumimoji="0" lang="es-PR" b="1" i="0" u="none" strike="noStrike" kern="1200" cap="all" spc="0" normalizeH="0" baseline="0" dirty="0">
              <a:ln>
                <a:noFill/>
              </a:ln>
              <a:solidFill>
                <a:schemeClr val="tx1"/>
              </a:solidFill>
              <a:uLnTx/>
              <a:uFillTx/>
              <a:latin typeface="+mn-lt"/>
            </a:endParaRPr>
          </a:p>
        </p:txBody>
      </p:sp>
      <p:pic>
        <p:nvPicPr>
          <p:cNvPr id="5" name="Picture 4">
            <a:extLst>
              <a:ext uri="{FF2B5EF4-FFF2-40B4-BE49-F238E27FC236}">
                <a16:creationId xmlns:a16="http://schemas.microsoft.com/office/drawing/2014/main" id="{DF333EAA-946D-0913-B375-011734ECBCF7}"/>
              </a:ext>
            </a:extLst>
          </p:cNvPr>
          <p:cNvPicPr>
            <a:picLocks noChangeAspect="1"/>
          </p:cNvPicPr>
          <p:nvPr/>
        </p:nvPicPr>
        <p:blipFill rotWithShape="1">
          <a:blip r:embed="rId4"/>
          <a:srcRect l="26559" t="2553" r="509"/>
          <a:stretch/>
        </p:blipFill>
        <p:spPr>
          <a:xfrm>
            <a:off x="6285816" y="940996"/>
            <a:ext cx="5861881" cy="53515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E742E7D3-921C-CAFD-7499-D6321618FDC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326" t="1316" r="2167" b="1318"/>
          <a:stretch/>
        </p:blipFill>
        <p:spPr>
          <a:xfrm>
            <a:off x="55362" y="1199554"/>
            <a:ext cx="2886873" cy="335607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6AC1E380-3C86-44ED-8AD8-52B652101EF8}"/>
              </a:ext>
            </a:extLst>
          </p:cNvPr>
          <p:cNvPicPr>
            <a:picLocks noChangeAspect="1"/>
          </p:cNvPicPr>
          <p:nvPr/>
        </p:nvPicPr>
        <p:blipFill rotWithShape="1">
          <a:blip r:embed="rId6"/>
          <a:srcRect l="1117" t="668" r="947"/>
          <a:stretch/>
        </p:blipFill>
        <p:spPr>
          <a:xfrm>
            <a:off x="3033027" y="1199554"/>
            <a:ext cx="3092886" cy="4266572"/>
          </a:xfrm>
          <a:prstGeom prst="rect">
            <a:avLst/>
          </a:prstGeom>
          <a:ln w="19050" cap="sq">
            <a:solidFill>
              <a:srgbClr val="000000"/>
            </a:solidFill>
            <a:miter lim="800000"/>
          </a:ln>
          <a:effectLst>
            <a:outerShdw blurRad="57150" dist="50800" dir="2700000" algn="tl" rotWithShape="0">
              <a:srgbClr val="000000">
                <a:alpha val="40000"/>
              </a:srgbClr>
            </a:outerShdw>
          </a:effectLst>
        </p:spPr>
      </p:pic>
      <p:pic>
        <p:nvPicPr>
          <p:cNvPr id="10" name="Picture 9" descr="A picture containing sky, water, grass, river&#10;&#10;Description automatically generated">
            <a:extLst>
              <a:ext uri="{FF2B5EF4-FFF2-40B4-BE49-F238E27FC236}">
                <a16:creationId xmlns:a16="http://schemas.microsoft.com/office/drawing/2014/main" id="{EF87191E-DFAD-8035-E898-D9D4217FE94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b="8186"/>
          <a:stretch/>
        </p:blipFill>
        <p:spPr>
          <a:xfrm>
            <a:off x="83332" y="4624187"/>
            <a:ext cx="2869743" cy="14618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77151291"/>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08708-84C1-A7AC-F6C7-A7BB45D0359E}"/>
              </a:ext>
            </a:extLst>
          </p:cNvPr>
          <p:cNvSpPr>
            <a:spLocks noGrp="1"/>
          </p:cNvSpPr>
          <p:nvPr>
            <p:ph type="title"/>
          </p:nvPr>
        </p:nvSpPr>
        <p:spPr>
          <a:xfrm>
            <a:off x="882377" y="0"/>
            <a:ext cx="9730964" cy="765677"/>
          </a:xfrm>
        </p:spPr>
        <p:txBody>
          <a:bodyPr/>
          <a:lstStyle/>
          <a:p>
            <a:r>
              <a:rPr lang="en-US" dirty="0">
                <a:solidFill>
                  <a:schemeClr val="tx1"/>
                </a:solidFill>
              </a:rPr>
              <a:t>Rio de la </a:t>
            </a:r>
            <a:r>
              <a:rPr lang="en-US" dirty="0" err="1">
                <a:solidFill>
                  <a:schemeClr val="tx1"/>
                </a:solidFill>
              </a:rPr>
              <a:t>plata</a:t>
            </a:r>
            <a:r>
              <a:rPr lang="en-US" dirty="0">
                <a:solidFill>
                  <a:schemeClr val="tx1"/>
                </a:solidFill>
              </a:rPr>
              <a:t> - overview</a:t>
            </a:r>
          </a:p>
        </p:txBody>
      </p:sp>
      <p:sp>
        <p:nvSpPr>
          <p:cNvPr id="20" name="Callout: Line with No Border 19">
            <a:extLst>
              <a:ext uri="{FF2B5EF4-FFF2-40B4-BE49-F238E27FC236}">
                <a16:creationId xmlns:a16="http://schemas.microsoft.com/office/drawing/2014/main" id="{237D673E-514B-434A-A8FA-E1BE1EE1A6ED}"/>
              </a:ext>
            </a:extLst>
          </p:cNvPr>
          <p:cNvSpPr/>
          <p:nvPr/>
        </p:nvSpPr>
        <p:spPr>
          <a:xfrm>
            <a:off x="3553098" y="3979817"/>
            <a:ext cx="923109" cy="209006"/>
          </a:xfrm>
          <a:prstGeom prst="callout1">
            <a:avLst>
              <a:gd name="adj1" fmla="val 43750"/>
              <a:gd name="adj2" fmla="val 12421"/>
              <a:gd name="adj3" fmla="val 75000"/>
              <a:gd name="adj4" fmla="val -10975"/>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a:solidFill>
                  <a:schemeClr val="tx2"/>
                </a:solidFill>
              </a:rPr>
              <a:t>Disposal Area</a:t>
            </a:r>
          </a:p>
        </p:txBody>
      </p:sp>
      <p:sp>
        <p:nvSpPr>
          <p:cNvPr id="21" name="Callout: Line with No Border 20">
            <a:extLst>
              <a:ext uri="{FF2B5EF4-FFF2-40B4-BE49-F238E27FC236}">
                <a16:creationId xmlns:a16="http://schemas.microsoft.com/office/drawing/2014/main" id="{D9233F86-A9CE-414A-BB95-08D2BD4B2CA9}"/>
              </a:ext>
            </a:extLst>
          </p:cNvPr>
          <p:cNvSpPr/>
          <p:nvPr/>
        </p:nvSpPr>
        <p:spPr>
          <a:xfrm>
            <a:off x="3243943" y="2545682"/>
            <a:ext cx="923109" cy="209006"/>
          </a:xfrm>
          <a:prstGeom prst="callout1">
            <a:avLst>
              <a:gd name="adj1" fmla="val 43750"/>
              <a:gd name="adj2" fmla="val 17138"/>
              <a:gd name="adj3" fmla="val 75000"/>
              <a:gd name="adj4" fmla="val -10975"/>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a:solidFill>
                  <a:schemeClr val="tx2"/>
                </a:solidFill>
              </a:rPr>
              <a:t>East Levee</a:t>
            </a:r>
          </a:p>
        </p:txBody>
      </p:sp>
      <p:sp>
        <p:nvSpPr>
          <p:cNvPr id="23" name="Callout: Line with No Border 22">
            <a:extLst>
              <a:ext uri="{FF2B5EF4-FFF2-40B4-BE49-F238E27FC236}">
                <a16:creationId xmlns:a16="http://schemas.microsoft.com/office/drawing/2014/main" id="{64BFD72B-5F86-4D8A-B0CC-6794C0EFACAE}"/>
              </a:ext>
            </a:extLst>
          </p:cNvPr>
          <p:cNvSpPr/>
          <p:nvPr/>
        </p:nvSpPr>
        <p:spPr>
          <a:xfrm>
            <a:off x="3679372" y="1319938"/>
            <a:ext cx="923109" cy="209006"/>
          </a:xfrm>
          <a:prstGeom prst="callout1">
            <a:avLst>
              <a:gd name="adj1" fmla="val 43750"/>
              <a:gd name="adj2" fmla="val 12421"/>
              <a:gd name="adj3" fmla="val 75000"/>
              <a:gd name="adj4" fmla="val -10975"/>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a:solidFill>
                  <a:schemeClr val="tx2"/>
                </a:solidFill>
              </a:rPr>
              <a:t>Disposal Area</a:t>
            </a:r>
          </a:p>
        </p:txBody>
      </p:sp>
      <p:sp>
        <p:nvSpPr>
          <p:cNvPr id="24" name="Callout: Line with No Border 23">
            <a:extLst>
              <a:ext uri="{FF2B5EF4-FFF2-40B4-BE49-F238E27FC236}">
                <a16:creationId xmlns:a16="http://schemas.microsoft.com/office/drawing/2014/main" id="{51603FCB-08A8-4CAC-B585-407110E8A287}"/>
              </a:ext>
            </a:extLst>
          </p:cNvPr>
          <p:cNvSpPr/>
          <p:nvPr/>
        </p:nvSpPr>
        <p:spPr>
          <a:xfrm>
            <a:off x="1727201" y="5516284"/>
            <a:ext cx="923109" cy="209006"/>
          </a:xfrm>
          <a:prstGeom prst="callout1">
            <a:avLst>
              <a:gd name="adj1" fmla="val 68750"/>
              <a:gd name="adj2" fmla="val 66194"/>
              <a:gd name="adj3" fmla="val 108334"/>
              <a:gd name="adj4" fmla="val 91856"/>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a:solidFill>
                  <a:schemeClr val="tx2"/>
                </a:solidFill>
              </a:rPr>
              <a:t>Disposal</a:t>
            </a:r>
          </a:p>
          <a:p>
            <a:pPr algn="ctr"/>
            <a:r>
              <a:rPr lang="en-US" sz="800">
                <a:solidFill>
                  <a:schemeClr val="tx2"/>
                </a:solidFill>
              </a:rPr>
              <a:t>Area</a:t>
            </a:r>
          </a:p>
        </p:txBody>
      </p:sp>
      <p:sp>
        <p:nvSpPr>
          <p:cNvPr id="25" name="Callout: Line with No Border 24">
            <a:extLst>
              <a:ext uri="{FF2B5EF4-FFF2-40B4-BE49-F238E27FC236}">
                <a16:creationId xmlns:a16="http://schemas.microsoft.com/office/drawing/2014/main" id="{F90C2C6E-2FF2-4E0F-868D-641681950DBA}"/>
              </a:ext>
            </a:extLst>
          </p:cNvPr>
          <p:cNvSpPr/>
          <p:nvPr/>
        </p:nvSpPr>
        <p:spPr>
          <a:xfrm>
            <a:off x="3570600" y="4762013"/>
            <a:ext cx="923109" cy="209006"/>
          </a:xfrm>
          <a:prstGeom prst="callout1">
            <a:avLst>
              <a:gd name="adj1" fmla="val 43750"/>
              <a:gd name="adj2" fmla="val 17138"/>
              <a:gd name="adj3" fmla="val 75000"/>
              <a:gd name="adj4" fmla="val -10975"/>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a:solidFill>
                  <a:schemeClr val="tx2"/>
                </a:solidFill>
              </a:rPr>
              <a:t>East Levee</a:t>
            </a:r>
          </a:p>
        </p:txBody>
      </p:sp>
      <p:sp>
        <p:nvSpPr>
          <p:cNvPr id="28" name="Callout: Line with No Border 27">
            <a:extLst>
              <a:ext uri="{FF2B5EF4-FFF2-40B4-BE49-F238E27FC236}">
                <a16:creationId xmlns:a16="http://schemas.microsoft.com/office/drawing/2014/main" id="{56BCB421-5777-4C86-A055-34FC86F8902E}"/>
              </a:ext>
            </a:extLst>
          </p:cNvPr>
          <p:cNvSpPr/>
          <p:nvPr/>
        </p:nvSpPr>
        <p:spPr>
          <a:xfrm>
            <a:off x="1886358" y="6277790"/>
            <a:ext cx="923109" cy="209006"/>
          </a:xfrm>
          <a:prstGeom prst="callout1">
            <a:avLst>
              <a:gd name="adj1" fmla="val 47917"/>
              <a:gd name="adj2" fmla="val 73742"/>
              <a:gd name="adj3" fmla="val -62500"/>
              <a:gd name="adj4" fmla="val 106951"/>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a:solidFill>
                  <a:schemeClr val="tx2"/>
                </a:solidFill>
              </a:rPr>
              <a:t>Channel</a:t>
            </a:r>
          </a:p>
        </p:txBody>
      </p:sp>
      <p:sp>
        <p:nvSpPr>
          <p:cNvPr id="31" name="TextBox 30">
            <a:extLst>
              <a:ext uri="{FF2B5EF4-FFF2-40B4-BE49-F238E27FC236}">
                <a16:creationId xmlns:a16="http://schemas.microsoft.com/office/drawing/2014/main" id="{38B664A1-6349-4CAB-8D37-EDEE587EAE7B}"/>
              </a:ext>
            </a:extLst>
          </p:cNvPr>
          <p:cNvSpPr txBox="1"/>
          <p:nvPr/>
        </p:nvSpPr>
        <p:spPr>
          <a:xfrm>
            <a:off x="3553097" y="5793489"/>
            <a:ext cx="816554" cy="215444"/>
          </a:xfrm>
          <a:prstGeom prst="rect">
            <a:avLst/>
          </a:prstGeom>
          <a:noFill/>
        </p:spPr>
        <p:txBody>
          <a:bodyPr wrap="square" rtlCol="0">
            <a:spAutoFit/>
          </a:bodyPr>
          <a:lstStyle/>
          <a:p>
            <a:r>
              <a:rPr lang="en-US" sz="800">
                <a:solidFill>
                  <a:schemeClr val="tx2"/>
                </a:solidFill>
              </a:rPr>
              <a:t>PR HWY-2</a:t>
            </a:r>
          </a:p>
        </p:txBody>
      </p:sp>
      <p:sp>
        <p:nvSpPr>
          <p:cNvPr id="32" name="TextBox 31">
            <a:extLst>
              <a:ext uri="{FF2B5EF4-FFF2-40B4-BE49-F238E27FC236}">
                <a16:creationId xmlns:a16="http://schemas.microsoft.com/office/drawing/2014/main" id="{2793782A-916B-4F64-ABCB-ACC1A81E79BB}"/>
              </a:ext>
            </a:extLst>
          </p:cNvPr>
          <p:cNvSpPr txBox="1"/>
          <p:nvPr/>
        </p:nvSpPr>
        <p:spPr>
          <a:xfrm>
            <a:off x="2751993" y="5127831"/>
            <a:ext cx="816554" cy="215444"/>
          </a:xfrm>
          <a:prstGeom prst="rect">
            <a:avLst/>
          </a:prstGeom>
          <a:noFill/>
        </p:spPr>
        <p:txBody>
          <a:bodyPr wrap="square" rtlCol="0">
            <a:spAutoFit/>
          </a:bodyPr>
          <a:lstStyle/>
          <a:p>
            <a:r>
              <a:rPr lang="en-US" sz="800">
                <a:solidFill>
                  <a:schemeClr val="tx2"/>
                </a:solidFill>
              </a:rPr>
              <a:t>PR HWY-22</a:t>
            </a:r>
          </a:p>
        </p:txBody>
      </p:sp>
      <p:sp>
        <p:nvSpPr>
          <p:cNvPr id="33" name="Callout: Line with No Border 32">
            <a:extLst>
              <a:ext uri="{FF2B5EF4-FFF2-40B4-BE49-F238E27FC236}">
                <a16:creationId xmlns:a16="http://schemas.microsoft.com/office/drawing/2014/main" id="{9CC3E2CC-CC87-4A03-BAB4-6317DF4D8837}"/>
              </a:ext>
            </a:extLst>
          </p:cNvPr>
          <p:cNvSpPr/>
          <p:nvPr/>
        </p:nvSpPr>
        <p:spPr>
          <a:xfrm>
            <a:off x="3173274" y="6165745"/>
            <a:ext cx="1209381" cy="209006"/>
          </a:xfrm>
          <a:prstGeom prst="callout1">
            <a:avLst>
              <a:gd name="adj1" fmla="val 43750"/>
              <a:gd name="adj2" fmla="val 12421"/>
              <a:gd name="adj3" fmla="val -45833"/>
              <a:gd name="adj4" fmla="val -24032"/>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a:solidFill>
                  <a:schemeClr val="tx2"/>
                </a:solidFill>
              </a:rPr>
              <a:t>PR-2 Bridge and Road Re-alignment</a:t>
            </a:r>
          </a:p>
        </p:txBody>
      </p:sp>
      <p:sp>
        <p:nvSpPr>
          <p:cNvPr id="80" name="TextBox 79">
            <a:extLst>
              <a:ext uri="{FF2B5EF4-FFF2-40B4-BE49-F238E27FC236}">
                <a16:creationId xmlns:a16="http://schemas.microsoft.com/office/drawing/2014/main" id="{B5F9217D-C00A-43BD-0F59-3C18DF056CE3}"/>
              </a:ext>
            </a:extLst>
          </p:cNvPr>
          <p:cNvSpPr txBox="1"/>
          <p:nvPr/>
        </p:nvSpPr>
        <p:spPr>
          <a:xfrm>
            <a:off x="184100" y="755543"/>
            <a:ext cx="7388728" cy="284693"/>
          </a:xfrm>
          <a:prstGeom prst="rect">
            <a:avLst/>
          </a:prstGeom>
          <a:noFill/>
        </p:spPr>
        <p:txBody>
          <a:bodyPr wrap="square" rtlCol="0">
            <a:spAutoFit/>
          </a:bodyPr>
          <a:lstStyle>
            <a:defPPr>
              <a:defRPr lang="en-US"/>
            </a:defPPr>
            <a:lvl1pPr>
              <a:defRPr sz="1250" b="1" spc="-40">
                <a:latin typeface="Century Gothic" panose="020B0502020202020204" pitchFamily="34" charset="0"/>
              </a:defRPr>
            </a:lvl1pPr>
          </a:lstStyle>
          <a:p>
            <a:r>
              <a:rPr lang="en-US"/>
              <a:t>PROJECT FEATURES AND IMPLEMENTATION PLAN</a:t>
            </a:r>
          </a:p>
        </p:txBody>
      </p:sp>
      <p:pic>
        <p:nvPicPr>
          <p:cNvPr id="81" name="image8.jpeg">
            <a:extLst>
              <a:ext uri="{FF2B5EF4-FFF2-40B4-BE49-F238E27FC236}">
                <a16:creationId xmlns:a16="http://schemas.microsoft.com/office/drawing/2014/main" id="{FE01B1C1-F02C-F992-AF89-D01E462FB4C0}"/>
              </a:ext>
            </a:extLst>
          </p:cNvPr>
          <p:cNvPicPr>
            <a:picLocks noChangeAspect="1"/>
          </p:cNvPicPr>
          <p:nvPr/>
        </p:nvPicPr>
        <p:blipFill>
          <a:blip r:embed="rId3" cstate="print"/>
          <a:stretch>
            <a:fillRect/>
          </a:stretch>
        </p:blipFill>
        <p:spPr>
          <a:xfrm>
            <a:off x="5394412" y="897889"/>
            <a:ext cx="5599608" cy="5720084"/>
          </a:xfrm>
          <a:prstGeom prst="rect">
            <a:avLst/>
          </a:prstGeom>
        </p:spPr>
      </p:pic>
      <p:sp>
        <p:nvSpPr>
          <p:cNvPr id="82" name="Rectangle 81">
            <a:extLst>
              <a:ext uri="{FF2B5EF4-FFF2-40B4-BE49-F238E27FC236}">
                <a16:creationId xmlns:a16="http://schemas.microsoft.com/office/drawing/2014/main" id="{852ABCFC-A604-F66D-72E3-CB875FD44DD7}"/>
              </a:ext>
            </a:extLst>
          </p:cNvPr>
          <p:cNvSpPr/>
          <p:nvPr/>
        </p:nvSpPr>
        <p:spPr>
          <a:xfrm>
            <a:off x="243796" y="1076897"/>
            <a:ext cx="374904" cy="322596"/>
          </a:xfrm>
          <a:prstGeom prst="rect">
            <a:avLst/>
          </a:prstGeom>
          <a:solidFill>
            <a:srgbClr val="92D05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id="{BF8EF8CE-9651-E1B5-64B7-07A289CCD435}"/>
              </a:ext>
            </a:extLst>
          </p:cNvPr>
          <p:cNvSpPr txBox="1"/>
          <p:nvPr/>
        </p:nvSpPr>
        <p:spPr>
          <a:xfrm>
            <a:off x="647300" y="1038140"/>
            <a:ext cx="1812696" cy="461665"/>
          </a:xfrm>
          <a:prstGeom prst="rect">
            <a:avLst/>
          </a:prstGeom>
          <a:noFill/>
        </p:spPr>
        <p:txBody>
          <a:bodyPr wrap="square" rtlCol="0">
            <a:spAutoFit/>
          </a:bodyPr>
          <a:lstStyle/>
          <a:p>
            <a:r>
              <a:rPr lang="en-US" sz="1200" b="1">
                <a:latin typeface="Arial" panose="020B0604020202020204" pitchFamily="34" charset="0"/>
                <a:cs typeface="Arial" panose="020B0604020202020204" pitchFamily="34" charset="0"/>
              </a:rPr>
              <a:t>CONTRACT 1A</a:t>
            </a:r>
          </a:p>
          <a:p>
            <a:r>
              <a:rPr lang="en-US" sz="1200" b="1" i="1" kern="0">
                <a:latin typeface="Arial" panose="020B0604020202020204" pitchFamily="34" charset="0"/>
                <a:cs typeface="Arial" panose="020B0604020202020204" pitchFamily="34" charset="0"/>
              </a:rPr>
              <a:t>Completed</a:t>
            </a:r>
            <a:r>
              <a:rPr lang="en-US" sz="1200" b="1" i="1">
                <a:latin typeface="Arial" panose="020B0604020202020204" pitchFamily="34" charset="0"/>
                <a:cs typeface="Arial" panose="020B0604020202020204" pitchFamily="34" charset="0"/>
              </a:rPr>
              <a:t> 2015</a:t>
            </a:r>
          </a:p>
        </p:txBody>
      </p:sp>
      <p:sp>
        <p:nvSpPr>
          <p:cNvPr id="84" name="Rectangle 83">
            <a:extLst>
              <a:ext uri="{FF2B5EF4-FFF2-40B4-BE49-F238E27FC236}">
                <a16:creationId xmlns:a16="http://schemas.microsoft.com/office/drawing/2014/main" id="{F9963606-78CB-C4B4-3764-5A899AB777AD}"/>
              </a:ext>
            </a:extLst>
          </p:cNvPr>
          <p:cNvSpPr/>
          <p:nvPr/>
        </p:nvSpPr>
        <p:spPr>
          <a:xfrm>
            <a:off x="248033" y="2539490"/>
            <a:ext cx="366531" cy="322596"/>
          </a:xfrm>
          <a:prstGeom prst="rect">
            <a:avLst/>
          </a:prstGeom>
          <a:solidFill>
            <a:srgbClr val="FF66CC"/>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a:extLst>
              <a:ext uri="{FF2B5EF4-FFF2-40B4-BE49-F238E27FC236}">
                <a16:creationId xmlns:a16="http://schemas.microsoft.com/office/drawing/2014/main" id="{BFF0A02A-708B-A808-1A73-6180101B539A}"/>
              </a:ext>
            </a:extLst>
          </p:cNvPr>
          <p:cNvSpPr txBox="1"/>
          <p:nvPr/>
        </p:nvSpPr>
        <p:spPr>
          <a:xfrm>
            <a:off x="658998" y="2493469"/>
            <a:ext cx="4472514" cy="563231"/>
          </a:xfrm>
          <a:prstGeom prst="rect">
            <a:avLst/>
          </a:prstGeom>
          <a:noFill/>
        </p:spPr>
        <p:txBody>
          <a:bodyPr wrap="square" rtlCol="0">
            <a:spAutoFit/>
          </a:bodyPr>
          <a:lstStyle/>
          <a:p>
            <a:pPr>
              <a:lnSpc>
                <a:spcPct val="85000"/>
              </a:lnSpc>
            </a:pPr>
            <a:r>
              <a:rPr lang="en-US" sz="1200" b="1">
                <a:latin typeface="Arial" panose="020B0604020202020204" pitchFamily="34" charset="0"/>
                <a:cs typeface="Arial" panose="020B0604020202020204" pitchFamily="34" charset="0"/>
              </a:rPr>
              <a:t>ARTICULATED CONCRETE BLOCK MAT AND TOE KEY </a:t>
            </a:r>
          </a:p>
          <a:p>
            <a:pPr marL="171450" indent="-171450">
              <a:lnSpc>
                <a:spcPct val="85000"/>
              </a:lnSpc>
              <a:buFont typeface="Arial" panose="020B0604020202020204" pitchFamily="34" charset="0"/>
              <a:buChar char="•"/>
            </a:pPr>
            <a:r>
              <a:rPr lang="en-US" sz="1200">
                <a:latin typeface="Arial" panose="020B0604020202020204" pitchFamily="34" charset="0"/>
                <a:cs typeface="Arial" panose="020B0604020202020204" pitchFamily="34" charset="0"/>
              </a:rPr>
              <a:t>Substantial Completion: 2023</a:t>
            </a:r>
          </a:p>
          <a:p>
            <a:pPr>
              <a:lnSpc>
                <a:spcPct val="85000"/>
              </a:lnSpc>
            </a:pPr>
            <a:endParaRPr lang="en-US" sz="1200" b="1">
              <a:latin typeface="Arial" panose="020B0604020202020204" pitchFamily="34" charset="0"/>
              <a:cs typeface="Arial" panose="020B0604020202020204" pitchFamily="34" charset="0"/>
            </a:endParaRPr>
          </a:p>
        </p:txBody>
      </p:sp>
      <p:sp>
        <p:nvSpPr>
          <p:cNvPr id="86" name="Rectangle 85">
            <a:extLst>
              <a:ext uri="{FF2B5EF4-FFF2-40B4-BE49-F238E27FC236}">
                <a16:creationId xmlns:a16="http://schemas.microsoft.com/office/drawing/2014/main" id="{AAB76EB5-C492-08DB-57C4-F7E854996B6C}"/>
              </a:ext>
            </a:extLst>
          </p:cNvPr>
          <p:cNvSpPr/>
          <p:nvPr/>
        </p:nvSpPr>
        <p:spPr>
          <a:xfrm>
            <a:off x="248033" y="3246180"/>
            <a:ext cx="366531" cy="322596"/>
          </a:xfrm>
          <a:prstGeom prst="rect">
            <a:avLst/>
          </a:prstGeom>
          <a:solidFill>
            <a:srgbClr val="FFFF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id="{42AB48D4-E322-E79B-BA6A-A4C274610B68}"/>
              </a:ext>
            </a:extLst>
          </p:cNvPr>
          <p:cNvSpPr txBox="1"/>
          <p:nvPr/>
        </p:nvSpPr>
        <p:spPr>
          <a:xfrm>
            <a:off x="658998" y="3226573"/>
            <a:ext cx="4242335" cy="1246495"/>
          </a:xfrm>
          <a:prstGeom prst="rect">
            <a:avLst/>
          </a:prstGeom>
          <a:noFill/>
        </p:spPr>
        <p:txBody>
          <a:bodyPr wrap="square" rtlCol="0">
            <a:spAutoFit/>
          </a:bodyPr>
          <a:lstStyle/>
          <a:p>
            <a:r>
              <a:rPr lang="en-US" sz="1200" b="1">
                <a:latin typeface="Arial" panose="020B0604020202020204" pitchFamily="34" charset="0"/>
                <a:cs typeface="Arial" panose="020B0604020202020204" pitchFamily="34" charset="0"/>
              </a:rPr>
              <a:t>SUPPLEMENTAL CONTRACT 1</a:t>
            </a:r>
          </a:p>
          <a:p>
            <a:pPr marL="60325">
              <a:lnSpc>
                <a:spcPct val="85000"/>
              </a:lnSpc>
            </a:pPr>
            <a:r>
              <a:rPr lang="en-US" sz="1200">
                <a:latin typeface="Arial" panose="020B0604020202020204" pitchFamily="34" charset="0"/>
                <a:cs typeface="Arial" panose="020B0604020202020204" pitchFamily="34" charset="0"/>
              </a:rPr>
              <a:t>Features</a:t>
            </a:r>
          </a:p>
          <a:p>
            <a:pPr marL="231775" indent="-171450">
              <a:lnSpc>
                <a:spcPct val="85000"/>
              </a:lnSpc>
              <a:buFont typeface="Arial" panose="020B0604020202020204" pitchFamily="34" charset="0"/>
              <a:buChar char="•"/>
            </a:pPr>
            <a:r>
              <a:rPr lang="en-US" sz="1200">
                <a:latin typeface="Arial" panose="020B0604020202020204" pitchFamily="34" charset="0"/>
                <a:cs typeface="Arial" panose="020B0604020202020204" pitchFamily="34" charset="0"/>
              </a:rPr>
              <a:t>4 concrete culverts</a:t>
            </a:r>
          </a:p>
          <a:p>
            <a:pPr marL="231775" indent="-171450">
              <a:lnSpc>
                <a:spcPct val="85000"/>
              </a:lnSpc>
              <a:buFont typeface="Arial" panose="020B0604020202020204" pitchFamily="34" charset="0"/>
              <a:buChar char="•"/>
            </a:pPr>
            <a:r>
              <a:rPr lang="en-US" sz="1200">
                <a:latin typeface="Arial" panose="020B0604020202020204" pitchFamily="34" charset="0"/>
                <a:cs typeface="Arial" panose="020B0604020202020204" pitchFamily="34" charset="0"/>
              </a:rPr>
              <a:t>1.6 miles of river channel improvements</a:t>
            </a:r>
          </a:p>
          <a:p>
            <a:pPr marL="231775" indent="-171450">
              <a:lnSpc>
                <a:spcPct val="85000"/>
              </a:lnSpc>
              <a:buFont typeface="Arial" panose="020B0604020202020204" pitchFamily="34" charset="0"/>
              <a:buChar char="•"/>
            </a:pPr>
            <a:r>
              <a:rPr lang="en-US" sz="1200">
                <a:latin typeface="Arial" panose="020B0604020202020204" pitchFamily="34" charset="0"/>
                <a:cs typeface="Arial" panose="020B0604020202020204" pitchFamily="34" charset="0"/>
              </a:rPr>
              <a:t>2.9 miles of earthen levees</a:t>
            </a:r>
          </a:p>
          <a:p>
            <a:pPr marL="231775" indent="-171450">
              <a:lnSpc>
                <a:spcPct val="85000"/>
              </a:lnSpc>
              <a:buFont typeface="Arial" panose="020B0604020202020204" pitchFamily="34" charset="0"/>
              <a:buChar char="•"/>
            </a:pPr>
            <a:r>
              <a:rPr lang="en-US" sz="1200">
                <a:latin typeface="Arial" panose="020B0604020202020204" pitchFamily="34" charset="0"/>
                <a:cs typeface="Arial" panose="020B0604020202020204" pitchFamily="34" charset="0"/>
              </a:rPr>
              <a:t>30 acres of wetland mitigation</a:t>
            </a:r>
          </a:p>
          <a:p>
            <a:endParaRPr lang="en-US" sz="1200" b="1">
              <a:latin typeface="Arial" panose="020B0604020202020204" pitchFamily="34" charset="0"/>
              <a:cs typeface="Arial" panose="020B0604020202020204" pitchFamily="34" charset="0"/>
            </a:endParaRPr>
          </a:p>
        </p:txBody>
      </p:sp>
      <p:sp>
        <p:nvSpPr>
          <p:cNvPr id="88" name="Rectangle 87">
            <a:extLst>
              <a:ext uri="{FF2B5EF4-FFF2-40B4-BE49-F238E27FC236}">
                <a16:creationId xmlns:a16="http://schemas.microsoft.com/office/drawing/2014/main" id="{6C0DAB9F-1915-2A22-C21C-6513E50FE218}"/>
              </a:ext>
            </a:extLst>
          </p:cNvPr>
          <p:cNvSpPr/>
          <p:nvPr/>
        </p:nvSpPr>
        <p:spPr>
          <a:xfrm>
            <a:off x="280767" y="4638192"/>
            <a:ext cx="366531" cy="322596"/>
          </a:xfrm>
          <a:prstGeom prst="rect">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a:extLst>
              <a:ext uri="{FF2B5EF4-FFF2-40B4-BE49-F238E27FC236}">
                <a16:creationId xmlns:a16="http://schemas.microsoft.com/office/drawing/2014/main" id="{F78D9939-1162-ACAF-4DC3-94446EBDF880}"/>
              </a:ext>
            </a:extLst>
          </p:cNvPr>
          <p:cNvSpPr txBox="1"/>
          <p:nvPr/>
        </p:nvSpPr>
        <p:spPr>
          <a:xfrm>
            <a:off x="613438" y="4655900"/>
            <a:ext cx="4392057" cy="960263"/>
          </a:xfrm>
          <a:prstGeom prst="rect">
            <a:avLst/>
          </a:prstGeom>
          <a:noFill/>
        </p:spPr>
        <p:txBody>
          <a:bodyPr wrap="square" rtlCol="0">
            <a:spAutoFit/>
          </a:bodyPr>
          <a:lstStyle/>
          <a:p>
            <a:r>
              <a:rPr lang="en-US" sz="1200" b="1">
                <a:latin typeface="Arial" panose="020B0604020202020204" pitchFamily="34" charset="0"/>
                <a:cs typeface="Arial" panose="020B0604020202020204" pitchFamily="34" charset="0"/>
              </a:rPr>
              <a:t>SUPPLEMENTAL CONTRACT 3</a:t>
            </a:r>
          </a:p>
          <a:p>
            <a:r>
              <a:rPr lang="en-US" sz="1200">
                <a:latin typeface="Arial" panose="020B0604020202020204" pitchFamily="34" charset="0"/>
                <a:cs typeface="Arial" panose="020B0604020202020204" pitchFamily="34" charset="0"/>
              </a:rPr>
              <a:t>Features:</a:t>
            </a:r>
          </a:p>
          <a:p>
            <a:pPr marL="231775" indent="-171450">
              <a:lnSpc>
                <a:spcPct val="85000"/>
              </a:lnSpc>
              <a:buFont typeface="Arial" panose="020B0604020202020204" pitchFamily="34" charset="0"/>
              <a:buChar char="•"/>
            </a:pPr>
            <a:r>
              <a:rPr lang="en-US" sz="1200">
                <a:latin typeface="Arial" panose="020B0604020202020204" pitchFamily="34" charset="0"/>
                <a:cs typeface="Arial" panose="020B0604020202020204" pitchFamily="34" charset="0"/>
              </a:rPr>
              <a:t>1.4 miles of river channel improvements</a:t>
            </a:r>
          </a:p>
          <a:p>
            <a:pPr marL="231775" indent="-171450">
              <a:lnSpc>
                <a:spcPct val="85000"/>
              </a:lnSpc>
              <a:buFont typeface="Arial" panose="020B0604020202020204" pitchFamily="34" charset="0"/>
              <a:buChar char="•"/>
            </a:pPr>
            <a:r>
              <a:rPr lang="en-US" sz="1200">
                <a:latin typeface="Arial" panose="020B0604020202020204" pitchFamily="34" charset="0"/>
                <a:cs typeface="Arial" panose="020B0604020202020204" pitchFamily="34" charset="0"/>
              </a:rPr>
              <a:t>1.3 miles of earthen levees</a:t>
            </a:r>
          </a:p>
          <a:p>
            <a:endParaRPr lang="en-US" sz="1200">
              <a:latin typeface="Arial" panose="020B0604020202020204" pitchFamily="34" charset="0"/>
              <a:cs typeface="Arial" panose="020B0604020202020204" pitchFamily="34" charset="0"/>
            </a:endParaRPr>
          </a:p>
        </p:txBody>
      </p:sp>
      <p:sp>
        <p:nvSpPr>
          <p:cNvPr id="90" name="Rectangle 89">
            <a:extLst>
              <a:ext uri="{FF2B5EF4-FFF2-40B4-BE49-F238E27FC236}">
                <a16:creationId xmlns:a16="http://schemas.microsoft.com/office/drawing/2014/main" id="{410E227A-0438-913A-3A5D-4864BC8ED708}"/>
              </a:ext>
            </a:extLst>
          </p:cNvPr>
          <p:cNvSpPr/>
          <p:nvPr/>
        </p:nvSpPr>
        <p:spPr>
          <a:xfrm>
            <a:off x="280767" y="5700710"/>
            <a:ext cx="366531" cy="322596"/>
          </a:xfrm>
          <a:prstGeom prst="rect">
            <a:avLst/>
          </a:prstGeom>
          <a:solidFill>
            <a:srgbClr val="9999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a:extLst>
              <a:ext uri="{FF2B5EF4-FFF2-40B4-BE49-F238E27FC236}">
                <a16:creationId xmlns:a16="http://schemas.microsoft.com/office/drawing/2014/main" id="{0F11896F-AF9B-AE33-DA9B-2C9C5C059C87}"/>
              </a:ext>
            </a:extLst>
          </p:cNvPr>
          <p:cNvSpPr txBox="1"/>
          <p:nvPr/>
        </p:nvSpPr>
        <p:spPr>
          <a:xfrm>
            <a:off x="649797" y="5684470"/>
            <a:ext cx="4319337" cy="1034129"/>
          </a:xfrm>
          <a:prstGeom prst="rect">
            <a:avLst/>
          </a:prstGeom>
          <a:noFill/>
        </p:spPr>
        <p:txBody>
          <a:bodyPr wrap="square" rtlCol="0">
            <a:spAutoFit/>
          </a:bodyPr>
          <a:lstStyle/>
          <a:p>
            <a:pPr>
              <a:lnSpc>
                <a:spcPct val="80000"/>
              </a:lnSpc>
            </a:pPr>
            <a:r>
              <a:rPr lang="en-US" sz="1200" b="1">
                <a:latin typeface="Arial" panose="020B0604020202020204" pitchFamily="34" charset="0"/>
                <a:cs typeface="Arial" panose="020B0604020202020204" pitchFamily="34" charset="0"/>
              </a:rPr>
              <a:t>SUPPLEMENTAL CONTRACT: NORTH COAST SUPERAQUEDUCT RELOCATION</a:t>
            </a:r>
          </a:p>
          <a:p>
            <a:r>
              <a:rPr lang="en-US" sz="1200">
                <a:latin typeface="Arial" panose="020B0604020202020204" pitchFamily="34" charset="0"/>
                <a:cs typeface="Arial" panose="020B0604020202020204" pitchFamily="34" charset="0"/>
              </a:rPr>
              <a:t>Features:</a:t>
            </a:r>
          </a:p>
          <a:p>
            <a:pPr marL="231775" indent="-171450">
              <a:lnSpc>
                <a:spcPct val="85000"/>
              </a:lnSpc>
              <a:buFont typeface="Arial" panose="020B0604020202020204" pitchFamily="34" charset="0"/>
              <a:buChar char="•"/>
            </a:pPr>
            <a:r>
              <a:rPr lang="en-US" sz="1200">
                <a:latin typeface="Arial" panose="020B0604020202020204" pitchFamily="34" charset="0"/>
                <a:cs typeface="Arial" panose="020B0604020202020204" pitchFamily="34" charset="0"/>
              </a:rPr>
              <a:t>1,000-foot relocation of a 72-inch potable water line, which supplies water to the northern municipalities</a:t>
            </a:r>
          </a:p>
          <a:p>
            <a:pPr>
              <a:lnSpc>
                <a:spcPct val="80000"/>
              </a:lnSpc>
            </a:pPr>
            <a:endParaRPr lang="en-US" sz="1200" b="1">
              <a:solidFill>
                <a:srgbClr val="FF0000"/>
              </a:solidFill>
              <a:latin typeface="Arial" panose="020B0604020202020204" pitchFamily="34" charset="0"/>
              <a:cs typeface="Arial" panose="020B0604020202020204" pitchFamily="34" charset="0"/>
            </a:endParaRPr>
          </a:p>
        </p:txBody>
      </p:sp>
      <p:sp>
        <p:nvSpPr>
          <p:cNvPr id="92" name="TextBox 91">
            <a:extLst>
              <a:ext uri="{FF2B5EF4-FFF2-40B4-BE49-F238E27FC236}">
                <a16:creationId xmlns:a16="http://schemas.microsoft.com/office/drawing/2014/main" id="{12FA51B3-F331-706D-2305-189ADF5244C2}"/>
              </a:ext>
            </a:extLst>
          </p:cNvPr>
          <p:cNvSpPr txBox="1"/>
          <p:nvPr/>
        </p:nvSpPr>
        <p:spPr>
          <a:xfrm>
            <a:off x="647298" y="1699979"/>
            <a:ext cx="4472515" cy="923330"/>
          </a:xfrm>
          <a:prstGeom prst="rect">
            <a:avLst/>
          </a:prstGeom>
          <a:noFill/>
        </p:spPr>
        <p:txBody>
          <a:bodyPr wrap="square" rtlCol="0">
            <a:spAutoFit/>
          </a:bodyPr>
          <a:lstStyle/>
          <a:p>
            <a:pPr>
              <a:lnSpc>
                <a:spcPct val="90000"/>
              </a:lnSpc>
            </a:pPr>
            <a:r>
              <a:rPr lang="en-US" sz="1200" b="1">
                <a:latin typeface="Arial" panose="020B0604020202020204" pitchFamily="34" charset="0"/>
                <a:cs typeface="Arial" panose="020B0604020202020204" pitchFamily="34" charset="0"/>
              </a:rPr>
              <a:t>DORADO BRIDGE CHANNEL WIDENING AND SCOUR  PROTECTION</a:t>
            </a:r>
          </a:p>
          <a:p>
            <a:pPr marL="171450" indent="-171450">
              <a:lnSpc>
                <a:spcPct val="90000"/>
              </a:lnSpc>
              <a:buFont typeface="Arial" panose="020B0604020202020204" pitchFamily="34" charset="0"/>
              <a:buChar char="•"/>
            </a:pPr>
            <a:r>
              <a:rPr lang="en-US" sz="1200">
                <a:latin typeface="Arial" panose="020B0604020202020204" pitchFamily="34" charset="0"/>
                <a:cs typeface="Arial" panose="020B0604020202020204" pitchFamily="34" charset="0"/>
              </a:rPr>
              <a:t>Anticipated Completion: 2024</a:t>
            </a:r>
          </a:p>
          <a:p>
            <a:pPr marL="171450" indent="-171450">
              <a:lnSpc>
                <a:spcPct val="90000"/>
              </a:lnSpc>
              <a:buFont typeface="Arial" panose="020B0604020202020204" pitchFamily="34" charset="0"/>
              <a:buChar char="•"/>
            </a:pPr>
            <a:endParaRPr lang="en-US" sz="1200" b="1">
              <a:latin typeface="Arial" panose="020B0604020202020204" pitchFamily="34" charset="0"/>
              <a:cs typeface="Arial" panose="020B0604020202020204" pitchFamily="34" charset="0"/>
            </a:endParaRPr>
          </a:p>
          <a:p>
            <a:pPr>
              <a:lnSpc>
                <a:spcPct val="90000"/>
              </a:lnSpc>
            </a:pPr>
            <a:endParaRPr lang="en-US" sz="1200" b="1" spc="-170">
              <a:latin typeface="Arial" panose="020B0604020202020204" pitchFamily="34" charset="0"/>
              <a:cs typeface="Arial" panose="020B0604020202020204" pitchFamily="34" charset="0"/>
            </a:endParaRPr>
          </a:p>
        </p:txBody>
      </p:sp>
      <p:sp>
        <p:nvSpPr>
          <p:cNvPr id="93" name="Rectangle 92">
            <a:extLst>
              <a:ext uri="{FF2B5EF4-FFF2-40B4-BE49-F238E27FC236}">
                <a16:creationId xmlns:a16="http://schemas.microsoft.com/office/drawing/2014/main" id="{78D9681B-86B5-CFBB-EBE8-DCFBBA9D4957}"/>
              </a:ext>
            </a:extLst>
          </p:cNvPr>
          <p:cNvSpPr/>
          <p:nvPr/>
        </p:nvSpPr>
        <p:spPr>
          <a:xfrm>
            <a:off x="231485" y="1741830"/>
            <a:ext cx="373791" cy="322596"/>
          </a:xfrm>
          <a:prstGeom prst="rect">
            <a:avLst/>
          </a:prstGeom>
          <a:solidFill>
            <a:srgbClr val="00B0F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E093853E-1F88-14F8-C724-C9CFD8A18844}"/>
              </a:ext>
            </a:extLst>
          </p:cNvPr>
          <p:cNvSpPr/>
          <p:nvPr/>
        </p:nvSpPr>
        <p:spPr>
          <a:xfrm>
            <a:off x="86627" y="3056700"/>
            <a:ext cx="5139891" cy="1404586"/>
          </a:xfrm>
          <a:prstGeom prst="rect">
            <a:avLst/>
          </a:prstGeom>
          <a:noFill/>
          <a:ln w="5715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2C92EF89-8F0F-687D-99B4-188F2E4AAC65}"/>
              </a:ext>
            </a:extLst>
          </p:cNvPr>
          <p:cNvSpPr/>
          <p:nvPr/>
        </p:nvSpPr>
        <p:spPr>
          <a:xfrm>
            <a:off x="60063" y="5538062"/>
            <a:ext cx="5071450" cy="1079911"/>
          </a:xfrm>
          <a:prstGeom prst="rect">
            <a:avLst/>
          </a:prstGeom>
          <a:noFill/>
          <a:ln w="5715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0887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954860" y="274637"/>
            <a:ext cx="10388054" cy="814388"/>
          </a:xfrm>
          <a:prstGeom prst="rect">
            <a:avLst/>
          </a:prstGeom>
        </p:spPr>
        <p:txBody>
          <a:bodyPr/>
          <a:lstStyle>
            <a:lvl1pPr algn="l" rtl="0" eaLnBrk="1" fontAlgn="base" hangingPunct="1">
              <a:spcBef>
                <a:spcPct val="0"/>
              </a:spcBef>
              <a:spcAft>
                <a:spcPct val="0"/>
              </a:spcAft>
              <a:defRPr sz="32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a:lstStyle>
          <a:p>
            <a:r>
              <a:rPr lang="en-US" spc="-5">
                <a:solidFill>
                  <a:schemeClr val="tx1">
                    <a:lumMod val="90000"/>
                    <a:lumOff val="10000"/>
                  </a:schemeClr>
                </a:solidFill>
              </a:rPr>
              <a:t>PR BIG 3 ESTIMATED QUANTITIES FOR THE MAIN SUPPLY NEEDS (Per project Award date)</a:t>
            </a:r>
          </a:p>
        </p:txBody>
      </p:sp>
      <p:sp>
        <p:nvSpPr>
          <p:cNvPr id="3" name="TextBox 2">
            <a:extLst>
              <a:ext uri="{FF2B5EF4-FFF2-40B4-BE49-F238E27FC236}">
                <a16:creationId xmlns:a16="http://schemas.microsoft.com/office/drawing/2014/main" id="{91C0694A-F531-4998-AB1D-AA7905C58B12}"/>
              </a:ext>
            </a:extLst>
          </p:cNvPr>
          <p:cNvSpPr txBox="1"/>
          <p:nvPr/>
        </p:nvSpPr>
        <p:spPr>
          <a:xfrm>
            <a:off x="334239" y="5844699"/>
            <a:ext cx="5609361" cy="738664"/>
          </a:xfrm>
          <a:prstGeom prst="rect">
            <a:avLst/>
          </a:prstGeom>
          <a:noFill/>
        </p:spPr>
        <p:txBody>
          <a:bodyPr wrap="square" rtlCol="0">
            <a:spAutoFit/>
          </a:bodyPr>
          <a:lstStyle/>
          <a:p>
            <a:r>
              <a:rPr lang="en-US" sz="1400" b="1" dirty="0"/>
              <a:t>Note: </a:t>
            </a:r>
            <a:r>
              <a:rPr lang="en-US" sz="1400" dirty="0"/>
              <a:t>Projects are at different stages in the design process. Estimated quantities developed with the latest available design data.</a:t>
            </a:r>
          </a:p>
          <a:p>
            <a:r>
              <a:rPr lang="en-US" sz="1400" dirty="0"/>
              <a:t>Subject to change.</a:t>
            </a:r>
          </a:p>
        </p:txBody>
      </p:sp>
      <p:pic>
        <p:nvPicPr>
          <p:cNvPr id="2052" name="Picture 4">
            <a:extLst>
              <a:ext uri="{FF2B5EF4-FFF2-40B4-BE49-F238E27FC236}">
                <a16:creationId xmlns:a16="http://schemas.microsoft.com/office/drawing/2014/main" id="{448859F0-48FA-86FD-398A-B895D05D011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0149" y="1792725"/>
            <a:ext cx="10506901" cy="3032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308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235E168-CD9B-CF75-2B74-3124823D5274}"/>
              </a:ext>
            </a:extLst>
          </p:cNvPr>
          <p:cNvSpPr>
            <a:spLocks noGrp="1"/>
          </p:cNvSpPr>
          <p:nvPr>
            <p:ph type="title"/>
          </p:nvPr>
        </p:nvSpPr>
        <p:spPr>
          <a:xfrm>
            <a:off x="808696" y="-10905"/>
            <a:ext cx="10386814" cy="747284"/>
          </a:xfrm>
        </p:spPr>
        <p:txBody>
          <a:bodyPr/>
          <a:lstStyle/>
          <a:p>
            <a:r>
              <a:rPr lang="en-US" dirty="0">
                <a:solidFill>
                  <a:schemeClr val="tx1"/>
                </a:solidFill>
              </a:rPr>
              <a:t>CAÑO MARTÍN PEÑA - OVERVIEW</a:t>
            </a:r>
          </a:p>
        </p:txBody>
      </p:sp>
      <p:pic>
        <p:nvPicPr>
          <p:cNvPr id="2" name="Picture 1">
            <a:extLst>
              <a:ext uri="{FF2B5EF4-FFF2-40B4-BE49-F238E27FC236}">
                <a16:creationId xmlns:a16="http://schemas.microsoft.com/office/drawing/2014/main" id="{20250963-77C3-3247-F388-7404DA0246C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093998" y="1024460"/>
            <a:ext cx="6218079" cy="4023462"/>
          </a:xfrm>
          <a:prstGeom prst="rect">
            <a:avLst/>
          </a:prstGeom>
        </p:spPr>
      </p:pic>
      <p:grpSp>
        <p:nvGrpSpPr>
          <p:cNvPr id="3" name="Group 2">
            <a:extLst>
              <a:ext uri="{FF2B5EF4-FFF2-40B4-BE49-F238E27FC236}">
                <a16:creationId xmlns:a16="http://schemas.microsoft.com/office/drawing/2014/main" id="{3348318E-26A2-A175-3B95-407D4A9A0227}"/>
              </a:ext>
            </a:extLst>
          </p:cNvPr>
          <p:cNvGrpSpPr/>
          <p:nvPr/>
        </p:nvGrpSpPr>
        <p:grpSpPr>
          <a:xfrm>
            <a:off x="4092566" y="3169824"/>
            <a:ext cx="1871495" cy="1110243"/>
            <a:chOff x="6584701" y="2087803"/>
            <a:chExt cx="9105016" cy="5459961"/>
          </a:xfrm>
        </p:grpSpPr>
        <p:pic>
          <p:nvPicPr>
            <p:cNvPr id="4" name="Picture 3" descr="A picture containing building&#10;&#10;Description automatically generated">
              <a:extLst>
                <a:ext uri="{FF2B5EF4-FFF2-40B4-BE49-F238E27FC236}">
                  <a16:creationId xmlns:a16="http://schemas.microsoft.com/office/drawing/2014/main" id="{9895FB4A-DA5A-F362-DE16-5B59FF9FDFC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84701" y="2087803"/>
              <a:ext cx="9105016" cy="5459961"/>
            </a:xfrm>
            <a:prstGeom prst="rect">
              <a:avLst/>
            </a:prstGeom>
            <a:ln w="19050">
              <a:solidFill>
                <a:srgbClr val="FFC000"/>
              </a:solidFill>
            </a:ln>
          </p:spPr>
        </p:pic>
        <p:grpSp>
          <p:nvGrpSpPr>
            <p:cNvPr id="5" name="Group 4">
              <a:extLst>
                <a:ext uri="{FF2B5EF4-FFF2-40B4-BE49-F238E27FC236}">
                  <a16:creationId xmlns:a16="http://schemas.microsoft.com/office/drawing/2014/main" id="{A9FBBC66-E5CC-C6FD-762E-999C3DE693E0}"/>
                </a:ext>
              </a:extLst>
            </p:cNvPr>
            <p:cNvGrpSpPr/>
            <p:nvPr/>
          </p:nvGrpSpPr>
          <p:grpSpPr>
            <a:xfrm>
              <a:off x="7189696" y="2725241"/>
              <a:ext cx="7987295" cy="3405052"/>
              <a:chOff x="7189696" y="2725241"/>
              <a:chExt cx="7987295" cy="3405052"/>
            </a:xfrm>
          </p:grpSpPr>
          <p:sp>
            <p:nvSpPr>
              <p:cNvPr id="9" name="Oval 8">
                <a:extLst>
                  <a:ext uri="{FF2B5EF4-FFF2-40B4-BE49-F238E27FC236}">
                    <a16:creationId xmlns:a16="http://schemas.microsoft.com/office/drawing/2014/main" id="{5C10B172-92DF-7EB2-9870-72D027E2DEED}"/>
                  </a:ext>
                </a:extLst>
              </p:cNvPr>
              <p:cNvSpPr/>
              <p:nvPr/>
            </p:nvSpPr>
            <p:spPr>
              <a:xfrm>
                <a:off x="12585300" y="3964836"/>
                <a:ext cx="931885" cy="931885"/>
              </a:xfrm>
              <a:prstGeom prst="ellipse">
                <a:avLst/>
              </a:prstGeom>
              <a:noFill/>
              <a:ln w="28575" cap="flat" cmpd="sng" algn="ctr">
                <a:solidFill>
                  <a:srgbClr val="FFC000"/>
                </a:solidFill>
                <a:prstDash val="solid"/>
                <a:miter lim="800000"/>
              </a:ln>
              <a:effectLst/>
            </p:spPr>
            <p:txBody>
              <a:bodyPr rtlCol="0" anchor="ctr"/>
              <a:lstStyle/>
              <a:p>
                <a:pPr marL="0" marR="0" lvl="0" indent="0" algn="ctr" defTabSz="311719" eaLnBrk="1" fontAlgn="auto" latinLnBrk="0" hangingPunct="1">
                  <a:lnSpc>
                    <a:spcPct val="100000"/>
                  </a:lnSpc>
                  <a:spcBef>
                    <a:spcPts val="0"/>
                  </a:spcBef>
                  <a:spcAft>
                    <a:spcPts val="0"/>
                  </a:spcAft>
                  <a:buClrTx/>
                  <a:buSzTx/>
                  <a:buFontTx/>
                  <a:buNone/>
                  <a:tabLst/>
                  <a:defRPr/>
                </a:pPr>
                <a:endParaRPr kumimoji="0" lang="en-US" sz="682"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243C40C5-601E-E440-3C5E-34ACC5E16C06}"/>
                  </a:ext>
                </a:extLst>
              </p:cNvPr>
              <p:cNvSpPr/>
              <p:nvPr/>
            </p:nvSpPr>
            <p:spPr>
              <a:xfrm>
                <a:off x="9647464" y="4295045"/>
                <a:ext cx="931885" cy="931884"/>
              </a:xfrm>
              <a:prstGeom prst="ellipse">
                <a:avLst/>
              </a:prstGeom>
              <a:noFill/>
              <a:ln w="28575" cap="flat" cmpd="sng" algn="ctr">
                <a:solidFill>
                  <a:srgbClr val="FFC000"/>
                </a:solidFill>
                <a:prstDash val="solid"/>
                <a:miter lim="800000"/>
              </a:ln>
              <a:effectLst/>
            </p:spPr>
            <p:txBody>
              <a:bodyPr rtlCol="0" anchor="ctr"/>
              <a:lstStyle/>
              <a:p>
                <a:pPr marL="0" marR="0" lvl="0" indent="0" algn="ctr" defTabSz="311719" eaLnBrk="1" fontAlgn="auto" latinLnBrk="0" hangingPunct="1">
                  <a:lnSpc>
                    <a:spcPct val="100000"/>
                  </a:lnSpc>
                  <a:spcBef>
                    <a:spcPts val="0"/>
                  </a:spcBef>
                  <a:spcAft>
                    <a:spcPts val="0"/>
                  </a:spcAft>
                  <a:buClrTx/>
                  <a:buSzTx/>
                  <a:buFontTx/>
                  <a:buNone/>
                  <a:tabLst/>
                  <a:defRPr/>
                </a:pPr>
                <a:endParaRPr kumimoji="0" lang="en-US" sz="682"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53ECBD1E-4A7A-7D7B-6C85-3876D71DE00D}"/>
                  </a:ext>
                </a:extLst>
              </p:cNvPr>
              <p:cNvSpPr/>
              <p:nvPr/>
            </p:nvSpPr>
            <p:spPr>
              <a:xfrm>
                <a:off x="10892754" y="3722115"/>
                <a:ext cx="931885" cy="931885"/>
              </a:xfrm>
              <a:prstGeom prst="ellipse">
                <a:avLst/>
              </a:prstGeom>
              <a:noFill/>
              <a:ln w="28575" cap="flat" cmpd="sng" algn="ctr">
                <a:solidFill>
                  <a:srgbClr val="FFC000"/>
                </a:solidFill>
                <a:prstDash val="solid"/>
                <a:miter lim="800000"/>
              </a:ln>
              <a:effectLst/>
            </p:spPr>
            <p:txBody>
              <a:bodyPr rtlCol="0" anchor="ctr"/>
              <a:lstStyle/>
              <a:p>
                <a:pPr marL="0" marR="0" lvl="0" indent="0" algn="ctr" defTabSz="311719" eaLnBrk="1" fontAlgn="auto" latinLnBrk="0" hangingPunct="1">
                  <a:lnSpc>
                    <a:spcPct val="100000"/>
                  </a:lnSpc>
                  <a:spcBef>
                    <a:spcPts val="0"/>
                  </a:spcBef>
                  <a:spcAft>
                    <a:spcPts val="0"/>
                  </a:spcAft>
                  <a:buClrTx/>
                  <a:buSzTx/>
                  <a:buFontTx/>
                  <a:buNone/>
                  <a:tabLst/>
                  <a:defRPr/>
                </a:pPr>
                <a:endParaRPr kumimoji="0" lang="en-US" sz="682"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784A783-A9BF-EE6C-5103-8DB77A3017CD}"/>
                  </a:ext>
                </a:extLst>
              </p:cNvPr>
              <p:cNvSpPr txBox="1"/>
              <p:nvPr/>
            </p:nvSpPr>
            <p:spPr>
              <a:xfrm>
                <a:off x="7189696" y="3944423"/>
                <a:ext cx="3377219" cy="2185870"/>
              </a:xfrm>
              <a:prstGeom prst="rect">
                <a:avLst/>
              </a:prstGeom>
              <a:noFill/>
            </p:spPr>
            <p:txBody>
              <a:bodyPr wrap="square" rtlCol="0">
                <a:spAutoFit/>
              </a:bodyPr>
              <a:lstStyle/>
              <a:p>
                <a:pPr marL="0" marR="0" lvl="0" indent="0" algn="ctr" defTabSz="311719" eaLnBrk="1" fontAlgn="auto" latinLnBrk="0" hangingPunct="1">
                  <a:lnSpc>
                    <a:spcPct val="80000"/>
                  </a:lnSpc>
                  <a:spcBef>
                    <a:spcPts val="0"/>
                  </a:spcBef>
                  <a:spcAft>
                    <a:spcPts val="0"/>
                  </a:spcAft>
                  <a:buClrTx/>
                  <a:buSzTx/>
                  <a:buFontTx/>
                  <a:buNone/>
                  <a:tabLst/>
                  <a:defRPr/>
                </a:pPr>
                <a:r>
                  <a:rPr kumimoji="0" lang="en-US" sz="545" b="1" i="0" u="none" strike="noStrike" kern="0" cap="none" spc="0" normalizeH="0" baseline="0" noProof="0">
                    <a:ln>
                      <a:noFill/>
                    </a:ln>
                    <a:solidFill>
                      <a:prstClr val="white"/>
                    </a:solidFill>
                    <a:effectLst/>
                    <a:uLnTx/>
                    <a:uFillTx/>
                    <a:latin typeface="Century Gothic" panose="020B0502020202020204" pitchFamily="34" charset="0"/>
                  </a:rPr>
                  <a:t>LUIS</a:t>
                </a:r>
                <a:br>
                  <a:rPr kumimoji="0" lang="en-US" sz="545" b="1" i="0" u="none" strike="noStrike" kern="0" cap="none" spc="0" normalizeH="0" baseline="0" noProof="0">
                    <a:ln>
                      <a:noFill/>
                    </a:ln>
                    <a:solidFill>
                      <a:prstClr val="white"/>
                    </a:solidFill>
                    <a:effectLst/>
                    <a:uLnTx/>
                    <a:uFillTx/>
                    <a:latin typeface="Century Gothic" panose="020B0502020202020204" pitchFamily="34" charset="0"/>
                  </a:rPr>
                </a:br>
                <a:r>
                  <a:rPr kumimoji="0" lang="en-US" sz="545" b="1" i="0" u="none" strike="noStrike" kern="0" cap="none" spc="0" normalizeH="0" baseline="0" noProof="0">
                    <a:ln>
                      <a:noFill/>
                    </a:ln>
                    <a:solidFill>
                      <a:prstClr val="white"/>
                    </a:solidFill>
                    <a:effectLst/>
                    <a:uLnTx/>
                    <a:uFillTx/>
                    <a:latin typeface="Century Gothic" panose="020B0502020202020204" pitchFamily="34" charset="0"/>
                  </a:rPr>
                  <a:t>MU</a:t>
                </a:r>
                <a:r>
                  <a:rPr kumimoji="0" lang="en-US" sz="545" b="1" i="0" u="none" strike="noStrike" kern="0" cap="none" spc="0" normalizeH="0" baseline="0" noProof="0">
                    <a:ln>
                      <a:noFill/>
                    </a:ln>
                    <a:solidFill>
                      <a:prstClr val="white"/>
                    </a:solidFill>
                    <a:effectLst/>
                    <a:uLnTx/>
                    <a:uFillTx/>
                    <a:latin typeface="Century Gothic" panose="020B0502020202020204" pitchFamily="34" charset="0"/>
                    <a:cs typeface="Arial" panose="020B0604020202020204" pitchFamily="34" charset="0"/>
                  </a:rPr>
                  <a:t>Ñ</a:t>
                </a:r>
                <a:r>
                  <a:rPr kumimoji="0" lang="en-US" sz="545" b="1" i="0" u="none" strike="noStrike" kern="0" cap="none" spc="0" normalizeH="0" baseline="0" noProof="0">
                    <a:ln>
                      <a:noFill/>
                    </a:ln>
                    <a:solidFill>
                      <a:prstClr val="white"/>
                    </a:solidFill>
                    <a:effectLst/>
                    <a:uLnTx/>
                    <a:uFillTx/>
                    <a:latin typeface="Century Gothic" panose="020B0502020202020204" pitchFamily="34" charset="0"/>
                  </a:rPr>
                  <a:t>OZ </a:t>
                </a:r>
                <a:br>
                  <a:rPr kumimoji="0" lang="en-US" sz="545" b="1" i="0" u="none" strike="noStrike" kern="0" cap="none" spc="0" normalizeH="0" baseline="0" noProof="0">
                    <a:ln>
                      <a:noFill/>
                    </a:ln>
                    <a:solidFill>
                      <a:prstClr val="white"/>
                    </a:solidFill>
                    <a:effectLst/>
                    <a:uLnTx/>
                    <a:uFillTx/>
                    <a:latin typeface="Century Gothic" panose="020B0502020202020204" pitchFamily="34" charset="0"/>
                  </a:rPr>
                </a:br>
                <a:r>
                  <a:rPr kumimoji="0" lang="en-US" sz="545" b="1" i="0" u="none" strike="noStrike" kern="0" cap="none" spc="0" normalizeH="0" baseline="0" noProof="0">
                    <a:ln>
                      <a:noFill/>
                    </a:ln>
                    <a:solidFill>
                      <a:prstClr val="white"/>
                    </a:solidFill>
                    <a:effectLst/>
                    <a:uLnTx/>
                    <a:uFillTx/>
                    <a:latin typeface="Century Gothic" panose="020B0502020202020204" pitchFamily="34" charset="0"/>
                  </a:rPr>
                  <a:t>RIVERA </a:t>
                </a:r>
                <a:br>
                  <a:rPr kumimoji="0" lang="en-US" sz="545" b="1" i="0" u="none" strike="noStrike" kern="0" cap="none" spc="0" normalizeH="0" baseline="0" noProof="0">
                    <a:ln>
                      <a:noFill/>
                    </a:ln>
                    <a:solidFill>
                      <a:prstClr val="white"/>
                    </a:solidFill>
                    <a:effectLst/>
                    <a:uLnTx/>
                    <a:uFillTx/>
                    <a:latin typeface="Century Gothic" panose="020B0502020202020204" pitchFamily="34" charset="0"/>
                  </a:rPr>
                </a:br>
                <a:r>
                  <a:rPr kumimoji="0" lang="en-US" sz="545" b="1" i="0" u="none" strike="noStrike" kern="0" cap="none" spc="0" normalizeH="0" baseline="0" noProof="0">
                    <a:ln>
                      <a:noFill/>
                    </a:ln>
                    <a:solidFill>
                      <a:prstClr val="white"/>
                    </a:solidFill>
                    <a:effectLst/>
                    <a:uLnTx/>
                    <a:uFillTx/>
                    <a:latin typeface="Century Gothic" panose="020B0502020202020204" pitchFamily="34" charset="0"/>
                  </a:rPr>
                  <a:t>BRIDGE</a:t>
                </a:r>
              </a:p>
              <a:p>
                <a:pPr marL="0" marR="0" lvl="0" indent="0" algn="ctr" defTabSz="311719" eaLnBrk="1" fontAlgn="auto" latinLnBrk="0" hangingPunct="1">
                  <a:lnSpc>
                    <a:spcPct val="100000"/>
                  </a:lnSpc>
                  <a:spcBef>
                    <a:spcPts val="0"/>
                  </a:spcBef>
                  <a:spcAft>
                    <a:spcPts val="0"/>
                  </a:spcAft>
                  <a:buClrTx/>
                  <a:buSzTx/>
                  <a:buFontTx/>
                  <a:buNone/>
                  <a:tabLst/>
                  <a:defRPr/>
                </a:pPr>
                <a:endParaRPr kumimoji="0" lang="en-US" sz="545" b="1" i="0" u="none" strike="noStrike" kern="0" cap="none" spc="0" normalizeH="0" baseline="0" noProof="0">
                  <a:ln>
                    <a:noFill/>
                  </a:ln>
                  <a:solidFill>
                    <a:prstClr val="white"/>
                  </a:solidFill>
                  <a:effectLst/>
                  <a:uLnTx/>
                  <a:uFillTx/>
                  <a:latin typeface="Century Gothic" panose="020B0502020202020204" pitchFamily="34" charset="0"/>
                </a:endParaRPr>
              </a:p>
            </p:txBody>
          </p:sp>
          <p:sp>
            <p:nvSpPr>
              <p:cNvPr id="13" name="TextBox 12">
                <a:extLst>
                  <a:ext uri="{FF2B5EF4-FFF2-40B4-BE49-F238E27FC236}">
                    <a16:creationId xmlns:a16="http://schemas.microsoft.com/office/drawing/2014/main" id="{F991C515-02DB-EE0B-1E9C-0CB12E26D893}"/>
                  </a:ext>
                </a:extLst>
              </p:cNvPr>
              <p:cNvSpPr txBox="1"/>
              <p:nvPr/>
            </p:nvSpPr>
            <p:spPr>
              <a:xfrm>
                <a:off x="10200763" y="4648700"/>
                <a:ext cx="2278489" cy="1443584"/>
              </a:xfrm>
              <a:prstGeom prst="rect">
                <a:avLst/>
              </a:prstGeom>
              <a:noFill/>
            </p:spPr>
            <p:txBody>
              <a:bodyPr wrap="square" rtlCol="0">
                <a:spAutoFit/>
              </a:bodyPr>
              <a:lstStyle/>
              <a:p>
                <a:pPr marL="0" marR="0" lvl="0" indent="0" algn="ctr" defTabSz="311719" eaLnBrk="1" fontAlgn="auto" latinLnBrk="0" hangingPunct="1">
                  <a:lnSpc>
                    <a:spcPct val="80000"/>
                  </a:lnSpc>
                  <a:spcBef>
                    <a:spcPts val="0"/>
                  </a:spcBef>
                  <a:spcAft>
                    <a:spcPts val="0"/>
                  </a:spcAft>
                  <a:buClrTx/>
                  <a:buSzTx/>
                  <a:buFontTx/>
                  <a:buNone/>
                  <a:tabLst/>
                  <a:defRPr/>
                </a:pPr>
                <a:r>
                  <a:rPr kumimoji="0" lang="en-US" sz="545" b="1" i="0" u="none" strike="noStrike" kern="0" cap="none" spc="0" normalizeH="0" baseline="0" noProof="0">
                    <a:ln>
                      <a:noFill/>
                    </a:ln>
                    <a:solidFill>
                      <a:prstClr val="white"/>
                    </a:solidFill>
                    <a:effectLst/>
                    <a:uLnTx/>
                    <a:uFillTx/>
                    <a:latin typeface="Century Gothic" panose="020B0502020202020204" pitchFamily="34" charset="0"/>
                  </a:rPr>
                  <a:t>TREN </a:t>
                </a:r>
                <a:br>
                  <a:rPr kumimoji="0" lang="en-US" sz="545" b="1" i="0" u="none" strike="noStrike" kern="0" cap="none" spc="0" normalizeH="0" baseline="0" noProof="0">
                    <a:ln>
                      <a:noFill/>
                    </a:ln>
                    <a:solidFill>
                      <a:prstClr val="white"/>
                    </a:solidFill>
                    <a:effectLst/>
                    <a:uLnTx/>
                    <a:uFillTx/>
                    <a:latin typeface="Century Gothic" panose="020B0502020202020204" pitchFamily="34" charset="0"/>
                  </a:rPr>
                </a:br>
                <a:r>
                  <a:rPr kumimoji="0" lang="en-US" sz="545" b="1" i="0" u="none" strike="noStrike" kern="0" cap="none" spc="0" normalizeH="0" baseline="0" noProof="0">
                    <a:ln>
                      <a:noFill/>
                    </a:ln>
                    <a:solidFill>
                      <a:prstClr val="white"/>
                    </a:solidFill>
                    <a:effectLst/>
                    <a:uLnTx/>
                    <a:uFillTx/>
                    <a:latin typeface="Century Gothic" panose="020B0502020202020204" pitchFamily="34" charset="0"/>
                  </a:rPr>
                  <a:t>URBANO</a:t>
                </a:r>
              </a:p>
              <a:p>
                <a:pPr marL="0" marR="0" lvl="0" indent="0" algn="ctr" defTabSz="311719" eaLnBrk="1" fontAlgn="auto" latinLnBrk="0" hangingPunct="1">
                  <a:lnSpc>
                    <a:spcPct val="80000"/>
                  </a:lnSpc>
                  <a:spcBef>
                    <a:spcPts val="0"/>
                  </a:spcBef>
                  <a:spcAft>
                    <a:spcPts val="0"/>
                  </a:spcAft>
                  <a:buClrTx/>
                  <a:buSzTx/>
                  <a:buFontTx/>
                  <a:buNone/>
                  <a:tabLst/>
                  <a:defRPr/>
                </a:pPr>
                <a:r>
                  <a:rPr kumimoji="0" lang="en-US" sz="545" b="1" i="0" u="none" strike="noStrike" kern="0" cap="none" spc="0" normalizeH="0" baseline="0" noProof="0">
                    <a:ln>
                      <a:noFill/>
                    </a:ln>
                    <a:solidFill>
                      <a:prstClr val="white"/>
                    </a:solidFill>
                    <a:effectLst/>
                    <a:uLnTx/>
                    <a:uFillTx/>
                    <a:latin typeface="Century Gothic" panose="020B0502020202020204" pitchFamily="34" charset="0"/>
                  </a:rPr>
                  <a:t>BRIDGE</a:t>
                </a:r>
              </a:p>
            </p:txBody>
          </p:sp>
          <p:sp>
            <p:nvSpPr>
              <p:cNvPr id="14" name="TextBox 13">
                <a:extLst>
                  <a:ext uri="{FF2B5EF4-FFF2-40B4-BE49-F238E27FC236}">
                    <a16:creationId xmlns:a16="http://schemas.microsoft.com/office/drawing/2014/main" id="{0E5D7228-093D-57B1-56F9-8709C943CE75}"/>
                  </a:ext>
                </a:extLst>
              </p:cNvPr>
              <p:cNvSpPr txBox="1"/>
              <p:nvPr/>
            </p:nvSpPr>
            <p:spPr>
              <a:xfrm>
                <a:off x="10844528" y="2725241"/>
                <a:ext cx="4332463" cy="1526198"/>
              </a:xfrm>
              <a:prstGeom prst="rect">
                <a:avLst/>
              </a:prstGeom>
              <a:noFill/>
            </p:spPr>
            <p:txBody>
              <a:bodyPr wrap="square" rtlCol="0">
                <a:spAutoFit/>
              </a:bodyPr>
              <a:lstStyle/>
              <a:p>
                <a:pPr marL="0" marR="0" lvl="0" indent="0" algn="ctr" defTabSz="311719" eaLnBrk="1" fontAlgn="auto" latinLnBrk="0" hangingPunct="1">
                  <a:lnSpc>
                    <a:spcPct val="80000"/>
                  </a:lnSpc>
                  <a:spcBef>
                    <a:spcPts val="0"/>
                  </a:spcBef>
                  <a:spcAft>
                    <a:spcPts val="0"/>
                  </a:spcAft>
                  <a:buClrTx/>
                  <a:buSzTx/>
                  <a:buFontTx/>
                  <a:buNone/>
                  <a:tabLst/>
                  <a:defRPr/>
                </a:pPr>
                <a:r>
                  <a:rPr lang="en-US" sz="545" b="1" kern="0">
                    <a:solidFill>
                      <a:prstClr val="white"/>
                    </a:solidFill>
                    <a:latin typeface="Century Gothic" panose="020B0502020202020204" pitchFamily="34" charset="0"/>
                  </a:rPr>
                  <a:t>Martin Pena</a:t>
                </a:r>
                <a:r>
                  <a:rPr kumimoji="0" lang="en-US" sz="545" b="1" i="0" u="none" strike="noStrike" kern="0" cap="none" spc="0" normalizeH="0" baseline="0" noProof="0">
                    <a:ln>
                      <a:noFill/>
                    </a:ln>
                    <a:solidFill>
                      <a:prstClr val="white"/>
                    </a:solidFill>
                    <a:effectLst/>
                    <a:uLnTx/>
                    <a:uFillTx/>
                    <a:latin typeface="Century Gothic" panose="020B0502020202020204" pitchFamily="34" charset="0"/>
                  </a:rPr>
                  <a:t> </a:t>
                </a:r>
                <a:br>
                  <a:rPr kumimoji="0" lang="en-US" sz="545" b="1" i="0" u="none" strike="noStrike" kern="0" cap="none" spc="0" normalizeH="0" baseline="0" noProof="0">
                    <a:ln>
                      <a:noFill/>
                    </a:ln>
                    <a:solidFill>
                      <a:prstClr val="white"/>
                    </a:solidFill>
                    <a:effectLst/>
                    <a:uLnTx/>
                    <a:uFillTx/>
                    <a:latin typeface="Century Gothic" panose="020B0502020202020204" pitchFamily="34" charset="0"/>
                  </a:rPr>
                </a:br>
                <a:r>
                  <a:rPr kumimoji="0" lang="en-US" sz="545" b="1" i="0" u="none" strike="noStrike" kern="0" cap="none" spc="0" normalizeH="0" baseline="0" noProof="0">
                    <a:ln>
                      <a:noFill/>
                    </a:ln>
                    <a:solidFill>
                      <a:prstClr val="white"/>
                    </a:solidFill>
                    <a:effectLst/>
                    <a:uLnTx/>
                    <a:uFillTx/>
                    <a:latin typeface="Century Gothic" panose="020B0502020202020204" pitchFamily="34" charset="0"/>
                  </a:rPr>
                  <a:t>BRIDGE</a:t>
                </a:r>
              </a:p>
              <a:p>
                <a:pPr marL="0" marR="0" lvl="0" indent="0" algn="ctr" defTabSz="311719" eaLnBrk="1" fontAlgn="auto" latinLnBrk="0" hangingPunct="1">
                  <a:lnSpc>
                    <a:spcPct val="100000"/>
                  </a:lnSpc>
                  <a:spcBef>
                    <a:spcPts val="0"/>
                  </a:spcBef>
                  <a:spcAft>
                    <a:spcPts val="0"/>
                  </a:spcAft>
                  <a:buClrTx/>
                  <a:buSzTx/>
                  <a:buFontTx/>
                  <a:buNone/>
                  <a:tabLst/>
                  <a:defRPr/>
                </a:pPr>
                <a:endParaRPr kumimoji="0" lang="en-US" sz="545" b="1" i="0" u="none" strike="noStrike" kern="0" cap="none" spc="0" normalizeH="0" baseline="0" noProof="0">
                  <a:ln>
                    <a:noFill/>
                  </a:ln>
                  <a:solidFill>
                    <a:prstClr val="white"/>
                  </a:solidFill>
                  <a:effectLst/>
                  <a:uLnTx/>
                  <a:uFillTx/>
                  <a:latin typeface="Century Gothic" panose="020B0502020202020204" pitchFamily="34" charset="0"/>
                </a:endParaRPr>
              </a:p>
            </p:txBody>
          </p:sp>
        </p:grpSp>
      </p:grpSp>
      <p:sp>
        <p:nvSpPr>
          <p:cNvPr id="15" name="TextBox 14">
            <a:extLst>
              <a:ext uri="{FF2B5EF4-FFF2-40B4-BE49-F238E27FC236}">
                <a16:creationId xmlns:a16="http://schemas.microsoft.com/office/drawing/2014/main" id="{151E2418-3D8C-E440-51A5-9BE7ABB0A51B}"/>
              </a:ext>
            </a:extLst>
          </p:cNvPr>
          <p:cNvSpPr txBox="1"/>
          <p:nvPr/>
        </p:nvSpPr>
        <p:spPr>
          <a:xfrm>
            <a:off x="372725" y="1255843"/>
            <a:ext cx="2700830" cy="261610"/>
          </a:xfrm>
          <a:prstGeom prst="rect">
            <a:avLst/>
          </a:prstGeom>
          <a:noFill/>
        </p:spPr>
        <p:txBody>
          <a:bodyPr wrap="square" rtlCol="0">
            <a:spAutoFit/>
          </a:bodyPr>
          <a:lstStyle/>
          <a:p>
            <a:pPr defTabSz="311719" fontAlgn="auto">
              <a:spcBef>
                <a:spcPts val="0"/>
              </a:spcBef>
              <a:spcAft>
                <a:spcPts val="0"/>
              </a:spcAft>
            </a:pPr>
            <a:r>
              <a:rPr lang="en-US" sz="1100" b="1">
                <a:solidFill>
                  <a:prstClr val="black"/>
                </a:solidFill>
                <a:latin typeface="Century Gothic" panose="020B0502020202020204" pitchFamily="34" charset="0"/>
                <a:ea typeface="+mn-ea"/>
              </a:rPr>
              <a:t>CONTRACT 1|VEGETATION REMOVAL</a:t>
            </a:r>
          </a:p>
        </p:txBody>
      </p:sp>
      <p:cxnSp>
        <p:nvCxnSpPr>
          <p:cNvPr id="16" name="Straight Connector 15">
            <a:extLst>
              <a:ext uri="{FF2B5EF4-FFF2-40B4-BE49-F238E27FC236}">
                <a16:creationId xmlns:a16="http://schemas.microsoft.com/office/drawing/2014/main" id="{BE99EEB9-1D9E-E43B-0390-3A5CC64CD603}"/>
              </a:ext>
            </a:extLst>
          </p:cNvPr>
          <p:cNvCxnSpPr>
            <a:cxnSpLocks/>
          </p:cNvCxnSpPr>
          <p:nvPr/>
        </p:nvCxnSpPr>
        <p:spPr>
          <a:xfrm>
            <a:off x="433442" y="2440063"/>
            <a:ext cx="2738459" cy="0"/>
          </a:xfrm>
          <a:prstGeom prst="line">
            <a:avLst/>
          </a:prstGeom>
          <a:noFill/>
          <a:ln w="19050" cap="flat" cmpd="sng" algn="ctr">
            <a:solidFill>
              <a:sysClr val="windowText" lastClr="000000"/>
            </a:solidFill>
            <a:prstDash val="solid"/>
            <a:miter lim="800000"/>
          </a:ln>
          <a:effectLst/>
        </p:spPr>
      </p:cxnSp>
      <p:sp>
        <p:nvSpPr>
          <p:cNvPr id="17" name="TextBox 16">
            <a:extLst>
              <a:ext uri="{FF2B5EF4-FFF2-40B4-BE49-F238E27FC236}">
                <a16:creationId xmlns:a16="http://schemas.microsoft.com/office/drawing/2014/main" id="{FBCE88EA-D376-52B7-F702-A36B6B8A8C5A}"/>
              </a:ext>
            </a:extLst>
          </p:cNvPr>
          <p:cNvSpPr txBox="1"/>
          <p:nvPr/>
        </p:nvSpPr>
        <p:spPr>
          <a:xfrm>
            <a:off x="1183529" y="1014031"/>
            <a:ext cx="1234118" cy="307777"/>
          </a:xfrm>
          <a:prstGeom prst="rect">
            <a:avLst/>
          </a:prstGeom>
          <a:noFill/>
        </p:spPr>
        <p:txBody>
          <a:bodyPr wrap="square" rtlCol="0">
            <a:spAutoFit/>
          </a:bodyPr>
          <a:lstStyle/>
          <a:p>
            <a:pPr defTabSz="311719" fontAlgn="auto">
              <a:spcBef>
                <a:spcPts val="0"/>
              </a:spcBef>
              <a:spcAft>
                <a:spcPts val="0"/>
              </a:spcAft>
            </a:pPr>
            <a:r>
              <a:rPr lang="en-US" sz="1400" b="1">
                <a:solidFill>
                  <a:prstClr val="black"/>
                </a:solidFill>
                <a:latin typeface="Century Gothic" panose="020B0502020202020204" pitchFamily="34" charset="0"/>
                <a:ea typeface="+mn-ea"/>
              </a:rPr>
              <a:t>CONTRACTS</a:t>
            </a:r>
          </a:p>
        </p:txBody>
      </p:sp>
      <p:sp>
        <p:nvSpPr>
          <p:cNvPr id="18" name="TextBox 17">
            <a:extLst>
              <a:ext uri="{FF2B5EF4-FFF2-40B4-BE49-F238E27FC236}">
                <a16:creationId xmlns:a16="http://schemas.microsoft.com/office/drawing/2014/main" id="{A676C239-5645-0CBA-55ED-2C816175B2CF}"/>
              </a:ext>
            </a:extLst>
          </p:cNvPr>
          <p:cNvSpPr txBox="1"/>
          <p:nvPr/>
        </p:nvSpPr>
        <p:spPr>
          <a:xfrm>
            <a:off x="361112" y="2971410"/>
            <a:ext cx="2783645" cy="380104"/>
          </a:xfrm>
          <a:prstGeom prst="rect">
            <a:avLst/>
          </a:prstGeom>
          <a:noFill/>
        </p:spPr>
        <p:txBody>
          <a:bodyPr wrap="square" rtlCol="0">
            <a:spAutoFit/>
          </a:bodyPr>
          <a:lstStyle/>
          <a:p>
            <a:pPr defTabSz="311719" fontAlgn="auto">
              <a:lnSpc>
                <a:spcPct val="85000"/>
              </a:lnSpc>
              <a:spcBef>
                <a:spcPts val="0"/>
              </a:spcBef>
              <a:spcAft>
                <a:spcPts val="0"/>
              </a:spcAft>
            </a:pPr>
            <a:r>
              <a:rPr lang="en-US" sz="1100" b="1">
                <a:solidFill>
                  <a:prstClr val="black"/>
                </a:solidFill>
                <a:latin typeface="Century Gothic" panose="020B0502020202020204" pitchFamily="34" charset="0"/>
                <a:ea typeface="+mn-ea"/>
              </a:rPr>
              <a:t>STATUS: </a:t>
            </a:r>
            <a:r>
              <a:rPr lang="en-US" sz="1100">
                <a:latin typeface="Century Gothic" panose="020B0502020202020204" pitchFamily="34" charset="0"/>
                <a:ea typeface="+mn-ea"/>
              </a:rPr>
              <a:t>Awarded Sep 2024, $14.7M. Expect completion in Oct 2026</a:t>
            </a:r>
            <a:endParaRPr lang="en-US" sz="1100" spc="-34">
              <a:latin typeface="Century Gothic" panose="020B0502020202020204" pitchFamily="34" charset="0"/>
              <a:ea typeface="+mn-ea"/>
            </a:endParaRPr>
          </a:p>
        </p:txBody>
      </p:sp>
      <p:sp>
        <p:nvSpPr>
          <p:cNvPr id="19" name="TextBox 18">
            <a:extLst>
              <a:ext uri="{FF2B5EF4-FFF2-40B4-BE49-F238E27FC236}">
                <a16:creationId xmlns:a16="http://schemas.microsoft.com/office/drawing/2014/main" id="{2CA96D8F-B375-1E7E-3292-FD8570373715}"/>
              </a:ext>
            </a:extLst>
          </p:cNvPr>
          <p:cNvSpPr txBox="1"/>
          <p:nvPr/>
        </p:nvSpPr>
        <p:spPr>
          <a:xfrm>
            <a:off x="339965" y="3339571"/>
            <a:ext cx="2787791" cy="1675074"/>
          </a:xfrm>
          <a:prstGeom prst="rect">
            <a:avLst/>
          </a:prstGeom>
          <a:noFill/>
        </p:spPr>
        <p:txBody>
          <a:bodyPr wrap="square" lIns="91440" tIns="45720" rIns="91440" bIns="45720" rtlCol="0" anchor="t">
            <a:spAutoFit/>
          </a:bodyPr>
          <a:lstStyle/>
          <a:p>
            <a:pPr defTabSz="311719" fontAlgn="auto">
              <a:lnSpc>
                <a:spcPct val="85000"/>
              </a:lnSpc>
              <a:spcBef>
                <a:spcPts val="0"/>
              </a:spcBef>
              <a:spcAft>
                <a:spcPts val="0"/>
              </a:spcAft>
            </a:pPr>
            <a:r>
              <a:rPr lang="en-US" sz="1100" b="1">
                <a:solidFill>
                  <a:prstClr val="black"/>
                </a:solidFill>
                <a:latin typeface="Century Gothic"/>
              </a:rPr>
              <a:t>SCOPE</a:t>
            </a:r>
          </a:p>
          <a:p>
            <a:pPr marL="118745" indent="-77470" defTabSz="311719" fontAlgn="auto">
              <a:lnSpc>
                <a:spcPct val="85000"/>
              </a:lnSpc>
              <a:spcBef>
                <a:spcPts val="0"/>
              </a:spcBef>
              <a:spcAft>
                <a:spcPts val="0"/>
              </a:spcAft>
              <a:buFont typeface="Wingdings" panose="05000000000000000000" pitchFamily="2" charset="2"/>
              <a:buChar char="§"/>
            </a:pPr>
            <a:r>
              <a:rPr lang="en-US" sz="1100">
                <a:solidFill>
                  <a:prstClr val="black"/>
                </a:solidFill>
                <a:latin typeface="Century Gothic"/>
              </a:rPr>
              <a:t>Excavation of ~ 25K CY of material from the western end of the channel</a:t>
            </a:r>
          </a:p>
          <a:p>
            <a:pPr marL="118745" indent="-77470" defTabSz="311719" fontAlgn="auto">
              <a:lnSpc>
                <a:spcPct val="85000"/>
              </a:lnSpc>
              <a:spcBef>
                <a:spcPts val="0"/>
              </a:spcBef>
              <a:spcAft>
                <a:spcPts val="0"/>
              </a:spcAft>
              <a:buFont typeface="Wingdings" panose="05000000000000000000" pitchFamily="2" charset="2"/>
              <a:buChar char="§"/>
            </a:pPr>
            <a:r>
              <a:rPr lang="en-US" sz="1100">
                <a:solidFill>
                  <a:prstClr val="black"/>
                </a:solidFill>
                <a:latin typeface="Century Gothic"/>
              </a:rPr>
              <a:t>Construction of a 115-foot-wide by 6.5-foot-deep channel located at western bridges.</a:t>
            </a:r>
          </a:p>
          <a:p>
            <a:pPr marL="118745" indent="-77470" defTabSz="311719" fontAlgn="auto">
              <a:lnSpc>
                <a:spcPct val="85000"/>
              </a:lnSpc>
              <a:spcBef>
                <a:spcPts val="0"/>
              </a:spcBef>
              <a:spcAft>
                <a:spcPts val="0"/>
              </a:spcAft>
              <a:buFont typeface="Wingdings" panose="05000000000000000000" pitchFamily="2" charset="2"/>
              <a:buChar char="§"/>
            </a:pPr>
            <a:r>
              <a:rPr lang="en-US" sz="1100">
                <a:solidFill>
                  <a:prstClr val="black"/>
                </a:solidFill>
                <a:latin typeface="Century Gothic"/>
              </a:rPr>
              <a:t>Installation of riprap at the channel bottom and the side slopes to prevent scour</a:t>
            </a:r>
          </a:p>
          <a:p>
            <a:pPr marL="118745" indent="-77470" defTabSz="311719" fontAlgn="auto">
              <a:lnSpc>
                <a:spcPct val="85000"/>
              </a:lnSpc>
              <a:spcBef>
                <a:spcPts val="0"/>
              </a:spcBef>
              <a:spcAft>
                <a:spcPts val="0"/>
              </a:spcAft>
              <a:buFont typeface="Wingdings" panose="05000000000000000000" pitchFamily="2" charset="2"/>
              <a:buChar char="§"/>
            </a:pPr>
            <a:r>
              <a:rPr lang="en-US" sz="1100">
                <a:solidFill>
                  <a:prstClr val="black"/>
                </a:solidFill>
                <a:latin typeface="Century Gothic"/>
              </a:rPr>
              <a:t>Steel sheet pile walls will be installed at the eastern end</a:t>
            </a:r>
          </a:p>
        </p:txBody>
      </p:sp>
      <p:grpSp>
        <p:nvGrpSpPr>
          <p:cNvPr id="20" name="Group 19">
            <a:extLst>
              <a:ext uri="{FF2B5EF4-FFF2-40B4-BE49-F238E27FC236}">
                <a16:creationId xmlns:a16="http://schemas.microsoft.com/office/drawing/2014/main" id="{FFD9DA0C-2257-D90E-12C5-6E631EA0A9C2}"/>
              </a:ext>
            </a:extLst>
          </p:cNvPr>
          <p:cNvGrpSpPr/>
          <p:nvPr/>
        </p:nvGrpSpPr>
        <p:grpSpPr>
          <a:xfrm>
            <a:off x="224430" y="4958024"/>
            <a:ext cx="4590120" cy="240287"/>
            <a:chOff x="1725450" y="4138546"/>
            <a:chExt cx="6238927" cy="383696"/>
          </a:xfrm>
        </p:grpSpPr>
        <p:sp>
          <p:nvSpPr>
            <p:cNvPr id="21" name="Rectangle 20">
              <a:extLst>
                <a:ext uri="{FF2B5EF4-FFF2-40B4-BE49-F238E27FC236}">
                  <a16:creationId xmlns:a16="http://schemas.microsoft.com/office/drawing/2014/main" id="{48C55898-F456-6DE5-CA1C-CD0D2ADC2630}"/>
                </a:ext>
              </a:extLst>
            </p:cNvPr>
            <p:cNvSpPr/>
            <p:nvPr/>
          </p:nvSpPr>
          <p:spPr>
            <a:xfrm>
              <a:off x="1725450" y="4174821"/>
              <a:ext cx="228021" cy="269476"/>
            </a:xfrm>
            <a:prstGeom prst="rect">
              <a:avLst/>
            </a:prstGeom>
            <a:solidFill>
              <a:srgbClr val="66FFFF"/>
            </a:solidFill>
            <a:ln w="3175" cap="flat" cmpd="sng" algn="ctr">
              <a:noFill/>
              <a:prstDash val="solid"/>
              <a:miter lim="800000"/>
            </a:ln>
            <a:effectLst/>
          </p:spPr>
          <p:txBody>
            <a:bodyPr rtlCol="0" anchor="ctr"/>
            <a:lstStyle/>
            <a:p>
              <a:pPr algn="ctr" defTabSz="311719" fontAlgn="auto">
                <a:spcBef>
                  <a:spcPts val="0"/>
                </a:spcBef>
                <a:spcAft>
                  <a:spcPts val="0"/>
                </a:spcAft>
                <a:defRPr/>
              </a:pPr>
              <a:endParaRPr lang="en-US" sz="614" kern="0">
                <a:solidFill>
                  <a:prstClr val="white"/>
                </a:solidFill>
                <a:latin typeface="Calibri" panose="020F0502020204030204"/>
                <a:ea typeface="+mn-ea"/>
              </a:endParaRPr>
            </a:p>
          </p:txBody>
        </p:sp>
        <p:sp>
          <p:nvSpPr>
            <p:cNvPr id="22" name="TextBox 21">
              <a:extLst>
                <a:ext uri="{FF2B5EF4-FFF2-40B4-BE49-F238E27FC236}">
                  <a16:creationId xmlns:a16="http://schemas.microsoft.com/office/drawing/2014/main" id="{9B1BD92E-457C-A33B-33CD-917FADE90424}"/>
                </a:ext>
              </a:extLst>
            </p:cNvPr>
            <p:cNvSpPr txBox="1"/>
            <p:nvPr/>
          </p:nvSpPr>
          <p:spPr>
            <a:xfrm>
              <a:off x="1879119" y="4138546"/>
              <a:ext cx="6085258" cy="383696"/>
            </a:xfrm>
            <a:prstGeom prst="rect">
              <a:avLst/>
            </a:prstGeom>
            <a:noFill/>
          </p:spPr>
          <p:txBody>
            <a:bodyPr wrap="square" rtlCol="0">
              <a:spAutoFit/>
            </a:bodyPr>
            <a:lstStyle/>
            <a:p>
              <a:pPr defTabSz="311719" fontAlgn="auto">
                <a:spcBef>
                  <a:spcPts val="0"/>
                </a:spcBef>
                <a:spcAft>
                  <a:spcPts val="0"/>
                </a:spcAft>
                <a:defRPr/>
              </a:pPr>
              <a:r>
                <a:rPr lang="en-US" sz="1100" b="1" kern="0" spc="-48">
                  <a:solidFill>
                    <a:prstClr val="black"/>
                  </a:solidFill>
                  <a:latin typeface="Century Gothic" panose="020B0502020202020204" pitchFamily="34" charset="0"/>
                  <a:ea typeface="+mn-ea"/>
                </a:rPr>
                <a:t>CONTRACT 3 | CHANNEL EXCAVATION / STABILIZATION</a:t>
              </a:r>
            </a:p>
          </p:txBody>
        </p:sp>
      </p:grpSp>
      <p:cxnSp>
        <p:nvCxnSpPr>
          <p:cNvPr id="23" name="Straight Connector 22">
            <a:extLst>
              <a:ext uri="{FF2B5EF4-FFF2-40B4-BE49-F238E27FC236}">
                <a16:creationId xmlns:a16="http://schemas.microsoft.com/office/drawing/2014/main" id="{4C40B19E-66F0-DB53-41D4-28033E3B9C8C}"/>
              </a:ext>
            </a:extLst>
          </p:cNvPr>
          <p:cNvCxnSpPr>
            <a:cxnSpLocks/>
          </p:cNvCxnSpPr>
          <p:nvPr/>
        </p:nvCxnSpPr>
        <p:spPr>
          <a:xfrm>
            <a:off x="385677" y="4982270"/>
            <a:ext cx="8851392" cy="0"/>
          </a:xfrm>
          <a:prstGeom prst="line">
            <a:avLst/>
          </a:prstGeom>
          <a:noFill/>
          <a:ln w="19050" cap="flat" cmpd="sng" algn="ctr">
            <a:solidFill>
              <a:sysClr val="windowText" lastClr="000000"/>
            </a:solidFill>
            <a:prstDash val="solid"/>
            <a:miter lim="800000"/>
          </a:ln>
          <a:effectLst/>
        </p:spPr>
      </p:cxnSp>
      <p:sp>
        <p:nvSpPr>
          <p:cNvPr id="26" name="Rectangle 25">
            <a:extLst>
              <a:ext uri="{FF2B5EF4-FFF2-40B4-BE49-F238E27FC236}">
                <a16:creationId xmlns:a16="http://schemas.microsoft.com/office/drawing/2014/main" id="{D2771E49-E770-2731-509C-E4B738DD56E1}"/>
              </a:ext>
            </a:extLst>
          </p:cNvPr>
          <p:cNvSpPr/>
          <p:nvPr/>
        </p:nvSpPr>
        <p:spPr>
          <a:xfrm>
            <a:off x="239064" y="880092"/>
            <a:ext cx="9025183" cy="198574"/>
          </a:xfrm>
          <a:prstGeom prst="rect">
            <a:avLst/>
          </a:prstGeom>
          <a:solidFill>
            <a:srgbClr val="000000"/>
          </a:solidFill>
          <a:ln w="25400" cap="flat" cmpd="sng" algn="ctr">
            <a:noFill/>
            <a:prstDash val="solid"/>
          </a:ln>
          <a:effectLst/>
        </p:spPr>
        <p:txBody>
          <a:bodyPr rtlCol="0" anchor="ctr"/>
          <a:lstStyle/>
          <a:p>
            <a:pPr marL="0" marR="0" lvl="0" indent="0" algn="ctr" defTabSz="311719" eaLnBrk="1" fontAlgn="auto" latinLnBrk="0" hangingPunct="1">
              <a:lnSpc>
                <a:spcPct val="100000"/>
              </a:lnSpc>
              <a:spcBef>
                <a:spcPts val="0"/>
              </a:spcBef>
              <a:spcAft>
                <a:spcPts val="0"/>
              </a:spcAft>
              <a:buClrTx/>
              <a:buSzTx/>
              <a:buFontTx/>
              <a:buNone/>
              <a:tabLst/>
              <a:defRPr/>
            </a:pPr>
            <a:endParaRPr kumimoji="0" lang="en-US" sz="136"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8D94F551-DA07-3217-CE68-B70D32C26A91}"/>
              </a:ext>
            </a:extLst>
          </p:cNvPr>
          <p:cNvSpPr txBox="1"/>
          <p:nvPr/>
        </p:nvSpPr>
        <p:spPr>
          <a:xfrm>
            <a:off x="128748" y="846708"/>
            <a:ext cx="9136515" cy="261610"/>
          </a:xfrm>
          <a:prstGeom prst="rect">
            <a:avLst/>
          </a:prstGeom>
          <a:noFill/>
        </p:spPr>
        <p:txBody>
          <a:bodyPr wrap="square" rtlCol="0">
            <a:spAutoFit/>
          </a:bodyPr>
          <a:lstStyle/>
          <a:p>
            <a:pPr algn="ctr" defTabSz="311719" fontAlgn="auto">
              <a:spcBef>
                <a:spcPts val="0"/>
              </a:spcBef>
              <a:spcAft>
                <a:spcPts val="0"/>
              </a:spcAft>
            </a:pPr>
            <a:r>
              <a:rPr lang="en-US" sz="1100" b="1">
                <a:solidFill>
                  <a:srgbClr val="FFFFFF"/>
                </a:solidFill>
                <a:latin typeface="Century Gothic" panose="020B0502020202020204" pitchFamily="34" charset="0"/>
                <a:ea typeface="+mn-ea"/>
              </a:rPr>
              <a:t>PROJECT IMPLEMENTATION, FEATURES, AND MAP </a:t>
            </a:r>
          </a:p>
        </p:txBody>
      </p:sp>
      <p:sp>
        <p:nvSpPr>
          <p:cNvPr id="28" name="Rectangle 27">
            <a:extLst>
              <a:ext uri="{FF2B5EF4-FFF2-40B4-BE49-F238E27FC236}">
                <a16:creationId xmlns:a16="http://schemas.microsoft.com/office/drawing/2014/main" id="{0C6AEFFF-9484-5124-8C74-B4DA02C2429F}"/>
              </a:ext>
            </a:extLst>
          </p:cNvPr>
          <p:cNvSpPr/>
          <p:nvPr/>
        </p:nvSpPr>
        <p:spPr>
          <a:xfrm>
            <a:off x="224138" y="877427"/>
            <a:ext cx="9040110" cy="5792707"/>
          </a:xfrm>
          <a:prstGeom prst="rect">
            <a:avLst/>
          </a:prstGeom>
          <a:noFill/>
          <a:ln w="28575" cap="flat" cmpd="sng" algn="ctr">
            <a:solidFill>
              <a:srgbClr val="000000"/>
            </a:solidFill>
            <a:prstDash val="solid"/>
          </a:ln>
          <a:effectLst/>
        </p:spPr>
        <p:txBody>
          <a:bodyPr rtlCol="0" anchor="ctr"/>
          <a:lstStyle/>
          <a:p>
            <a:pPr marL="0" marR="0" lvl="0" indent="0" algn="ctr" defTabSz="311719" eaLnBrk="1" fontAlgn="auto" latinLnBrk="0" hangingPunct="1">
              <a:lnSpc>
                <a:spcPct val="100000"/>
              </a:lnSpc>
              <a:spcBef>
                <a:spcPts val="0"/>
              </a:spcBef>
              <a:spcAft>
                <a:spcPts val="0"/>
              </a:spcAft>
              <a:buClrTx/>
              <a:buSzTx/>
              <a:buFontTx/>
              <a:buNone/>
              <a:tabLst/>
              <a:defRPr/>
            </a:pPr>
            <a:endParaRPr kumimoji="0" lang="en-US" sz="136"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B52F9C3D-F1D1-29E3-84E4-56620A63A203}"/>
              </a:ext>
            </a:extLst>
          </p:cNvPr>
          <p:cNvSpPr txBox="1"/>
          <p:nvPr/>
        </p:nvSpPr>
        <p:spPr>
          <a:xfrm>
            <a:off x="362551" y="1768536"/>
            <a:ext cx="4045352" cy="261610"/>
          </a:xfrm>
          <a:prstGeom prst="rect">
            <a:avLst/>
          </a:prstGeom>
          <a:noFill/>
        </p:spPr>
        <p:txBody>
          <a:bodyPr wrap="square" rtlCol="0">
            <a:spAutoFit/>
          </a:bodyPr>
          <a:lstStyle/>
          <a:p>
            <a:pPr defTabSz="311719" fontAlgn="auto">
              <a:spcBef>
                <a:spcPts val="0"/>
              </a:spcBef>
              <a:spcAft>
                <a:spcPts val="0"/>
              </a:spcAft>
            </a:pPr>
            <a:r>
              <a:rPr lang="en-US" sz="1100" b="1">
                <a:solidFill>
                  <a:prstClr val="black"/>
                </a:solidFill>
                <a:latin typeface="Century Gothic" panose="020B0502020202020204" pitchFamily="34" charset="0"/>
                <a:ea typeface="+mn-ea"/>
              </a:rPr>
              <a:t>SOLID WASTE REMOVAL CONTRACT</a:t>
            </a:r>
          </a:p>
        </p:txBody>
      </p:sp>
      <p:sp>
        <p:nvSpPr>
          <p:cNvPr id="30" name="TextBox 29">
            <a:extLst>
              <a:ext uri="{FF2B5EF4-FFF2-40B4-BE49-F238E27FC236}">
                <a16:creationId xmlns:a16="http://schemas.microsoft.com/office/drawing/2014/main" id="{FE8E0BE0-052B-B1A5-72BD-CED22F0A8819}"/>
              </a:ext>
            </a:extLst>
          </p:cNvPr>
          <p:cNvSpPr txBox="1"/>
          <p:nvPr/>
        </p:nvSpPr>
        <p:spPr>
          <a:xfrm>
            <a:off x="362551" y="1927828"/>
            <a:ext cx="2794175" cy="523990"/>
          </a:xfrm>
          <a:prstGeom prst="rect">
            <a:avLst/>
          </a:prstGeom>
          <a:noFill/>
        </p:spPr>
        <p:txBody>
          <a:bodyPr wrap="square" rtlCol="0">
            <a:spAutoFit/>
          </a:bodyPr>
          <a:lstStyle/>
          <a:p>
            <a:pPr defTabSz="311719" fontAlgn="auto">
              <a:lnSpc>
                <a:spcPct val="85000"/>
              </a:lnSpc>
              <a:spcBef>
                <a:spcPts val="0"/>
              </a:spcBef>
              <a:spcAft>
                <a:spcPts val="0"/>
              </a:spcAft>
            </a:pPr>
            <a:r>
              <a:rPr lang="en-US" sz="1100" b="1">
                <a:solidFill>
                  <a:prstClr val="black"/>
                </a:solidFill>
                <a:latin typeface="Century Gothic" panose="020B0502020202020204" pitchFamily="34" charset="0"/>
                <a:ea typeface="+mn-ea"/>
              </a:rPr>
              <a:t>STATUS: </a:t>
            </a:r>
            <a:r>
              <a:rPr lang="en-US" sz="1100">
                <a:solidFill>
                  <a:prstClr val="black"/>
                </a:solidFill>
                <a:latin typeface="Century Gothic" panose="020B0502020202020204" pitchFamily="34" charset="0"/>
                <a:ea typeface="+mn-ea"/>
              </a:rPr>
              <a:t>Completed Oct 2023, $2.3M, 15K Tons removed + Modification for additional 3.8K Tons ($600K). </a:t>
            </a:r>
          </a:p>
        </p:txBody>
      </p:sp>
      <p:cxnSp>
        <p:nvCxnSpPr>
          <p:cNvPr id="31" name="Straight Connector 30">
            <a:extLst>
              <a:ext uri="{FF2B5EF4-FFF2-40B4-BE49-F238E27FC236}">
                <a16:creationId xmlns:a16="http://schemas.microsoft.com/office/drawing/2014/main" id="{84EFEF6C-FADB-BF12-424D-A9243B64BC0A}"/>
              </a:ext>
            </a:extLst>
          </p:cNvPr>
          <p:cNvCxnSpPr>
            <a:cxnSpLocks/>
          </p:cNvCxnSpPr>
          <p:nvPr/>
        </p:nvCxnSpPr>
        <p:spPr>
          <a:xfrm flipV="1">
            <a:off x="372725" y="1078666"/>
            <a:ext cx="50867" cy="5591468"/>
          </a:xfrm>
          <a:prstGeom prst="line">
            <a:avLst/>
          </a:prstGeom>
          <a:noFill/>
          <a:ln w="22225" cap="flat" cmpd="sng" algn="ctr">
            <a:solidFill>
              <a:sysClr val="windowText" lastClr="000000"/>
            </a:solidFill>
            <a:prstDash val="solid"/>
            <a:miter lim="800000"/>
          </a:ln>
          <a:effectLst/>
        </p:spPr>
      </p:cxnSp>
      <p:sp>
        <p:nvSpPr>
          <p:cNvPr id="32" name="Rectangle 31">
            <a:extLst>
              <a:ext uri="{FF2B5EF4-FFF2-40B4-BE49-F238E27FC236}">
                <a16:creationId xmlns:a16="http://schemas.microsoft.com/office/drawing/2014/main" id="{FA9F16B9-183B-E9B0-0BF5-EF53C79B0DD6}"/>
              </a:ext>
            </a:extLst>
          </p:cNvPr>
          <p:cNvSpPr/>
          <p:nvPr/>
        </p:nvSpPr>
        <p:spPr>
          <a:xfrm>
            <a:off x="243481" y="1271701"/>
            <a:ext cx="169125" cy="188909"/>
          </a:xfrm>
          <a:prstGeom prst="rect">
            <a:avLst/>
          </a:prstGeom>
          <a:solidFill>
            <a:srgbClr val="65F750"/>
          </a:solidFill>
          <a:ln w="3175" cap="flat" cmpd="sng" algn="ctr">
            <a:noFill/>
            <a:prstDash val="solid"/>
            <a:miter lim="800000"/>
          </a:ln>
          <a:effectLst/>
        </p:spPr>
        <p:txBody>
          <a:bodyPr rtlCol="0" anchor="ctr"/>
          <a:lstStyle/>
          <a:p>
            <a:pPr marL="0" marR="0" lvl="0" indent="0" algn="ctr" defTabSz="311719" eaLnBrk="1" fontAlgn="auto" latinLnBrk="0" hangingPunct="1">
              <a:lnSpc>
                <a:spcPct val="100000"/>
              </a:lnSpc>
              <a:spcBef>
                <a:spcPts val="0"/>
              </a:spcBef>
              <a:spcAft>
                <a:spcPts val="0"/>
              </a:spcAft>
              <a:buClrTx/>
              <a:buSzTx/>
              <a:buFontTx/>
              <a:buNone/>
              <a:tabLst/>
              <a:defRPr/>
            </a:pPr>
            <a:endParaRPr kumimoji="0" lang="en-US" sz="136"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33" name="Straight Connector 32">
            <a:extLst>
              <a:ext uri="{FF2B5EF4-FFF2-40B4-BE49-F238E27FC236}">
                <a16:creationId xmlns:a16="http://schemas.microsoft.com/office/drawing/2014/main" id="{54C0B67C-CDCE-1C4D-AD05-B3B438BAF37C}"/>
              </a:ext>
            </a:extLst>
          </p:cNvPr>
          <p:cNvCxnSpPr>
            <a:cxnSpLocks/>
          </p:cNvCxnSpPr>
          <p:nvPr/>
        </p:nvCxnSpPr>
        <p:spPr>
          <a:xfrm>
            <a:off x="420534" y="1268256"/>
            <a:ext cx="2715756" cy="0"/>
          </a:xfrm>
          <a:prstGeom prst="line">
            <a:avLst/>
          </a:prstGeom>
          <a:noFill/>
          <a:ln w="19050" cap="flat" cmpd="sng" algn="ctr">
            <a:solidFill>
              <a:sysClr val="windowText" lastClr="000000"/>
            </a:solidFill>
            <a:prstDash val="solid"/>
            <a:miter lim="800000"/>
          </a:ln>
          <a:effectLst/>
        </p:spPr>
      </p:cxnSp>
      <p:sp>
        <p:nvSpPr>
          <p:cNvPr id="35" name="TextBox 34">
            <a:extLst>
              <a:ext uri="{FF2B5EF4-FFF2-40B4-BE49-F238E27FC236}">
                <a16:creationId xmlns:a16="http://schemas.microsoft.com/office/drawing/2014/main" id="{FDAE0215-2A53-ACAD-DF31-D6F07BADC6E9}"/>
              </a:ext>
            </a:extLst>
          </p:cNvPr>
          <p:cNvSpPr txBox="1"/>
          <p:nvPr/>
        </p:nvSpPr>
        <p:spPr>
          <a:xfrm>
            <a:off x="381510" y="1462291"/>
            <a:ext cx="2800559" cy="380104"/>
          </a:xfrm>
          <a:prstGeom prst="rect">
            <a:avLst/>
          </a:prstGeom>
          <a:noFill/>
        </p:spPr>
        <p:txBody>
          <a:bodyPr wrap="square" rtlCol="0">
            <a:spAutoFit/>
          </a:bodyPr>
          <a:lstStyle/>
          <a:p>
            <a:pPr defTabSz="311719">
              <a:lnSpc>
                <a:spcPct val="85000"/>
              </a:lnSpc>
            </a:pPr>
            <a:r>
              <a:rPr lang="en-US" sz="1100" b="1">
                <a:solidFill>
                  <a:prstClr val="black"/>
                </a:solidFill>
                <a:latin typeface="Century Gothic" panose="020B0502020202020204" pitchFamily="34" charset="0"/>
              </a:rPr>
              <a:t>STATUS: </a:t>
            </a:r>
            <a:r>
              <a:rPr lang="en-US" sz="1100">
                <a:solidFill>
                  <a:prstClr val="black"/>
                </a:solidFill>
                <a:latin typeface="Century Gothic" panose="020B0502020202020204" pitchFamily="34" charset="0"/>
              </a:rPr>
              <a:t>Completed June 2023, $3,4M, 36 acres vegetation removed. </a:t>
            </a:r>
          </a:p>
        </p:txBody>
      </p:sp>
      <p:sp>
        <p:nvSpPr>
          <p:cNvPr id="36" name="Rectangle 35">
            <a:extLst>
              <a:ext uri="{FF2B5EF4-FFF2-40B4-BE49-F238E27FC236}">
                <a16:creationId xmlns:a16="http://schemas.microsoft.com/office/drawing/2014/main" id="{1DF52F86-2C01-0FEC-248F-F3BB9B544304}"/>
              </a:ext>
            </a:extLst>
          </p:cNvPr>
          <p:cNvSpPr/>
          <p:nvPr/>
        </p:nvSpPr>
        <p:spPr>
          <a:xfrm>
            <a:off x="241897" y="2452070"/>
            <a:ext cx="165477" cy="188909"/>
          </a:xfrm>
          <a:prstGeom prst="rect">
            <a:avLst/>
          </a:prstGeom>
          <a:solidFill>
            <a:srgbClr val="FFC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1719"/>
            <a:endParaRPr lang="en-US" sz="614">
              <a:solidFill>
                <a:prstClr val="white"/>
              </a:solidFill>
              <a:latin typeface="Calibri" panose="020F0502020204030204"/>
            </a:endParaRPr>
          </a:p>
        </p:txBody>
      </p:sp>
      <p:sp>
        <p:nvSpPr>
          <p:cNvPr id="37" name="TextBox 36">
            <a:extLst>
              <a:ext uri="{FF2B5EF4-FFF2-40B4-BE49-F238E27FC236}">
                <a16:creationId xmlns:a16="http://schemas.microsoft.com/office/drawing/2014/main" id="{AA1ABD22-F7F3-DBA9-007D-79CB93DE42CE}"/>
              </a:ext>
            </a:extLst>
          </p:cNvPr>
          <p:cNvSpPr txBox="1"/>
          <p:nvPr/>
        </p:nvSpPr>
        <p:spPr>
          <a:xfrm>
            <a:off x="353013" y="2412747"/>
            <a:ext cx="2791744" cy="600164"/>
          </a:xfrm>
          <a:prstGeom prst="rect">
            <a:avLst/>
          </a:prstGeom>
          <a:noFill/>
        </p:spPr>
        <p:txBody>
          <a:bodyPr wrap="square" rtlCol="0">
            <a:spAutoFit/>
          </a:bodyPr>
          <a:lstStyle/>
          <a:p>
            <a:pPr defTabSz="311719"/>
            <a:r>
              <a:rPr lang="en-US" sz="1100" b="1" spc="-34">
                <a:solidFill>
                  <a:prstClr val="black"/>
                </a:solidFill>
                <a:latin typeface="Century Gothic" panose="020B0502020202020204" pitchFamily="34" charset="0"/>
              </a:rPr>
              <a:t>CONTRACT 2 | WESTERN BRIDGES SCOUR PROTECTION. </a:t>
            </a:r>
            <a:r>
              <a:rPr lang="es-ES" sz="1100">
                <a:solidFill>
                  <a:prstClr val="black"/>
                </a:solidFill>
                <a:latin typeface="Century Gothic" panose="020B0502020202020204" pitchFamily="34" charset="0"/>
                <a:ea typeface="+mn-ea"/>
              </a:rPr>
              <a:t>Martín Peña, Tren Urbano, and Luis Muñoz Rivera</a:t>
            </a:r>
            <a:endParaRPr lang="en-US" sz="1100" b="1" spc="-34">
              <a:solidFill>
                <a:prstClr val="black"/>
              </a:solidFill>
              <a:latin typeface="Century Gothic" panose="020B0502020202020204" pitchFamily="34" charset="0"/>
            </a:endParaRPr>
          </a:p>
        </p:txBody>
      </p:sp>
      <p:sp>
        <p:nvSpPr>
          <p:cNvPr id="38" name="Rectangle 37">
            <a:extLst>
              <a:ext uri="{FF2B5EF4-FFF2-40B4-BE49-F238E27FC236}">
                <a16:creationId xmlns:a16="http://schemas.microsoft.com/office/drawing/2014/main" id="{CD89BEB5-44C4-B318-596E-94212DF5D235}"/>
              </a:ext>
            </a:extLst>
          </p:cNvPr>
          <p:cNvSpPr/>
          <p:nvPr/>
        </p:nvSpPr>
        <p:spPr>
          <a:xfrm>
            <a:off x="240808" y="1833121"/>
            <a:ext cx="169125" cy="188909"/>
          </a:xfrm>
          <a:prstGeom prst="rect">
            <a:avLst/>
          </a:prstGeom>
          <a:solidFill>
            <a:srgbClr val="65F750"/>
          </a:solidFill>
          <a:ln w="3175" cap="flat" cmpd="sng" algn="ctr">
            <a:noFill/>
            <a:prstDash val="solid"/>
            <a:miter lim="800000"/>
          </a:ln>
          <a:effectLst/>
        </p:spPr>
        <p:txBody>
          <a:bodyPr rtlCol="0" anchor="ctr"/>
          <a:lstStyle/>
          <a:p>
            <a:pPr marL="0" marR="0" lvl="0" indent="0" algn="ctr" defTabSz="311719" eaLnBrk="1" fontAlgn="auto" latinLnBrk="0" hangingPunct="1">
              <a:lnSpc>
                <a:spcPct val="100000"/>
              </a:lnSpc>
              <a:spcBef>
                <a:spcPts val="0"/>
              </a:spcBef>
              <a:spcAft>
                <a:spcPts val="0"/>
              </a:spcAft>
              <a:buClrTx/>
              <a:buSzTx/>
              <a:buFontTx/>
              <a:buNone/>
              <a:tabLst/>
              <a:defRPr/>
            </a:pPr>
            <a:endParaRPr kumimoji="0" lang="en-US" sz="136"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9" name="Line 18">
            <a:extLst>
              <a:ext uri="{FF2B5EF4-FFF2-40B4-BE49-F238E27FC236}">
                <a16:creationId xmlns:a16="http://schemas.microsoft.com/office/drawing/2014/main" id="{1BB6FB14-E123-2ECF-AB0A-8247FE037C57}"/>
              </a:ext>
            </a:extLst>
          </p:cNvPr>
          <p:cNvSpPr>
            <a:spLocks noChangeShapeType="1"/>
          </p:cNvSpPr>
          <p:nvPr/>
        </p:nvSpPr>
        <p:spPr bwMode="auto">
          <a:xfrm flipH="1" flipV="1">
            <a:off x="3420946" y="2188555"/>
            <a:ext cx="666217" cy="968683"/>
          </a:xfrm>
          <a:prstGeom prst="line">
            <a:avLst/>
          </a:prstGeom>
          <a:ln>
            <a:headEnd/>
            <a:tailEnd type="triangle" w="med" len="med"/>
          </a:ln>
        </p:spPr>
        <p:style>
          <a:lnRef idx="2">
            <a:schemeClr val="accent3"/>
          </a:lnRef>
          <a:fillRef idx="0">
            <a:schemeClr val="accent3"/>
          </a:fillRef>
          <a:effectRef idx="1">
            <a:schemeClr val="accent3"/>
          </a:effectRef>
          <a:fontRef idx="minor">
            <a:schemeClr val="tx1"/>
          </a:fontRef>
        </p:style>
        <p:txBody>
          <a:bodyPr/>
          <a:lstStyle/>
          <a:p>
            <a:endParaRPr lang="en-US"/>
          </a:p>
        </p:txBody>
      </p:sp>
      <p:pic>
        <p:nvPicPr>
          <p:cNvPr id="40" name="Picture 39" descr="A picture containing grass, outdoor, nature, road&#10;&#10;Description automatically generated">
            <a:extLst>
              <a:ext uri="{FF2B5EF4-FFF2-40B4-BE49-F238E27FC236}">
                <a16:creationId xmlns:a16="http://schemas.microsoft.com/office/drawing/2014/main" id="{2B03F8C9-5FF7-63CC-A932-FDB0E052E2F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35601" t="-219779" r="135601" b="219779"/>
          <a:stretch/>
        </p:blipFill>
        <p:spPr>
          <a:xfrm>
            <a:off x="168078" y="824145"/>
            <a:ext cx="3258743" cy="1828800"/>
          </a:xfrm>
          <a:prstGeom prst="rect">
            <a:avLst/>
          </a:prstGeom>
        </p:spPr>
      </p:pic>
      <p:sp>
        <p:nvSpPr>
          <p:cNvPr id="8" name="TextBox 7">
            <a:extLst>
              <a:ext uri="{FF2B5EF4-FFF2-40B4-BE49-F238E27FC236}">
                <a16:creationId xmlns:a16="http://schemas.microsoft.com/office/drawing/2014/main" id="{1C89BEA1-0925-9147-6781-E4B852366ED0}"/>
              </a:ext>
            </a:extLst>
          </p:cNvPr>
          <p:cNvSpPr txBox="1"/>
          <p:nvPr/>
        </p:nvSpPr>
        <p:spPr>
          <a:xfrm>
            <a:off x="317536" y="5154753"/>
            <a:ext cx="7405605" cy="236219"/>
          </a:xfrm>
          <a:prstGeom prst="rect">
            <a:avLst/>
          </a:prstGeom>
          <a:noFill/>
        </p:spPr>
        <p:txBody>
          <a:bodyPr wrap="square" lIns="91440" tIns="45720" rIns="91440" bIns="45720" rtlCol="0" anchor="t">
            <a:spAutoFit/>
          </a:bodyPr>
          <a:lstStyle/>
          <a:p>
            <a:pPr defTabSz="311719" fontAlgn="auto">
              <a:lnSpc>
                <a:spcPct val="85000"/>
              </a:lnSpc>
              <a:spcBef>
                <a:spcPts val="0"/>
              </a:spcBef>
              <a:spcAft>
                <a:spcPts val="0"/>
              </a:spcAft>
              <a:defRPr/>
            </a:pPr>
            <a:r>
              <a:rPr lang="en-US" sz="1100" b="1" kern="0">
                <a:solidFill>
                  <a:prstClr val="black"/>
                </a:solidFill>
                <a:latin typeface="Century Gothic"/>
                <a:ea typeface="+mn-ea"/>
              </a:rPr>
              <a:t>STATUS: </a:t>
            </a:r>
            <a:r>
              <a:rPr lang="en-US" sz="1100" b="1" kern="0">
                <a:solidFill>
                  <a:srgbClr val="0070C0"/>
                </a:solidFill>
                <a:latin typeface="Century Gothic"/>
                <a:ea typeface="+mn-ea"/>
              </a:rPr>
              <a:t>Phase 1 &amp; Phase 2 Contracts award anticipated in Sep 2025 and Jan 2028, respectively</a:t>
            </a:r>
            <a:endParaRPr lang="en-US" sz="1100" b="1" kern="0" spc="-34">
              <a:solidFill>
                <a:srgbClr val="0070C0"/>
              </a:solidFill>
              <a:latin typeface="Century Gothic"/>
              <a:ea typeface="+mn-ea"/>
            </a:endParaRPr>
          </a:p>
        </p:txBody>
      </p:sp>
      <p:sp>
        <p:nvSpPr>
          <p:cNvPr id="45" name="TextBox 44">
            <a:extLst>
              <a:ext uri="{FF2B5EF4-FFF2-40B4-BE49-F238E27FC236}">
                <a16:creationId xmlns:a16="http://schemas.microsoft.com/office/drawing/2014/main" id="{940C7A38-9315-02BE-5B87-CF9E9A1FA859}"/>
              </a:ext>
            </a:extLst>
          </p:cNvPr>
          <p:cNvSpPr txBox="1"/>
          <p:nvPr/>
        </p:nvSpPr>
        <p:spPr>
          <a:xfrm>
            <a:off x="326439" y="5375848"/>
            <a:ext cx="7397638" cy="1094467"/>
          </a:xfrm>
          <a:prstGeom prst="rect">
            <a:avLst/>
          </a:prstGeom>
          <a:noFill/>
        </p:spPr>
        <p:txBody>
          <a:bodyPr wrap="square" lIns="91440" tIns="45720" rIns="91440" bIns="45720" rtlCol="0" anchor="t">
            <a:spAutoFit/>
          </a:bodyPr>
          <a:lstStyle/>
          <a:p>
            <a:pPr defTabSz="311719" fontAlgn="auto">
              <a:lnSpc>
                <a:spcPct val="82000"/>
              </a:lnSpc>
              <a:spcBef>
                <a:spcPts val="0"/>
              </a:spcBef>
              <a:spcAft>
                <a:spcPts val="0"/>
              </a:spcAft>
              <a:defRPr/>
            </a:pPr>
            <a:r>
              <a:rPr lang="en-US" sz="1100" b="1" kern="0">
                <a:solidFill>
                  <a:prstClr val="black"/>
                </a:solidFill>
                <a:latin typeface="Century Gothic"/>
                <a:ea typeface="+mn-ea"/>
              </a:rPr>
              <a:t>SCOPE</a:t>
            </a:r>
          </a:p>
          <a:p>
            <a:pPr marL="118745" indent="-77470" defTabSz="311719">
              <a:lnSpc>
                <a:spcPct val="85000"/>
              </a:lnSpc>
              <a:buFont typeface="Wingdings" panose="05000000000000000000" pitchFamily="2" charset="2"/>
              <a:buChar char="§"/>
              <a:defRPr/>
            </a:pPr>
            <a:r>
              <a:rPr lang="en-US" sz="1100" kern="0">
                <a:solidFill>
                  <a:prstClr val="black"/>
                </a:solidFill>
                <a:latin typeface="Century Gothic"/>
              </a:rPr>
              <a:t>1.8 </a:t>
            </a:r>
            <a:r>
              <a:rPr lang="en-US" sz="1100" kern="0">
                <a:solidFill>
                  <a:prstClr val="black"/>
                </a:solidFill>
                <a:latin typeface="Century Gothic"/>
                <a:ea typeface="+mn-ea"/>
              </a:rPr>
              <a:t>miles channel dredging </a:t>
            </a:r>
            <a:endParaRPr lang="en-US" sz="1100" kern="0">
              <a:solidFill>
                <a:prstClr val="black"/>
              </a:solidFill>
              <a:latin typeface="Century Gothic"/>
            </a:endParaRPr>
          </a:p>
          <a:p>
            <a:pPr marL="118745" indent="-77470" defTabSz="311719">
              <a:lnSpc>
                <a:spcPct val="85000"/>
              </a:lnSpc>
              <a:buFont typeface="Wingdings" panose="05000000000000000000" pitchFamily="2" charset="2"/>
              <a:buChar char="§"/>
              <a:defRPr/>
            </a:pPr>
            <a:r>
              <a:rPr lang="en-US" sz="1100" kern="0">
                <a:solidFill>
                  <a:prstClr val="black"/>
                </a:solidFill>
                <a:latin typeface="Century Gothic"/>
                <a:ea typeface="+mn-ea"/>
              </a:rPr>
              <a:t>2 miles access channel dredging from staging area to eastern end of CMP   </a:t>
            </a:r>
            <a:endParaRPr lang="en-US">
              <a:solidFill>
                <a:prstClr val="black"/>
              </a:solidFill>
            </a:endParaRPr>
          </a:p>
          <a:p>
            <a:pPr marL="118745" indent="-77470" defTabSz="311719" fontAlgn="auto">
              <a:lnSpc>
                <a:spcPct val="85000"/>
              </a:lnSpc>
              <a:spcBef>
                <a:spcPts val="0"/>
              </a:spcBef>
              <a:spcAft>
                <a:spcPts val="0"/>
              </a:spcAft>
              <a:buFont typeface="Wingdings" panose="05000000000000000000" pitchFamily="2" charset="2"/>
              <a:buChar char="§"/>
              <a:defRPr/>
            </a:pPr>
            <a:r>
              <a:rPr lang="en-US" sz="1100" kern="0">
                <a:solidFill>
                  <a:prstClr val="black"/>
                </a:solidFill>
                <a:latin typeface="Century Gothic"/>
                <a:ea typeface="+mn-ea"/>
              </a:rPr>
              <a:t>Bank stabilization to include sheet pile</a:t>
            </a:r>
            <a:endParaRPr lang="en-US" sz="1100" kern="0">
              <a:solidFill>
                <a:prstClr val="black"/>
              </a:solidFill>
              <a:latin typeface="Century Gothic"/>
            </a:endParaRPr>
          </a:p>
          <a:p>
            <a:pPr marL="118745" indent="-77470" defTabSz="311719" fontAlgn="auto">
              <a:lnSpc>
                <a:spcPct val="85000"/>
              </a:lnSpc>
              <a:spcBef>
                <a:spcPts val="0"/>
              </a:spcBef>
              <a:spcAft>
                <a:spcPts val="0"/>
              </a:spcAft>
              <a:buFont typeface="Wingdings" panose="05000000000000000000" pitchFamily="2" charset="2"/>
              <a:buChar char="§"/>
              <a:defRPr/>
            </a:pPr>
            <a:r>
              <a:rPr lang="en-US" sz="1100" kern="0">
                <a:solidFill>
                  <a:prstClr val="black"/>
                </a:solidFill>
                <a:latin typeface="Century Gothic"/>
                <a:ea typeface="+mn-ea"/>
              </a:rPr>
              <a:t>Barbosa Bridge scour protection </a:t>
            </a:r>
            <a:endParaRPr lang="en-US" sz="1100" kern="0">
              <a:solidFill>
                <a:prstClr val="black"/>
              </a:solidFill>
              <a:latin typeface="Century Gothic" panose="020B0502020202020204" pitchFamily="34" charset="0"/>
              <a:ea typeface="+mn-ea"/>
            </a:endParaRPr>
          </a:p>
          <a:p>
            <a:pPr marL="118745" indent="-77470" defTabSz="311719" fontAlgn="auto">
              <a:lnSpc>
                <a:spcPct val="85000"/>
              </a:lnSpc>
              <a:spcBef>
                <a:spcPts val="0"/>
              </a:spcBef>
              <a:spcAft>
                <a:spcPts val="0"/>
              </a:spcAft>
              <a:buFont typeface="Wingdings" panose="05000000000000000000" pitchFamily="2" charset="2"/>
              <a:buChar char="§"/>
              <a:defRPr/>
            </a:pPr>
            <a:r>
              <a:rPr lang="en-US" sz="1100" kern="0">
                <a:solidFill>
                  <a:prstClr val="black"/>
                </a:solidFill>
                <a:latin typeface="Century Gothic"/>
                <a:ea typeface="+mn-ea"/>
              </a:rPr>
              <a:t>~ 35 acres Mangrove/wetland restoration for entire channel</a:t>
            </a:r>
            <a:endParaRPr lang="en-US" sz="1100" kern="0">
              <a:solidFill>
                <a:prstClr val="black"/>
              </a:solidFill>
              <a:latin typeface="Century Gothic"/>
            </a:endParaRPr>
          </a:p>
          <a:p>
            <a:pPr marL="118745" indent="-77470" defTabSz="311719" fontAlgn="auto">
              <a:lnSpc>
                <a:spcPct val="85000"/>
              </a:lnSpc>
              <a:spcBef>
                <a:spcPts val="0"/>
              </a:spcBef>
              <a:spcAft>
                <a:spcPts val="0"/>
              </a:spcAft>
              <a:buFont typeface="Wingdings" panose="05000000000000000000" pitchFamily="2" charset="2"/>
              <a:buChar char="§"/>
              <a:defRPr/>
            </a:pPr>
            <a:r>
              <a:rPr lang="en-US" sz="1100" kern="0">
                <a:solidFill>
                  <a:prstClr val="black"/>
                </a:solidFill>
                <a:latin typeface="Century Gothic"/>
                <a:ea typeface="+mn-ea"/>
              </a:rPr>
              <a:t>Recreation features</a:t>
            </a:r>
            <a:endParaRPr lang="en-US" sz="1100" kern="0">
              <a:solidFill>
                <a:prstClr val="black"/>
              </a:solidFill>
              <a:latin typeface="Century Gothic"/>
            </a:endParaRPr>
          </a:p>
        </p:txBody>
      </p:sp>
      <p:pic>
        <p:nvPicPr>
          <p:cNvPr id="46" name="Picture 45" descr="A picture containing grass, outdoor, nature, road">
            <a:extLst>
              <a:ext uri="{FF2B5EF4-FFF2-40B4-BE49-F238E27FC236}">
                <a16:creationId xmlns:a16="http://schemas.microsoft.com/office/drawing/2014/main" id="{71744AF5-2EDD-E7DC-03EB-61A21E59692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74763" y="5085077"/>
            <a:ext cx="1330907" cy="729813"/>
          </a:xfrm>
          <a:prstGeom prst="rect">
            <a:avLst/>
          </a:prstGeom>
          <a:ln w="28575">
            <a:solidFill>
              <a:srgbClr val="00FF00"/>
            </a:solidFill>
          </a:ln>
        </p:spPr>
      </p:pic>
      <p:pic>
        <p:nvPicPr>
          <p:cNvPr id="47" name="Picture 46" descr="A picture containing grass, way, road, outdoor">
            <a:extLst>
              <a:ext uri="{FF2B5EF4-FFF2-40B4-BE49-F238E27FC236}">
                <a16:creationId xmlns:a16="http://schemas.microsoft.com/office/drawing/2014/main" id="{828708B2-B0E0-F81D-22E1-DEFF662D01D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80871" y="5911047"/>
            <a:ext cx="1316299" cy="726560"/>
          </a:xfrm>
          <a:prstGeom prst="rect">
            <a:avLst/>
          </a:prstGeom>
          <a:ln w="28575">
            <a:solidFill>
              <a:srgbClr val="00FF00"/>
            </a:solidFill>
          </a:ln>
        </p:spPr>
      </p:pic>
      <p:sp>
        <p:nvSpPr>
          <p:cNvPr id="48" name="TextBox 47">
            <a:extLst>
              <a:ext uri="{FF2B5EF4-FFF2-40B4-BE49-F238E27FC236}">
                <a16:creationId xmlns:a16="http://schemas.microsoft.com/office/drawing/2014/main" id="{F81C86C1-9A54-73B9-74B3-613FC79A7988}"/>
              </a:ext>
            </a:extLst>
          </p:cNvPr>
          <p:cNvSpPr txBox="1"/>
          <p:nvPr/>
        </p:nvSpPr>
        <p:spPr>
          <a:xfrm>
            <a:off x="8624328" y="5038739"/>
            <a:ext cx="639919" cy="338554"/>
          </a:xfrm>
          <a:prstGeom prst="rect">
            <a:avLst/>
          </a:prstGeom>
          <a:noFill/>
        </p:spPr>
        <p:txBody>
          <a:bodyPr wrap="none" rtlCol="0">
            <a:spAutoFit/>
          </a:bodyPr>
          <a:lstStyle/>
          <a:p>
            <a:r>
              <a:rPr lang="en-US" sz="1600"/>
              <a:t>2022</a:t>
            </a:r>
          </a:p>
        </p:txBody>
      </p:sp>
      <p:sp>
        <p:nvSpPr>
          <p:cNvPr id="49" name="TextBox 48">
            <a:extLst>
              <a:ext uri="{FF2B5EF4-FFF2-40B4-BE49-F238E27FC236}">
                <a16:creationId xmlns:a16="http://schemas.microsoft.com/office/drawing/2014/main" id="{FE64A28B-FDA3-4BFC-2DD0-4B5AD561AED5}"/>
              </a:ext>
            </a:extLst>
          </p:cNvPr>
          <p:cNvSpPr txBox="1"/>
          <p:nvPr/>
        </p:nvSpPr>
        <p:spPr>
          <a:xfrm>
            <a:off x="8586029" y="5842805"/>
            <a:ext cx="639919" cy="338554"/>
          </a:xfrm>
          <a:prstGeom prst="rect">
            <a:avLst/>
          </a:prstGeom>
          <a:noFill/>
        </p:spPr>
        <p:txBody>
          <a:bodyPr wrap="none" rtlCol="0">
            <a:spAutoFit/>
          </a:bodyPr>
          <a:lstStyle/>
          <a:p>
            <a:r>
              <a:rPr lang="en-US" sz="1600"/>
              <a:t>2023</a:t>
            </a:r>
          </a:p>
        </p:txBody>
      </p:sp>
      <p:pic>
        <p:nvPicPr>
          <p:cNvPr id="50" name="Picture 49">
            <a:extLst>
              <a:ext uri="{FF2B5EF4-FFF2-40B4-BE49-F238E27FC236}">
                <a16:creationId xmlns:a16="http://schemas.microsoft.com/office/drawing/2014/main" id="{078F1D78-369A-461A-4204-C844D8CC885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397079" y="860699"/>
            <a:ext cx="2718389" cy="1524331"/>
          </a:xfrm>
          <a:prstGeom prst="rect">
            <a:avLst/>
          </a:prstGeom>
          <a:ln w="19050">
            <a:solidFill>
              <a:srgbClr val="C00000"/>
            </a:solidFill>
          </a:ln>
        </p:spPr>
      </p:pic>
      <p:pic>
        <p:nvPicPr>
          <p:cNvPr id="52" name="Picture 51">
            <a:extLst>
              <a:ext uri="{FF2B5EF4-FFF2-40B4-BE49-F238E27FC236}">
                <a16:creationId xmlns:a16="http://schemas.microsoft.com/office/drawing/2014/main" id="{20EEDEE1-AA7E-33E5-B383-6555746269F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442396" y="4872537"/>
            <a:ext cx="2668583" cy="1471645"/>
          </a:xfrm>
          <a:prstGeom prst="rect">
            <a:avLst/>
          </a:prstGeom>
          <a:ln w="19050">
            <a:solidFill>
              <a:srgbClr val="00FFFF"/>
            </a:solidFill>
          </a:ln>
        </p:spPr>
      </p:pic>
      <p:sp>
        <p:nvSpPr>
          <p:cNvPr id="54" name="TextBox 53">
            <a:extLst>
              <a:ext uri="{FF2B5EF4-FFF2-40B4-BE49-F238E27FC236}">
                <a16:creationId xmlns:a16="http://schemas.microsoft.com/office/drawing/2014/main" id="{79F24319-5DD1-321D-B16F-CA3408F5515F}"/>
              </a:ext>
            </a:extLst>
          </p:cNvPr>
          <p:cNvSpPr txBox="1"/>
          <p:nvPr/>
        </p:nvSpPr>
        <p:spPr>
          <a:xfrm>
            <a:off x="4087163" y="3949191"/>
            <a:ext cx="1943723" cy="307777"/>
          </a:xfrm>
          <a:prstGeom prst="rect">
            <a:avLst/>
          </a:prstGeom>
          <a:noFill/>
        </p:spPr>
        <p:txBody>
          <a:bodyPr wrap="square" rtlCol="0">
            <a:spAutoFit/>
          </a:bodyPr>
          <a:lstStyle/>
          <a:p>
            <a:r>
              <a:rPr lang="en-US" sz="1400" b="1">
                <a:solidFill>
                  <a:schemeClr val="tx2"/>
                </a:solidFill>
              </a:rPr>
              <a:t>Contract 2</a:t>
            </a:r>
          </a:p>
        </p:txBody>
      </p:sp>
      <p:sp>
        <p:nvSpPr>
          <p:cNvPr id="55" name="TextBox 54">
            <a:extLst>
              <a:ext uri="{FF2B5EF4-FFF2-40B4-BE49-F238E27FC236}">
                <a16:creationId xmlns:a16="http://schemas.microsoft.com/office/drawing/2014/main" id="{331711D5-0F93-7FFB-1E01-13AB847DAC96}"/>
              </a:ext>
            </a:extLst>
          </p:cNvPr>
          <p:cNvSpPr txBox="1"/>
          <p:nvPr/>
        </p:nvSpPr>
        <p:spPr>
          <a:xfrm>
            <a:off x="9528468" y="2330660"/>
            <a:ext cx="2339102" cy="369332"/>
          </a:xfrm>
          <a:prstGeom prst="rect">
            <a:avLst/>
          </a:prstGeom>
          <a:noFill/>
        </p:spPr>
        <p:txBody>
          <a:bodyPr wrap="none" rtlCol="0">
            <a:spAutoFit/>
          </a:bodyPr>
          <a:lstStyle/>
          <a:p>
            <a:r>
              <a:rPr lang="en-US" b="1"/>
              <a:t>Contract 3: Phase 1</a:t>
            </a:r>
          </a:p>
        </p:txBody>
      </p:sp>
      <p:sp>
        <p:nvSpPr>
          <p:cNvPr id="56" name="TextBox 55">
            <a:extLst>
              <a:ext uri="{FF2B5EF4-FFF2-40B4-BE49-F238E27FC236}">
                <a16:creationId xmlns:a16="http://schemas.microsoft.com/office/drawing/2014/main" id="{FD14B00C-032A-2112-592A-DEC8E868674B}"/>
              </a:ext>
            </a:extLst>
          </p:cNvPr>
          <p:cNvSpPr txBox="1"/>
          <p:nvPr/>
        </p:nvSpPr>
        <p:spPr>
          <a:xfrm>
            <a:off x="9586722" y="6294030"/>
            <a:ext cx="2339102" cy="369332"/>
          </a:xfrm>
          <a:prstGeom prst="rect">
            <a:avLst/>
          </a:prstGeom>
          <a:noFill/>
        </p:spPr>
        <p:txBody>
          <a:bodyPr wrap="none" rtlCol="0">
            <a:spAutoFit/>
          </a:bodyPr>
          <a:lstStyle/>
          <a:p>
            <a:r>
              <a:rPr lang="en-US" b="1"/>
              <a:t>Contract 3: Phase 2</a:t>
            </a:r>
          </a:p>
        </p:txBody>
      </p:sp>
      <p:pic>
        <p:nvPicPr>
          <p:cNvPr id="58" name="Picture 57" descr="A picture containing grass, tree, outdoor, road&#10;&#10;Description automatically generated">
            <a:extLst>
              <a:ext uri="{FF2B5EF4-FFF2-40B4-BE49-F238E27FC236}">
                <a16:creationId xmlns:a16="http://schemas.microsoft.com/office/drawing/2014/main" id="{12809E69-678A-4013-CB52-B8DED579AF7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397079" y="2662685"/>
            <a:ext cx="2718735" cy="1420948"/>
          </a:xfrm>
          <a:prstGeom prst="rect">
            <a:avLst/>
          </a:prstGeom>
          <a:ln w="19050">
            <a:solidFill>
              <a:srgbClr val="C00000"/>
            </a:solidFill>
          </a:ln>
        </p:spPr>
      </p:pic>
      <p:sp>
        <p:nvSpPr>
          <p:cNvPr id="61" name="TextBox 60">
            <a:extLst>
              <a:ext uri="{FF2B5EF4-FFF2-40B4-BE49-F238E27FC236}">
                <a16:creationId xmlns:a16="http://schemas.microsoft.com/office/drawing/2014/main" id="{31350CF6-8ABE-C679-22F0-075621764B9A}"/>
              </a:ext>
            </a:extLst>
          </p:cNvPr>
          <p:cNvSpPr txBox="1"/>
          <p:nvPr/>
        </p:nvSpPr>
        <p:spPr>
          <a:xfrm>
            <a:off x="10629356" y="3305840"/>
            <a:ext cx="527051" cy="226472"/>
          </a:xfrm>
          <a:prstGeom prst="rect">
            <a:avLst/>
          </a:prstGeom>
          <a:noFill/>
        </p:spPr>
        <p:txBody>
          <a:bodyPr wrap="square" rtlCol="0">
            <a:spAutoFit/>
          </a:bodyPr>
          <a:lstStyle/>
          <a:p>
            <a:pPr marL="0" marR="0" lvl="0" indent="0" algn="ctr" defTabSz="311719" eaLnBrk="1" fontAlgn="auto" latinLnBrk="0" hangingPunct="1">
              <a:lnSpc>
                <a:spcPct val="80000"/>
              </a:lnSpc>
              <a:spcBef>
                <a:spcPts val="0"/>
              </a:spcBef>
              <a:spcAft>
                <a:spcPts val="0"/>
              </a:spcAft>
              <a:buClrTx/>
              <a:buSzTx/>
              <a:buFontTx/>
              <a:buNone/>
              <a:tabLst/>
              <a:defRPr/>
            </a:pPr>
            <a:r>
              <a:rPr lang="en-US" sz="545" b="1" kern="0">
                <a:solidFill>
                  <a:prstClr val="white"/>
                </a:solidFill>
                <a:latin typeface="Century Gothic" panose="020B0502020202020204" pitchFamily="34" charset="0"/>
              </a:rPr>
              <a:t>BARBOSA</a:t>
            </a:r>
          </a:p>
          <a:p>
            <a:pPr marL="0" marR="0" lvl="0" indent="0" algn="ctr" defTabSz="311719" eaLnBrk="1" fontAlgn="auto" latinLnBrk="0" hangingPunct="1">
              <a:lnSpc>
                <a:spcPct val="80000"/>
              </a:lnSpc>
              <a:spcBef>
                <a:spcPts val="0"/>
              </a:spcBef>
              <a:spcAft>
                <a:spcPts val="0"/>
              </a:spcAft>
              <a:buClrTx/>
              <a:buSzTx/>
              <a:buFontTx/>
              <a:buNone/>
              <a:tabLst/>
              <a:defRPr/>
            </a:pPr>
            <a:r>
              <a:rPr lang="en-US" sz="545" b="1" kern="0">
                <a:solidFill>
                  <a:prstClr val="white"/>
                </a:solidFill>
                <a:latin typeface="Century Gothic" panose="020B0502020202020204" pitchFamily="34" charset="0"/>
              </a:rPr>
              <a:t>BRIDGE</a:t>
            </a:r>
          </a:p>
        </p:txBody>
      </p:sp>
      <p:sp>
        <p:nvSpPr>
          <p:cNvPr id="63" name="Rectangle 62">
            <a:extLst>
              <a:ext uri="{FF2B5EF4-FFF2-40B4-BE49-F238E27FC236}">
                <a16:creationId xmlns:a16="http://schemas.microsoft.com/office/drawing/2014/main" id="{D41CB74C-5422-ECC4-FE9D-7C01CC1D01C0}"/>
              </a:ext>
            </a:extLst>
          </p:cNvPr>
          <p:cNvSpPr/>
          <p:nvPr/>
        </p:nvSpPr>
        <p:spPr>
          <a:xfrm>
            <a:off x="224430" y="5192182"/>
            <a:ext cx="167760" cy="168758"/>
          </a:xfrm>
          <a:prstGeom prst="rect">
            <a:avLst/>
          </a:prstGeom>
          <a:solidFill>
            <a:schemeClr val="accent6">
              <a:lumMod val="60000"/>
              <a:lumOff val="40000"/>
            </a:schemeClr>
          </a:solidFill>
          <a:ln w="3175" cap="flat" cmpd="sng" algn="ctr">
            <a:noFill/>
            <a:prstDash val="solid"/>
            <a:miter lim="800000"/>
          </a:ln>
          <a:effectLst/>
        </p:spPr>
        <p:txBody>
          <a:bodyPr rtlCol="0" anchor="ctr"/>
          <a:lstStyle/>
          <a:p>
            <a:pPr algn="ctr" defTabSz="311719" fontAlgn="auto">
              <a:spcBef>
                <a:spcPts val="0"/>
              </a:spcBef>
              <a:spcAft>
                <a:spcPts val="0"/>
              </a:spcAft>
              <a:defRPr/>
            </a:pPr>
            <a:endParaRPr lang="en-US" sz="614" kern="0">
              <a:solidFill>
                <a:prstClr val="white"/>
              </a:solidFill>
              <a:latin typeface="Calibri" panose="020F0502020204030204"/>
              <a:ea typeface="+mn-ea"/>
            </a:endParaRPr>
          </a:p>
        </p:txBody>
      </p:sp>
      <p:sp>
        <p:nvSpPr>
          <p:cNvPr id="6" name="TextBox 5">
            <a:extLst>
              <a:ext uri="{FF2B5EF4-FFF2-40B4-BE49-F238E27FC236}">
                <a16:creationId xmlns:a16="http://schemas.microsoft.com/office/drawing/2014/main" id="{764FFCBE-5459-3B44-FF33-BB4A23E2F29B}"/>
              </a:ext>
            </a:extLst>
          </p:cNvPr>
          <p:cNvSpPr txBox="1"/>
          <p:nvPr/>
        </p:nvSpPr>
        <p:spPr>
          <a:xfrm>
            <a:off x="4251746" y="2207683"/>
            <a:ext cx="890518" cy="412421"/>
          </a:xfrm>
          <a:prstGeom prst="rect">
            <a:avLst/>
          </a:prstGeom>
          <a:noFill/>
        </p:spPr>
        <p:txBody>
          <a:bodyPr wrap="square" rtlCol="0">
            <a:spAutoFit/>
          </a:bodyPr>
          <a:lstStyle/>
          <a:p>
            <a:pPr marL="0" marR="0" lvl="0" indent="0" algn="ctr" defTabSz="311719" eaLnBrk="1" fontAlgn="auto" latinLnBrk="0" hangingPunct="1">
              <a:lnSpc>
                <a:spcPct val="80000"/>
              </a:lnSpc>
              <a:spcBef>
                <a:spcPts val="0"/>
              </a:spcBef>
              <a:spcAft>
                <a:spcPts val="0"/>
              </a:spcAft>
              <a:buClrTx/>
              <a:buSzTx/>
              <a:buFontTx/>
              <a:buNone/>
              <a:tabLst/>
              <a:defRPr/>
            </a:pPr>
            <a:r>
              <a:rPr kumimoji="0" lang="en-US" sz="800" b="1" i="0" u="none" strike="noStrike" kern="0" cap="none" spc="0" normalizeH="0" baseline="0" noProof="0">
                <a:ln>
                  <a:noFill/>
                </a:ln>
                <a:solidFill>
                  <a:prstClr val="white"/>
                </a:solidFill>
                <a:effectLst/>
                <a:uLnTx/>
                <a:uFillTx/>
                <a:latin typeface="Century Gothic" panose="020B0502020202020204" pitchFamily="34" charset="0"/>
              </a:rPr>
              <a:t>Barbosa</a:t>
            </a:r>
            <a:br>
              <a:rPr kumimoji="0" lang="en-US" sz="800" b="1" i="0" u="none" strike="noStrike" kern="0" cap="none" spc="0" normalizeH="0" baseline="0" noProof="0">
                <a:ln>
                  <a:noFill/>
                </a:ln>
                <a:solidFill>
                  <a:prstClr val="white"/>
                </a:solidFill>
                <a:effectLst/>
                <a:uLnTx/>
                <a:uFillTx/>
                <a:latin typeface="Century Gothic" panose="020B0502020202020204" pitchFamily="34" charset="0"/>
              </a:rPr>
            </a:br>
            <a:r>
              <a:rPr kumimoji="0" lang="en-US" sz="800" b="1" i="0" u="none" strike="noStrike" kern="0" cap="none" spc="0" normalizeH="0" baseline="0" noProof="0">
                <a:ln>
                  <a:noFill/>
                </a:ln>
                <a:solidFill>
                  <a:prstClr val="white"/>
                </a:solidFill>
                <a:effectLst/>
                <a:uLnTx/>
                <a:uFillTx/>
                <a:latin typeface="Century Gothic" panose="020B0502020202020204" pitchFamily="34" charset="0"/>
              </a:rPr>
              <a:t>BRIDGE</a:t>
            </a:r>
          </a:p>
          <a:p>
            <a:pPr marL="0" marR="0" lvl="0" indent="0" algn="ctr" defTabSz="311719"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prstClr val="white"/>
              </a:solidFill>
              <a:effectLst/>
              <a:uLnTx/>
              <a:uFillTx/>
              <a:latin typeface="Century Gothic" panose="020B0502020202020204" pitchFamily="34" charset="0"/>
            </a:endParaRPr>
          </a:p>
        </p:txBody>
      </p:sp>
    </p:spTree>
    <p:extLst>
      <p:ext uri="{BB962C8B-B14F-4D97-AF65-F5344CB8AC3E}">
        <p14:creationId xmlns:p14="http://schemas.microsoft.com/office/powerpoint/2010/main" val="30262356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E23F516D-C3B0-E443-E430-2D4BB197D5C3}"/>
              </a:ext>
            </a:extLst>
          </p:cNvPr>
          <p:cNvGrpSpPr/>
          <p:nvPr/>
        </p:nvGrpSpPr>
        <p:grpSpPr>
          <a:xfrm>
            <a:off x="328855" y="841362"/>
            <a:ext cx="11177019" cy="6392473"/>
            <a:chOff x="328855" y="841362"/>
            <a:chExt cx="11177019" cy="6392473"/>
          </a:xfrm>
        </p:grpSpPr>
        <p:pic>
          <p:nvPicPr>
            <p:cNvPr id="4" name="Picture 3" descr="Chart&#10;&#10;Description automatically generated with low confidence">
              <a:extLst>
                <a:ext uri="{FF2B5EF4-FFF2-40B4-BE49-F238E27FC236}">
                  <a16:creationId xmlns:a16="http://schemas.microsoft.com/office/drawing/2014/main" id="{AB4C0EDF-3298-C012-9B0D-7F4253724087}"/>
                </a:ext>
              </a:extLst>
            </p:cNvPr>
            <p:cNvPicPr>
              <a:picLocks noChangeAspect="1"/>
            </p:cNvPicPr>
            <p:nvPr/>
          </p:nvPicPr>
          <p:blipFill rotWithShape="1">
            <a:blip r:embed="rId3">
              <a:extLst>
                <a:ext uri="{28A0092B-C50C-407E-A947-70E740481C1C}">
                  <a14:useLocalDpi xmlns:a14="http://schemas.microsoft.com/office/drawing/2010/main"/>
                </a:ext>
              </a:extLst>
            </a:blip>
            <a:srcRect t="3834" r="79" b="-10430"/>
            <a:stretch/>
          </p:blipFill>
          <p:spPr>
            <a:xfrm>
              <a:off x="328855" y="1045791"/>
              <a:ext cx="11177019" cy="6188044"/>
            </a:xfrm>
            <a:prstGeom prst="rect">
              <a:avLst/>
            </a:prstGeom>
          </p:spPr>
        </p:pic>
        <p:sp>
          <p:nvSpPr>
            <p:cNvPr id="9" name="Rectangle 8">
              <a:extLst>
                <a:ext uri="{FF2B5EF4-FFF2-40B4-BE49-F238E27FC236}">
                  <a16:creationId xmlns:a16="http://schemas.microsoft.com/office/drawing/2014/main" id="{DDF80854-9992-963E-E12C-AE2123430F0C}"/>
                </a:ext>
              </a:extLst>
            </p:cNvPr>
            <p:cNvSpPr/>
            <p:nvPr/>
          </p:nvSpPr>
          <p:spPr>
            <a:xfrm>
              <a:off x="3902044" y="844380"/>
              <a:ext cx="389299" cy="181070"/>
            </a:xfrm>
            <a:prstGeom prst="rect">
              <a:avLst/>
            </a:prstGeom>
            <a:solidFill>
              <a:schemeClr val="tx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9728E23-6885-CB27-11D2-DD6484049374}"/>
                </a:ext>
              </a:extLst>
            </p:cNvPr>
            <p:cNvSpPr/>
            <p:nvPr/>
          </p:nvSpPr>
          <p:spPr>
            <a:xfrm>
              <a:off x="4923576" y="842871"/>
              <a:ext cx="389299" cy="181070"/>
            </a:xfrm>
            <a:prstGeom prst="rect">
              <a:avLst/>
            </a:prstGeom>
            <a:solidFill>
              <a:srgbClr val="F4FFC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595F43D1-C6AD-DCFF-80F6-53E54BC53D43}"/>
                </a:ext>
              </a:extLst>
            </p:cNvPr>
            <p:cNvSpPr/>
            <p:nvPr/>
          </p:nvSpPr>
          <p:spPr>
            <a:xfrm>
              <a:off x="6759921" y="841362"/>
              <a:ext cx="389299" cy="181070"/>
            </a:xfrm>
            <a:prstGeom prst="rect">
              <a:avLst/>
            </a:prstGeom>
            <a:solidFill>
              <a:srgbClr val="7CF48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Content Placeholder 1">
            <a:extLst>
              <a:ext uri="{FF2B5EF4-FFF2-40B4-BE49-F238E27FC236}">
                <a16:creationId xmlns:a16="http://schemas.microsoft.com/office/drawing/2014/main" id="{E27A2FE2-9DA1-B07F-0F34-11DB31C5A35D}"/>
              </a:ext>
            </a:extLst>
          </p:cNvPr>
          <p:cNvSpPr txBox="1">
            <a:spLocks/>
          </p:cNvSpPr>
          <p:nvPr/>
        </p:nvSpPr>
        <p:spPr bwMode="auto">
          <a:xfrm>
            <a:off x="5626598" y="1265013"/>
            <a:ext cx="3561722" cy="4099891"/>
          </a:xfrm>
          <a:prstGeom prst="rect">
            <a:avLst/>
          </a:prstGeom>
          <a:solidFill>
            <a:schemeClr val="accent5">
              <a:lumMod val="20000"/>
              <a:lumOff val="80000"/>
              <a:alpha val="50000"/>
            </a:schemeClr>
          </a:solid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pPr algn="ctr"/>
            <a:r>
              <a:rPr lang="en-US" sz="1600" b="1" dirty="0"/>
              <a:t>FY26</a:t>
            </a:r>
          </a:p>
          <a:p>
            <a:endParaRPr lang="en-US" sz="1600" dirty="0"/>
          </a:p>
          <a:p>
            <a:r>
              <a:rPr lang="en-US" sz="1600" b="1" dirty="0"/>
              <a:t>CIVIL WORKS:</a:t>
            </a:r>
          </a:p>
          <a:p>
            <a:endParaRPr lang="en-US" sz="1600" dirty="0"/>
          </a:p>
          <a:p>
            <a:r>
              <a:rPr lang="en-US" sz="1600" dirty="0"/>
              <a:t>-CAÑO MARTIN PEÑA CNT 3, PH 1</a:t>
            </a:r>
          </a:p>
          <a:p>
            <a:r>
              <a:rPr lang="en-US" sz="1600" dirty="0"/>
              <a:t>-RPN CONTRACT 3</a:t>
            </a:r>
          </a:p>
          <a:p>
            <a:r>
              <a:rPr lang="en-US" sz="1600" dirty="0"/>
              <a:t>-RPN LA CHULETA (Services)</a:t>
            </a:r>
          </a:p>
          <a:p>
            <a:r>
              <a:rPr lang="en-US" sz="1600" dirty="0"/>
              <a:t>-RDLP CONTRACT 1</a:t>
            </a:r>
          </a:p>
          <a:p>
            <a:r>
              <a:rPr lang="en-US" sz="1600" dirty="0"/>
              <a:t>-RDLP NORTH SUPER ACQUEDUCT</a:t>
            </a:r>
          </a:p>
          <a:p>
            <a:endParaRPr lang="en-US" sz="1600" dirty="0"/>
          </a:p>
          <a:p>
            <a:r>
              <a:rPr lang="en-US" sz="1600" b="1" dirty="0"/>
              <a:t>MILITARY:</a:t>
            </a:r>
          </a:p>
          <a:p>
            <a:endParaRPr lang="en-US" sz="1600" dirty="0"/>
          </a:p>
          <a:p>
            <a:r>
              <a:rPr lang="en-US" sz="1600" dirty="0"/>
              <a:t>-VING CST, ST. CROIX</a:t>
            </a:r>
          </a:p>
          <a:p>
            <a:r>
              <a:rPr lang="en-US" sz="1600" dirty="0"/>
              <a:t>-FORT BUCHANAN BARRACKS* RAMEY UNIT SCHOOL**</a:t>
            </a:r>
            <a:endParaRPr lang="en-US" sz="2000" dirty="0"/>
          </a:p>
          <a:p>
            <a:endParaRPr lang="en-US" sz="1800" dirty="0"/>
          </a:p>
          <a:p>
            <a:endParaRPr lang="en-US" sz="1800" dirty="0"/>
          </a:p>
        </p:txBody>
      </p:sp>
      <p:sp>
        <p:nvSpPr>
          <p:cNvPr id="24" name="Content Placeholder 1">
            <a:extLst>
              <a:ext uri="{FF2B5EF4-FFF2-40B4-BE49-F238E27FC236}">
                <a16:creationId xmlns:a16="http://schemas.microsoft.com/office/drawing/2014/main" id="{97F566A6-4D0C-D402-9BF0-E9B9F53C3A32}"/>
              </a:ext>
            </a:extLst>
          </p:cNvPr>
          <p:cNvSpPr txBox="1">
            <a:spLocks/>
          </p:cNvSpPr>
          <p:nvPr/>
        </p:nvSpPr>
        <p:spPr bwMode="auto">
          <a:xfrm>
            <a:off x="6966300" y="1259561"/>
            <a:ext cx="3729939" cy="5001496"/>
          </a:xfrm>
          <a:prstGeom prst="rect">
            <a:avLst/>
          </a:prstGeom>
          <a:solidFill>
            <a:srgbClr val="FFFF00">
              <a:alpha val="50000"/>
            </a:srgbClr>
          </a:solid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pPr algn="ctr"/>
            <a:r>
              <a:rPr lang="en-US" sz="1600" b="1" dirty="0"/>
              <a:t>FY27</a:t>
            </a:r>
          </a:p>
          <a:p>
            <a:endParaRPr lang="en-US" sz="1600" dirty="0"/>
          </a:p>
          <a:p>
            <a:r>
              <a:rPr lang="en-US" sz="1600" b="1" dirty="0"/>
              <a:t>CIVIL WORKS:</a:t>
            </a:r>
          </a:p>
          <a:p>
            <a:endParaRPr lang="en-US" sz="1600" dirty="0"/>
          </a:p>
          <a:p>
            <a:r>
              <a:rPr lang="en-US" sz="1600" dirty="0"/>
              <a:t>-RPN CONTRACT 1</a:t>
            </a:r>
          </a:p>
          <a:p>
            <a:r>
              <a:rPr lang="en-US" sz="1600" dirty="0"/>
              <a:t>-RPN, BECHARA MMA </a:t>
            </a:r>
          </a:p>
          <a:p>
            <a:r>
              <a:rPr lang="en-US" sz="1600" dirty="0"/>
              <a:t>-RPN CONTRACT 5B</a:t>
            </a:r>
          </a:p>
          <a:p>
            <a:r>
              <a:rPr lang="en-US" sz="1600" dirty="0"/>
              <a:t>-RPN CONTRACT 5A</a:t>
            </a:r>
          </a:p>
          <a:p>
            <a:r>
              <a:rPr lang="en-US" sz="1600" dirty="0"/>
              <a:t>-RDLP CONTRACT 3</a:t>
            </a:r>
          </a:p>
          <a:p>
            <a:endParaRPr lang="en-US" sz="1600" dirty="0"/>
          </a:p>
          <a:p>
            <a:endParaRPr lang="en-US" sz="1600" dirty="0"/>
          </a:p>
          <a:p>
            <a:r>
              <a:rPr lang="en-US" sz="1600" b="1" dirty="0"/>
              <a:t>MILITARY:</a:t>
            </a:r>
            <a:endParaRPr lang="en-US" sz="1600" dirty="0"/>
          </a:p>
          <a:p>
            <a:r>
              <a:rPr lang="en-US" sz="1600" dirty="0"/>
              <a:t>-FORT BUCHANAN MICROGRID*</a:t>
            </a:r>
          </a:p>
          <a:p>
            <a:r>
              <a:rPr lang="en-US" sz="1600" dirty="0"/>
              <a:t>-FORT BUCHANAN LAKE LAS CASAS*</a:t>
            </a:r>
          </a:p>
          <a:p>
            <a:endParaRPr lang="en-US" sz="1600" dirty="0"/>
          </a:p>
          <a:p>
            <a:r>
              <a:rPr lang="en-US" sz="1600" b="1" dirty="0"/>
              <a:t>IIS:</a:t>
            </a:r>
          </a:p>
          <a:p>
            <a:endParaRPr lang="en-US" sz="1600" dirty="0"/>
          </a:p>
          <a:p>
            <a:r>
              <a:rPr lang="en-US" sz="1600" dirty="0"/>
              <a:t>-PATILLAS DAM (PREPA)</a:t>
            </a:r>
          </a:p>
          <a:p>
            <a:endParaRPr lang="en-US" sz="2000" dirty="0"/>
          </a:p>
          <a:p>
            <a:endParaRPr lang="en-US" sz="1800" dirty="0"/>
          </a:p>
        </p:txBody>
      </p:sp>
      <p:sp>
        <p:nvSpPr>
          <p:cNvPr id="28" name="Content Placeholder 1">
            <a:extLst>
              <a:ext uri="{FF2B5EF4-FFF2-40B4-BE49-F238E27FC236}">
                <a16:creationId xmlns:a16="http://schemas.microsoft.com/office/drawing/2014/main" id="{804F4C15-C6F2-ABC7-95D1-8AC1B0CCCD7F}"/>
              </a:ext>
            </a:extLst>
          </p:cNvPr>
          <p:cNvSpPr txBox="1">
            <a:spLocks/>
          </p:cNvSpPr>
          <p:nvPr/>
        </p:nvSpPr>
        <p:spPr bwMode="auto">
          <a:xfrm>
            <a:off x="8201209" y="1241392"/>
            <a:ext cx="3729939" cy="5312465"/>
          </a:xfrm>
          <a:prstGeom prst="rect">
            <a:avLst/>
          </a:prstGeom>
          <a:solidFill>
            <a:srgbClr val="FF0000">
              <a:alpha val="40000"/>
            </a:srgbClr>
          </a:solid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pPr algn="ctr"/>
            <a:r>
              <a:rPr lang="en-US" sz="1600" b="1" dirty="0"/>
              <a:t>FY28</a:t>
            </a:r>
          </a:p>
          <a:p>
            <a:endParaRPr lang="en-US" sz="1600" dirty="0"/>
          </a:p>
          <a:p>
            <a:r>
              <a:rPr lang="en-US" sz="1600" b="1" dirty="0"/>
              <a:t>CIVIL WORKS:</a:t>
            </a:r>
          </a:p>
          <a:p>
            <a:endParaRPr lang="en-US" sz="1600" dirty="0"/>
          </a:p>
          <a:p>
            <a:r>
              <a:rPr lang="en-US" sz="1600" dirty="0"/>
              <a:t>-RPN CONTRACT 4</a:t>
            </a:r>
          </a:p>
          <a:p>
            <a:r>
              <a:rPr lang="en-US" sz="1600" dirty="0"/>
              <a:t>-CAÑO MARTIN PEÑA CNT 3, PH 2</a:t>
            </a:r>
          </a:p>
          <a:p>
            <a:r>
              <a:rPr lang="en-US" sz="1600" dirty="0"/>
              <a:t>-RGD MANATI, CIALES </a:t>
            </a:r>
          </a:p>
          <a:p>
            <a:r>
              <a:rPr lang="en-US" sz="1600" dirty="0"/>
              <a:t>-SAVAN GUT (USVI)</a:t>
            </a:r>
          </a:p>
          <a:p>
            <a:r>
              <a:rPr lang="en-US" sz="1600" dirty="0"/>
              <a:t>-ESTATE LA GRANGE (USVI)</a:t>
            </a:r>
          </a:p>
          <a:p>
            <a:endParaRPr lang="en-US" sz="1600" dirty="0"/>
          </a:p>
          <a:p>
            <a:endParaRPr lang="en-US" sz="1600" b="1" dirty="0"/>
          </a:p>
          <a:p>
            <a:r>
              <a:rPr lang="en-US" sz="1600" b="1" dirty="0"/>
              <a:t>MILITARY:</a:t>
            </a:r>
          </a:p>
          <a:p>
            <a:endParaRPr lang="en-US" sz="1600" dirty="0"/>
          </a:p>
          <a:p>
            <a:r>
              <a:rPr lang="en-US" sz="1600" dirty="0"/>
              <a:t>-ANTILLES MIDDLE/HIGH SCHOOL**</a:t>
            </a:r>
          </a:p>
          <a:p>
            <a:endParaRPr lang="en-US" sz="1600" dirty="0"/>
          </a:p>
          <a:p>
            <a:endParaRPr lang="en-US" sz="1600" b="1" dirty="0"/>
          </a:p>
          <a:p>
            <a:r>
              <a:rPr lang="en-US" sz="1600" b="1" dirty="0"/>
              <a:t>IIS:</a:t>
            </a:r>
          </a:p>
          <a:p>
            <a:endParaRPr lang="en-US" sz="1600" dirty="0"/>
          </a:p>
          <a:p>
            <a:r>
              <a:rPr lang="en-US" sz="1600" dirty="0"/>
              <a:t>-GUAYABAL DAM RETROFIT (PREPA)</a:t>
            </a:r>
          </a:p>
          <a:p>
            <a:r>
              <a:rPr lang="en-US" sz="1600" dirty="0"/>
              <a:t>-GUAJATACA DAM (PREPA/FEMA)</a:t>
            </a:r>
          </a:p>
          <a:p>
            <a:endParaRPr lang="en-US" sz="2000" dirty="0"/>
          </a:p>
          <a:p>
            <a:endParaRPr lang="en-US" sz="1800" dirty="0"/>
          </a:p>
        </p:txBody>
      </p:sp>
      <p:sp>
        <p:nvSpPr>
          <p:cNvPr id="19" name="Content Placeholder 18">
            <a:extLst>
              <a:ext uri="{FF2B5EF4-FFF2-40B4-BE49-F238E27FC236}">
                <a16:creationId xmlns:a16="http://schemas.microsoft.com/office/drawing/2014/main" id="{178C23AD-6DB0-6DDC-F9DA-45971ED6AC5C}"/>
              </a:ext>
            </a:extLst>
          </p:cNvPr>
          <p:cNvSpPr>
            <a:spLocks noGrp="1"/>
          </p:cNvSpPr>
          <p:nvPr>
            <p:ph sz="quarter" idx="10"/>
          </p:nvPr>
        </p:nvSpPr>
        <p:spPr/>
        <p:txBody>
          <a:bodyPr/>
          <a:lstStyle/>
          <a:p>
            <a:endParaRPr lang="en-US" dirty="0"/>
          </a:p>
        </p:txBody>
      </p:sp>
      <p:sp>
        <p:nvSpPr>
          <p:cNvPr id="3" name="Title 2">
            <a:extLst>
              <a:ext uri="{FF2B5EF4-FFF2-40B4-BE49-F238E27FC236}">
                <a16:creationId xmlns:a16="http://schemas.microsoft.com/office/drawing/2014/main" id="{4528DD79-0692-DA41-22CE-C528410D87E6}"/>
              </a:ext>
            </a:extLst>
          </p:cNvPr>
          <p:cNvSpPr>
            <a:spLocks noGrp="1"/>
          </p:cNvSpPr>
          <p:nvPr>
            <p:ph type="title"/>
          </p:nvPr>
        </p:nvSpPr>
        <p:spPr>
          <a:xfrm>
            <a:off x="1350628" y="1"/>
            <a:ext cx="9471170" cy="791570"/>
          </a:xfrm>
        </p:spPr>
        <p:txBody>
          <a:bodyPr/>
          <a:lstStyle/>
          <a:p>
            <a:pPr marL="0" marR="0" lvl="0" indent="0" defTabSz="914400" rtl="0" eaLnBrk="0" fontAlgn="base" latinLnBrk="0" hangingPunct="0">
              <a:lnSpc>
                <a:spcPct val="100000"/>
              </a:lnSpc>
              <a:spcBef>
                <a:spcPct val="0"/>
              </a:spcBef>
              <a:spcAft>
                <a:spcPct val="0"/>
              </a:spcAft>
              <a:buClrTx/>
              <a:buSzTx/>
              <a:buFontTx/>
              <a:buNone/>
              <a:tabLst/>
              <a:defRPr/>
            </a:pPr>
            <a:r>
              <a:rPr lang="en-US" dirty="0">
                <a:solidFill>
                  <a:schemeClr val="tx1"/>
                </a:solidFill>
                <a:latin typeface="Arial"/>
                <a:ea typeface="ＭＳ Ｐゴシック"/>
                <a:cs typeface="Arial"/>
              </a:rPr>
              <a:t>Integrated schedule</a:t>
            </a:r>
            <a:endParaRPr lang="en-US" dirty="0">
              <a:solidFill>
                <a:schemeClr val="tx1"/>
              </a:solidFill>
            </a:endParaRPr>
          </a:p>
        </p:txBody>
      </p:sp>
      <p:sp>
        <p:nvSpPr>
          <p:cNvPr id="6" name="TextBox 5">
            <a:extLst>
              <a:ext uri="{FF2B5EF4-FFF2-40B4-BE49-F238E27FC236}">
                <a16:creationId xmlns:a16="http://schemas.microsoft.com/office/drawing/2014/main" id="{638CC79B-7227-F0B1-5668-53DB18FB5D53}"/>
              </a:ext>
            </a:extLst>
          </p:cNvPr>
          <p:cNvSpPr txBox="1"/>
          <p:nvPr/>
        </p:nvSpPr>
        <p:spPr>
          <a:xfrm>
            <a:off x="303357" y="6519191"/>
            <a:ext cx="452830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rgbClr val="081C2E"/>
                </a:solidFill>
                <a:cs typeface="Arial"/>
              </a:rPr>
              <a:t>*Under continued development</a:t>
            </a:r>
          </a:p>
        </p:txBody>
      </p:sp>
      <p:sp>
        <p:nvSpPr>
          <p:cNvPr id="8" name="TextBox 7">
            <a:extLst>
              <a:ext uri="{FF2B5EF4-FFF2-40B4-BE49-F238E27FC236}">
                <a16:creationId xmlns:a16="http://schemas.microsoft.com/office/drawing/2014/main" id="{E777CF4E-945E-353D-AE17-D8056CBC4526}"/>
              </a:ext>
            </a:extLst>
          </p:cNvPr>
          <p:cNvSpPr txBox="1"/>
          <p:nvPr/>
        </p:nvSpPr>
        <p:spPr>
          <a:xfrm>
            <a:off x="4212011" y="724218"/>
            <a:ext cx="4426447" cy="430847"/>
          </a:xfrm>
          <a:prstGeom prst="rect">
            <a:avLst/>
          </a:prstGeom>
          <a:noFill/>
          <a:ln>
            <a:noFill/>
          </a:ln>
        </p:spPr>
        <p:txBody>
          <a:bodyPr rot="0" spcFirstLastPara="1" vertOverflow="overflow" horzOverflow="overflow" vert="horz" wrap="square" lIns="121900" tIns="121900" rIns="121900" bIns="121900" numCol="1" spcCol="0" rtlCol="0" fromWordArt="0" anchor="ctr" anchorCtr="0" forceAA="0" compatLnSpc="1">
            <a:prstTxWarp prst="textNoShape">
              <a:avLst/>
            </a:prstTxWarp>
            <a:spAutoFit/>
          </a:bodyPr>
          <a:lstStyle/>
          <a:p>
            <a:pPr defTabSz="1219170">
              <a:buClr>
                <a:srgbClr val="FFFFFF"/>
              </a:buClr>
              <a:buSzPts val="3200"/>
            </a:pPr>
            <a:r>
              <a:rPr lang="en-US" sz="1200" b="1" kern="0" dirty="0">
                <a:solidFill>
                  <a:schemeClr val="accent2">
                    <a:lumMod val="49000"/>
                  </a:schemeClr>
                </a:solidFill>
                <a:latin typeface="Arial"/>
                <a:ea typeface="Arial"/>
                <a:cs typeface="Arial"/>
              </a:rPr>
              <a:t>Design            Acquisition/Award            Construction</a:t>
            </a:r>
          </a:p>
        </p:txBody>
      </p:sp>
      <p:grpSp>
        <p:nvGrpSpPr>
          <p:cNvPr id="29" name="Group 28">
            <a:extLst>
              <a:ext uri="{FF2B5EF4-FFF2-40B4-BE49-F238E27FC236}">
                <a16:creationId xmlns:a16="http://schemas.microsoft.com/office/drawing/2014/main" id="{B75522A2-76AA-D5C3-EC80-76F74528600F}"/>
              </a:ext>
            </a:extLst>
          </p:cNvPr>
          <p:cNvGrpSpPr/>
          <p:nvPr/>
        </p:nvGrpSpPr>
        <p:grpSpPr>
          <a:xfrm>
            <a:off x="8483097" y="1523391"/>
            <a:ext cx="2408222" cy="3168712"/>
            <a:chOff x="8483097" y="1523391"/>
            <a:chExt cx="2408222" cy="3168712"/>
          </a:xfrm>
        </p:grpSpPr>
        <p:sp>
          <p:nvSpPr>
            <p:cNvPr id="15" name="Right Brace 14">
              <a:extLst>
                <a:ext uri="{FF2B5EF4-FFF2-40B4-BE49-F238E27FC236}">
                  <a16:creationId xmlns:a16="http://schemas.microsoft.com/office/drawing/2014/main" id="{7877F235-059D-96A0-7282-2C43D4A5FE99}"/>
                </a:ext>
              </a:extLst>
            </p:cNvPr>
            <p:cNvSpPr/>
            <p:nvPr/>
          </p:nvSpPr>
          <p:spPr>
            <a:xfrm>
              <a:off x="8483097" y="1523391"/>
              <a:ext cx="860079" cy="316871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5C833A03-FE1E-CC27-8D81-8F8C6B0592CC}"/>
                </a:ext>
              </a:extLst>
            </p:cNvPr>
            <p:cNvSpPr txBox="1"/>
            <p:nvPr/>
          </p:nvSpPr>
          <p:spPr>
            <a:xfrm>
              <a:off x="9225481" y="2818037"/>
              <a:ext cx="1665838" cy="525101"/>
            </a:xfrm>
            <a:prstGeom prst="rect">
              <a:avLst/>
            </a:prstGeom>
            <a:noFill/>
            <a:ln>
              <a:noFill/>
            </a:ln>
          </p:spPr>
          <p:txBody>
            <a:bodyPr spcFirstLastPara="1" wrap="square" lIns="121900" tIns="121900" rIns="121900" bIns="121900" rtlCol="0" anchor="ctr" anchorCtr="0">
              <a:noAutofit/>
            </a:bodyPr>
            <a:lstStyle/>
            <a:p>
              <a:pPr algn="ctr" defTabSz="1219170">
                <a:buClr>
                  <a:srgbClr val="FFFFFF"/>
                </a:buClr>
                <a:buSzPts val="3200"/>
              </a:pPr>
              <a:r>
                <a:rPr lang="en-US" sz="3200" kern="0" dirty="0">
                  <a:latin typeface="Arial"/>
                  <a:ea typeface="Arial"/>
                  <a:cs typeface="Arial"/>
                  <a:sym typeface="Arial"/>
                </a:rPr>
                <a:t>&gt;$7B</a:t>
              </a:r>
            </a:p>
          </p:txBody>
        </p:sp>
      </p:grpSp>
      <p:grpSp>
        <p:nvGrpSpPr>
          <p:cNvPr id="30" name="Group 29">
            <a:extLst>
              <a:ext uri="{FF2B5EF4-FFF2-40B4-BE49-F238E27FC236}">
                <a16:creationId xmlns:a16="http://schemas.microsoft.com/office/drawing/2014/main" id="{40458971-CDAB-F625-D99B-D0D71B5E8292}"/>
              </a:ext>
            </a:extLst>
          </p:cNvPr>
          <p:cNvGrpSpPr/>
          <p:nvPr/>
        </p:nvGrpSpPr>
        <p:grpSpPr>
          <a:xfrm>
            <a:off x="10029730" y="4692103"/>
            <a:ext cx="2236208" cy="1874067"/>
            <a:chOff x="10029730" y="4692103"/>
            <a:chExt cx="2236208" cy="1874067"/>
          </a:xfrm>
        </p:grpSpPr>
        <p:sp>
          <p:nvSpPr>
            <p:cNvPr id="26" name="Right Brace 25">
              <a:extLst>
                <a:ext uri="{FF2B5EF4-FFF2-40B4-BE49-F238E27FC236}">
                  <a16:creationId xmlns:a16="http://schemas.microsoft.com/office/drawing/2014/main" id="{3E582331-F98C-6A1A-1CDF-D1039DFDE929}"/>
                </a:ext>
              </a:extLst>
            </p:cNvPr>
            <p:cNvSpPr/>
            <p:nvPr/>
          </p:nvSpPr>
          <p:spPr>
            <a:xfrm>
              <a:off x="10029730" y="4692103"/>
              <a:ext cx="860079" cy="1874067"/>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a:extLst>
                <a:ext uri="{FF2B5EF4-FFF2-40B4-BE49-F238E27FC236}">
                  <a16:creationId xmlns:a16="http://schemas.microsoft.com/office/drawing/2014/main" id="{F274ABC7-903D-9602-096E-F7528FF12B0A}"/>
                </a:ext>
              </a:extLst>
            </p:cNvPr>
            <p:cNvSpPr txBox="1"/>
            <p:nvPr/>
          </p:nvSpPr>
          <p:spPr>
            <a:xfrm>
              <a:off x="10600100" y="5369605"/>
              <a:ext cx="1665838" cy="525101"/>
            </a:xfrm>
            <a:prstGeom prst="rect">
              <a:avLst/>
            </a:prstGeom>
            <a:noFill/>
            <a:ln>
              <a:noFill/>
            </a:ln>
          </p:spPr>
          <p:txBody>
            <a:bodyPr spcFirstLastPara="1" wrap="square" lIns="121900" tIns="121900" rIns="121900" bIns="121900" rtlCol="0" anchor="ctr" anchorCtr="0">
              <a:noAutofit/>
            </a:bodyPr>
            <a:lstStyle/>
            <a:p>
              <a:pPr algn="ctr" defTabSz="1219170">
                <a:buClr>
                  <a:srgbClr val="FFFFFF"/>
                </a:buClr>
                <a:buSzPts val="3200"/>
              </a:pPr>
              <a:r>
                <a:rPr lang="en-US" sz="3200" kern="0" dirty="0">
                  <a:latin typeface="Arial"/>
                  <a:ea typeface="Arial"/>
                  <a:cs typeface="Arial"/>
                  <a:sym typeface="Arial"/>
                </a:rPr>
                <a:t>&gt;$2B</a:t>
              </a:r>
            </a:p>
          </p:txBody>
        </p:sp>
      </p:grpSp>
      <p:sp>
        <p:nvSpPr>
          <p:cNvPr id="5" name="TextBox 4">
            <a:extLst>
              <a:ext uri="{FF2B5EF4-FFF2-40B4-BE49-F238E27FC236}">
                <a16:creationId xmlns:a16="http://schemas.microsoft.com/office/drawing/2014/main" id="{FF7C3F3C-C621-80BE-16BF-B51C3A2C408C}"/>
              </a:ext>
            </a:extLst>
          </p:cNvPr>
          <p:cNvSpPr txBox="1"/>
          <p:nvPr/>
        </p:nvSpPr>
        <p:spPr>
          <a:xfrm>
            <a:off x="3066645" y="3434023"/>
            <a:ext cx="6133288" cy="369332"/>
          </a:xfrm>
          <a:prstGeom prst="rect">
            <a:avLst/>
          </a:prstGeom>
          <a:noFill/>
        </p:spPr>
        <p:txBody>
          <a:bodyPr wrap="square">
            <a:spAutoFit/>
          </a:bodyPr>
          <a:lstStyle/>
          <a:p>
            <a:r>
              <a:rPr lang="en-US" dirty="0"/>
              <a:t> </a:t>
            </a:r>
          </a:p>
        </p:txBody>
      </p:sp>
      <p:sp>
        <p:nvSpPr>
          <p:cNvPr id="7" name="Rectangle 6">
            <a:extLst>
              <a:ext uri="{FF2B5EF4-FFF2-40B4-BE49-F238E27FC236}">
                <a16:creationId xmlns:a16="http://schemas.microsoft.com/office/drawing/2014/main" id="{40D2B9F5-D239-65A7-3344-555866F7A286}"/>
              </a:ext>
            </a:extLst>
          </p:cNvPr>
          <p:cNvSpPr/>
          <p:nvPr/>
        </p:nvSpPr>
        <p:spPr>
          <a:xfrm>
            <a:off x="3209944" y="1045791"/>
            <a:ext cx="469536" cy="4848915"/>
          </a:xfrm>
          <a:prstGeom prst="rect">
            <a:avLst/>
          </a:prstGeom>
          <a:solidFill>
            <a:schemeClr val="accent5">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4E40D83-A758-D89F-B8E6-F91BD418E4CA}"/>
              </a:ext>
            </a:extLst>
          </p:cNvPr>
          <p:cNvSpPr/>
          <p:nvPr/>
        </p:nvSpPr>
        <p:spPr>
          <a:xfrm>
            <a:off x="3679480" y="1045791"/>
            <a:ext cx="469536" cy="4848915"/>
          </a:xfrm>
          <a:prstGeom prst="rect">
            <a:avLst/>
          </a:prstGeom>
          <a:solidFill>
            <a:srgbClr val="FFFF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3CF4FCC2-23E1-8C64-840C-80CBF047ADC9}"/>
              </a:ext>
            </a:extLst>
          </p:cNvPr>
          <p:cNvSpPr/>
          <p:nvPr/>
        </p:nvSpPr>
        <p:spPr>
          <a:xfrm>
            <a:off x="4164575" y="1045791"/>
            <a:ext cx="469536" cy="4848915"/>
          </a:xfrm>
          <a:prstGeom prst="rect">
            <a:avLst/>
          </a:prstGeom>
          <a:solidFill>
            <a:srgbClr val="FF0000">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84492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9"/>
                                        </p:tgtEl>
                                      </p:cBhvr>
                                    </p:animEffect>
                                    <p:set>
                                      <p:cBhvr>
                                        <p:cTn id="17" dur="1" fill="hold">
                                          <p:stCondLst>
                                            <p:cond delay="499"/>
                                          </p:stCondLst>
                                        </p:cTn>
                                        <p:tgtEl>
                                          <p:spTgt spid="29"/>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30"/>
                                        </p:tgtEl>
                                      </p:cBhvr>
                                    </p:animEffect>
                                    <p:set>
                                      <p:cBhvr>
                                        <p:cTn id="20" dur="1" fill="hold">
                                          <p:stCondLst>
                                            <p:cond delay="499"/>
                                          </p:stCondLst>
                                        </p:cTn>
                                        <p:tgtEl>
                                          <p:spTgt spid="3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1+#ppt_w/2"/>
                                          </p:val>
                                        </p:tav>
                                        <p:tav tm="100000">
                                          <p:val>
                                            <p:strVal val="#ppt_x"/>
                                          </p:val>
                                        </p:tav>
                                      </p:tavLst>
                                    </p:anim>
                                    <p:anim calcmode="lin" valueType="num">
                                      <p:cBhvr additive="base">
                                        <p:cTn id="30"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xit" presetSubtype="8" fill="hold" grpId="1" nodeType="clickEffect">
                                  <p:stCondLst>
                                    <p:cond delay="0"/>
                                  </p:stCondLst>
                                  <p:childTnLst>
                                    <p:anim calcmode="lin" valueType="num">
                                      <p:cBhvr additive="base">
                                        <p:cTn id="34" dur="500"/>
                                        <p:tgtEl>
                                          <p:spTgt spid="7"/>
                                        </p:tgtEl>
                                        <p:attrNameLst>
                                          <p:attrName>ppt_x</p:attrName>
                                        </p:attrNameLst>
                                      </p:cBhvr>
                                      <p:tavLst>
                                        <p:tav tm="0">
                                          <p:val>
                                            <p:strVal val="ppt_x"/>
                                          </p:val>
                                        </p:tav>
                                        <p:tav tm="100000">
                                          <p:val>
                                            <p:strVal val="0-ppt_w/2"/>
                                          </p:val>
                                        </p:tav>
                                      </p:tavLst>
                                    </p:anim>
                                    <p:anim calcmode="lin" valueType="num">
                                      <p:cBhvr additive="base">
                                        <p:cTn id="35" dur="500"/>
                                        <p:tgtEl>
                                          <p:spTgt spid="7"/>
                                        </p:tgtEl>
                                        <p:attrNameLst>
                                          <p:attrName>ppt_y</p:attrName>
                                        </p:attrNameLst>
                                      </p:cBhvr>
                                      <p:tavLst>
                                        <p:tav tm="0">
                                          <p:val>
                                            <p:strVal val="ppt_y"/>
                                          </p:val>
                                        </p:tav>
                                        <p:tav tm="100000">
                                          <p:val>
                                            <p:strVal val="ppt_y"/>
                                          </p:val>
                                        </p:tav>
                                      </p:tavLst>
                                    </p:anim>
                                    <p:set>
                                      <p:cBhvr>
                                        <p:cTn id="36" dur="1" fill="hold">
                                          <p:stCondLst>
                                            <p:cond delay="499"/>
                                          </p:stCondLst>
                                        </p:cTn>
                                        <p:tgtEl>
                                          <p:spTgt spid="7"/>
                                        </p:tgtEl>
                                        <p:attrNameLst>
                                          <p:attrName>style.visibility</p:attrName>
                                        </p:attrNameLst>
                                      </p:cBhvr>
                                      <p:to>
                                        <p:strVal val="hidden"/>
                                      </p:to>
                                    </p:set>
                                  </p:childTnLst>
                                </p:cTn>
                              </p:par>
                              <p:par>
                                <p:cTn id="37" presetID="2" presetClass="exit" presetSubtype="8" fill="hold" grpId="1" nodeType="withEffect">
                                  <p:stCondLst>
                                    <p:cond delay="0"/>
                                  </p:stCondLst>
                                  <p:childTnLst>
                                    <p:anim calcmode="lin" valueType="num">
                                      <p:cBhvr additive="base">
                                        <p:cTn id="38" dur="500"/>
                                        <p:tgtEl>
                                          <p:spTgt spid="23"/>
                                        </p:tgtEl>
                                        <p:attrNameLst>
                                          <p:attrName>ppt_x</p:attrName>
                                        </p:attrNameLst>
                                      </p:cBhvr>
                                      <p:tavLst>
                                        <p:tav tm="0">
                                          <p:val>
                                            <p:strVal val="ppt_x"/>
                                          </p:val>
                                        </p:tav>
                                        <p:tav tm="100000">
                                          <p:val>
                                            <p:strVal val="0-ppt_w/2"/>
                                          </p:val>
                                        </p:tav>
                                      </p:tavLst>
                                    </p:anim>
                                    <p:anim calcmode="lin" valueType="num">
                                      <p:cBhvr additive="base">
                                        <p:cTn id="39" dur="500"/>
                                        <p:tgtEl>
                                          <p:spTgt spid="23"/>
                                        </p:tgtEl>
                                        <p:attrNameLst>
                                          <p:attrName>ppt_y</p:attrName>
                                        </p:attrNameLst>
                                      </p:cBhvr>
                                      <p:tavLst>
                                        <p:tav tm="0">
                                          <p:val>
                                            <p:strVal val="ppt_y"/>
                                          </p:val>
                                        </p:tav>
                                        <p:tav tm="100000">
                                          <p:val>
                                            <p:strVal val="ppt_y"/>
                                          </p:val>
                                        </p:tav>
                                      </p:tavLst>
                                    </p:anim>
                                    <p:set>
                                      <p:cBhvr>
                                        <p:cTn id="40" dur="1" fill="hold">
                                          <p:stCondLst>
                                            <p:cond delay="499"/>
                                          </p:stCondLst>
                                        </p:cTn>
                                        <p:tgtEl>
                                          <p:spTgt spid="2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1+#ppt_w/2"/>
                                          </p:val>
                                        </p:tav>
                                        <p:tav tm="100000">
                                          <p:val>
                                            <p:strVal val="#ppt_x"/>
                                          </p:val>
                                        </p:tav>
                                      </p:tavLst>
                                    </p:anim>
                                    <p:anim calcmode="lin" valueType="num">
                                      <p:cBhvr additive="base">
                                        <p:cTn id="46" dur="500" fill="hold"/>
                                        <p:tgtEl>
                                          <p:spTgt spid="10"/>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500" fill="hold"/>
                                        <p:tgtEl>
                                          <p:spTgt spid="24"/>
                                        </p:tgtEl>
                                        <p:attrNameLst>
                                          <p:attrName>ppt_x</p:attrName>
                                        </p:attrNameLst>
                                      </p:cBhvr>
                                      <p:tavLst>
                                        <p:tav tm="0">
                                          <p:val>
                                            <p:strVal val="1+#ppt_w/2"/>
                                          </p:val>
                                        </p:tav>
                                        <p:tav tm="100000">
                                          <p:val>
                                            <p:strVal val="#ppt_x"/>
                                          </p:val>
                                        </p:tav>
                                      </p:tavLst>
                                    </p:anim>
                                    <p:anim calcmode="lin" valueType="num">
                                      <p:cBhvr additive="base">
                                        <p:cTn id="50"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xit" presetSubtype="8" fill="hold" grpId="1" nodeType="clickEffect">
                                  <p:stCondLst>
                                    <p:cond delay="0"/>
                                  </p:stCondLst>
                                  <p:childTnLst>
                                    <p:anim calcmode="lin" valueType="num">
                                      <p:cBhvr additive="base">
                                        <p:cTn id="54" dur="500"/>
                                        <p:tgtEl>
                                          <p:spTgt spid="10"/>
                                        </p:tgtEl>
                                        <p:attrNameLst>
                                          <p:attrName>ppt_x</p:attrName>
                                        </p:attrNameLst>
                                      </p:cBhvr>
                                      <p:tavLst>
                                        <p:tav tm="0">
                                          <p:val>
                                            <p:strVal val="ppt_x"/>
                                          </p:val>
                                        </p:tav>
                                        <p:tav tm="100000">
                                          <p:val>
                                            <p:strVal val="0-ppt_w/2"/>
                                          </p:val>
                                        </p:tav>
                                      </p:tavLst>
                                    </p:anim>
                                    <p:anim calcmode="lin" valueType="num">
                                      <p:cBhvr additive="base">
                                        <p:cTn id="55" dur="500"/>
                                        <p:tgtEl>
                                          <p:spTgt spid="10"/>
                                        </p:tgtEl>
                                        <p:attrNameLst>
                                          <p:attrName>ppt_y</p:attrName>
                                        </p:attrNameLst>
                                      </p:cBhvr>
                                      <p:tavLst>
                                        <p:tav tm="0">
                                          <p:val>
                                            <p:strVal val="ppt_y"/>
                                          </p:val>
                                        </p:tav>
                                        <p:tav tm="100000">
                                          <p:val>
                                            <p:strVal val="ppt_y"/>
                                          </p:val>
                                        </p:tav>
                                      </p:tavLst>
                                    </p:anim>
                                    <p:set>
                                      <p:cBhvr>
                                        <p:cTn id="56" dur="1" fill="hold">
                                          <p:stCondLst>
                                            <p:cond delay="499"/>
                                          </p:stCondLst>
                                        </p:cTn>
                                        <p:tgtEl>
                                          <p:spTgt spid="10"/>
                                        </p:tgtEl>
                                        <p:attrNameLst>
                                          <p:attrName>style.visibility</p:attrName>
                                        </p:attrNameLst>
                                      </p:cBhvr>
                                      <p:to>
                                        <p:strVal val="hidden"/>
                                      </p:to>
                                    </p:set>
                                  </p:childTnLst>
                                </p:cTn>
                              </p:par>
                              <p:par>
                                <p:cTn id="57" presetID="2" presetClass="exit" presetSubtype="8" fill="hold" grpId="1" nodeType="withEffect">
                                  <p:stCondLst>
                                    <p:cond delay="0"/>
                                  </p:stCondLst>
                                  <p:childTnLst>
                                    <p:anim calcmode="lin" valueType="num">
                                      <p:cBhvr additive="base">
                                        <p:cTn id="58" dur="500"/>
                                        <p:tgtEl>
                                          <p:spTgt spid="24"/>
                                        </p:tgtEl>
                                        <p:attrNameLst>
                                          <p:attrName>ppt_x</p:attrName>
                                        </p:attrNameLst>
                                      </p:cBhvr>
                                      <p:tavLst>
                                        <p:tav tm="0">
                                          <p:val>
                                            <p:strVal val="ppt_x"/>
                                          </p:val>
                                        </p:tav>
                                        <p:tav tm="100000">
                                          <p:val>
                                            <p:strVal val="0-ppt_w/2"/>
                                          </p:val>
                                        </p:tav>
                                      </p:tavLst>
                                    </p:anim>
                                    <p:anim calcmode="lin" valueType="num">
                                      <p:cBhvr additive="base">
                                        <p:cTn id="59" dur="500"/>
                                        <p:tgtEl>
                                          <p:spTgt spid="24"/>
                                        </p:tgtEl>
                                        <p:attrNameLst>
                                          <p:attrName>ppt_y</p:attrName>
                                        </p:attrNameLst>
                                      </p:cBhvr>
                                      <p:tavLst>
                                        <p:tav tm="0">
                                          <p:val>
                                            <p:strVal val="ppt_y"/>
                                          </p:val>
                                        </p:tav>
                                        <p:tav tm="100000">
                                          <p:val>
                                            <p:strVal val="ppt_y"/>
                                          </p:val>
                                        </p:tav>
                                      </p:tavLst>
                                    </p:anim>
                                    <p:set>
                                      <p:cBhvr>
                                        <p:cTn id="60" dur="1" fill="hold">
                                          <p:stCondLst>
                                            <p:cond delay="499"/>
                                          </p:stCondLst>
                                        </p:cTn>
                                        <p:tgtEl>
                                          <p:spTgt spid="2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grpId="0" nodeType="click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additive="base">
                                        <p:cTn id="65" dur="500" fill="hold"/>
                                        <p:tgtEl>
                                          <p:spTgt spid="12"/>
                                        </p:tgtEl>
                                        <p:attrNameLst>
                                          <p:attrName>ppt_x</p:attrName>
                                        </p:attrNameLst>
                                      </p:cBhvr>
                                      <p:tavLst>
                                        <p:tav tm="0">
                                          <p:val>
                                            <p:strVal val="1+#ppt_w/2"/>
                                          </p:val>
                                        </p:tav>
                                        <p:tav tm="100000">
                                          <p:val>
                                            <p:strVal val="#ppt_x"/>
                                          </p:val>
                                        </p:tav>
                                      </p:tavLst>
                                    </p:anim>
                                    <p:anim calcmode="lin" valueType="num">
                                      <p:cBhvr additive="base">
                                        <p:cTn id="66" dur="500" fill="hold"/>
                                        <p:tgtEl>
                                          <p:spTgt spid="12"/>
                                        </p:tgtEl>
                                        <p:attrNameLst>
                                          <p:attrName>ppt_y</p:attrName>
                                        </p:attrNameLst>
                                      </p:cBhvr>
                                      <p:tavLst>
                                        <p:tav tm="0">
                                          <p:val>
                                            <p:strVal val="#ppt_y"/>
                                          </p:val>
                                        </p:tav>
                                        <p:tav tm="100000">
                                          <p:val>
                                            <p:strVal val="#ppt_y"/>
                                          </p:val>
                                        </p:tav>
                                      </p:tavLst>
                                    </p:anim>
                                  </p:childTnLst>
                                </p:cTn>
                              </p:par>
                              <p:par>
                                <p:cTn id="67" presetID="2" presetClass="entr" presetSubtype="2" fill="hold" grpId="0" nodeType="withEffect">
                                  <p:stCondLst>
                                    <p:cond delay="0"/>
                                  </p:stCondLst>
                                  <p:childTnLst>
                                    <p:set>
                                      <p:cBhvr>
                                        <p:cTn id="68" dur="1" fill="hold">
                                          <p:stCondLst>
                                            <p:cond delay="0"/>
                                          </p:stCondLst>
                                        </p:cTn>
                                        <p:tgtEl>
                                          <p:spTgt spid="28"/>
                                        </p:tgtEl>
                                        <p:attrNameLst>
                                          <p:attrName>style.visibility</p:attrName>
                                        </p:attrNameLst>
                                      </p:cBhvr>
                                      <p:to>
                                        <p:strVal val="visible"/>
                                      </p:to>
                                    </p:set>
                                    <p:anim calcmode="lin" valueType="num">
                                      <p:cBhvr additive="base">
                                        <p:cTn id="69" dur="500" fill="hold"/>
                                        <p:tgtEl>
                                          <p:spTgt spid="28"/>
                                        </p:tgtEl>
                                        <p:attrNameLst>
                                          <p:attrName>ppt_x</p:attrName>
                                        </p:attrNameLst>
                                      </p:cBhvr>
                                      <p:tavLst>
                                        <p:tav tm="0">
                                          <p:val>
                                            <p:strVal val="1+#ppt_w/2"/>
                                          </p:val>
                                        </p:tav>
                                        <p:tav tm="100000">
                                          <p:val>
                                            <p:strVal val="#ppt_x"/>
                                          </p:val>
                                        </p:tav>
                                      </p:tavLst>
                                    </p:anim>
                                    <p:anim calcmode="lin" valueType="num">
                                      <p:cBhvr additive="base">
                                        <p:cTn id="70"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xit" presetSubtype="8" fill="hold" grpId="1" nodeType="clickEffect">
                                  <p:stCondLst>
                                    <p:cond delay="0"/>
                                  </p:stCondLst>
                                  <p:childTnLst>
                                    <p:anim calcmode="lin" valueType="num">
                                      <p:cBhvr additive="base">
                                        <p:cTn id="74" dur="500"/>
                                        <p:tgtEl>
                                          <p:spTgt spid="12"/>
                                        </p:tgtEl>
                                        <p:attrNameLst>
                                          <p:attrName>ppt_x</p:attrName>
                                        </p:attrNameLst>
                                      </p:cBhvr>
                                      <p:tavLst>
                                        <p:tav tm="0">
                                          <p:val>
                                            <p:strVal val="ppt_x"/>
                                          </p:val>
                                        </p:tav>
                                        <p:tav tm="100000">
                                          <p:val>
                                            <p:strVal val="0-ppt_w/2"/>
                                          </p:val>
                                        </p:tav>
                                      </p:tavLst>
                                    </p:anim>
                                    <p:anim calcmode="lin" valueType="num">
                                      <p:cBhvr additive="base">
                                        <p:cTn id="75" dur="500"/>
                                        <p:tgtEl>
                                          <p:spTgt spid="12"/>
                                        </p:tgtEl>
                                        <p:attrNameLst>
                                          <p:attrName>ppt_y</p:attrName>
                                        </p:attrNameLst>
                                      </p:cBhvr>
                                      <p:tavLst>
                                        <p:tav tm="0">
                                          <p:val>
                                            <p:strVal val="ppt_y"/>
                                          </p:val>
                                        </p:tav>
                                        <p:tav tm="100000">
                                          <p:val>
                                            <p:strVal val="ppt_y"/>
                                          </p:val>
                                        </p:tav>
                                      </p:tavLst>
                                    </p:anim>
                                    <p:set>
                                      <p:cBhvr>
                                        <p:cTn id="76" dur="1" fill="hold">
                                          <p:stCondLst>
                                            <p:cond delay="499"/>
                                          </p:stCondLst>
                                        </p:cTn>
                                        <p:tgtEl>
                                          <p:spTgt spid="12"/>
                                        </p:tgtEl>
                                        <p:attrNameLst>
                                          <p:attrName>style.visibility</p:attrName>
                                        </p:attrNameLst>
                                      </p:cBhvr>
                                      <p:to>
                                        <p:strVal val="hidden"/>
                                      </p:to>
                                    </p:set>
                                  </p:childTnLst>
                                </p:cTn>
                              </p:par>
                              <p:par>
                                <p:cTn id="77" presetID="2" presetClass="exit" presetSubtype="8" fill="hold" grpId="1" nodeType="withEffect">
                                  <p:stCondLst>
                                    <p:cond delay="0"/>
                                  </p:stCondLst>
                                  <p:childTnLst>
                                    <p:anim calcmode="lin" valueType="num">
                                      <p:cBhvr additive="base">
                                        <p:cTn id="78" dur="500"/>
                                        <p:tgtEl>
                                          <p:spTgt spid="28"/>
                                        </p:tgtEl>
                                        <p:attrNameLst>
                                          <p:attrName>ppt_x</p:attrName>
                                        </p:attrNameLst>
                                      </p:cBhvr>
                                      <p:tavLst>
                                        <p:tav tm="0">
                                          <p:val>
                                            <p:strVal val="ppt_x"/>
                                          </p:val>
                                        </p:tav>
                                        <p:tav tm="100000">
                                          <p:val>
                                            <p:strVal val="0-ppt_w/2"/>
                                          </p:val>
                                        </p:tav>
                                      </p:tavLst>
                                    </p:anim>
                                    <p:anim calcmode="lin" valueType="num">
                                      <p:cBhvr additive="base">
                                        <p:cTn id="79" dur="500"/>
                                        <p:tgtEl>
                                          <p:spTgt spid="28"/>
                                        </p:tgtEl>
                                        <p:attrNameLst>
                                          <p:attrName>ppt_y</p:attrName>
                                        </p:attrNameLst>
                                      </p:cBhvr>
                                      <p:tavLst>
                                        <p:tav tm="0">
                                          <p:val>
                                            <p:strVal val="ppt_y"/>
                                          </p:val>
                                        </p:tav>
                                        <p:tav tm="100000">
                                          <p:val>
                                            <p:strVal val="ppt_y"/>
                                          </p:val>
                                        </p:tav>
                                      </p:tavLst>
                                    </p:anim>
                                    <p:set>
                                      <p:cBhvr>
                                        <p:cTn id="80"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4" grpId="1" animBg="1"/>
      <p:bldP spid="28" grpId="0" animBg="1"/>
      <p:bldP spid="28" grpId="1" animBg="1"/>
      <p:bldP spid="7" grpId="0" animBg="1"/>
      <p:bldP spid="7" grpId="1" animBg="1"/>
      <p:bldP spid="10" grpId="0" animBg="1"/>
      <p:bldP spid="10" grpId="1" animBg="1"/>
      <p:bldP spid="12" grpId="0" animBg="1"/>
      <p:bldP spid="12" grpId="1" animBg="1"/>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33F6BC-28DA-456C-45F7-962D2B18C7DE}"/>
              </a:ext>
            </a:extLst>
          </p:cNvPr>
          <p:cNvSpPr>
            <a:spLocks noGrp="1"/>
          </p:cNvSpPr>
          <p:nvPr>
            <p:ph sz="quarter" idx="10"/>
          </p:nvPr>
        </p:nvSpPr>
        <p:spPr>
          <a:xfrm>
            <a:off x="258620" y="1023731"/>
            <a:ext cx="3561722" cy="4099891"/>
          </a:xfrm>
          <a:solidFill>
            <a:schemeClr val="accent5">
              <a:lumMod val="20000"/>
              <a:lumOff val="80000"/>
              <a:alpha val="50000"/>
            </a:schemeClr>
          </a:solidFill>
        </p:spPr>
        <p:txBody>
          <a:bodyPr/>
          <a:lstStyle/>
          <a:p>
            <a:pPr algn="ctr"/>
            <a:r>
              <a:rPr lang="en-US" sz="1600" b="1" dirty="0"/>
              <a:t>FY26</a:t>
            </a:r>
          </a:p>
          <a:p>
            <a:endParaRPr lang="en-US" sz="1600" dirty="0"/>
          </a:p>
          <a:p>
            <a:r>
              <a:rPr lang="en-US" sz="1600" b="1" dirty="0"/>
              <a:t>CIVIL WORKS:</a:t>
            </a:r>
          </a:p>
          <a:p>
            <a:endParaRPr lang="en-US" sz="1600" dirty="0"/>
          </a:p>
          <a:p>
            <a:r>
              <a:rPr lang="en-US" sz="1600" dirty="0"/>
              <a:t>-CAÑO MARTIN PEÑA CNT 3, PH 1</a:t>
            </a:r>
          </a:p>
          <a:p>
            <a:r>
              <a:rPr lang="en-US" sz="1600" dirty="0"/>
              <a:t>-RPN CONTRACT 3</a:t>
            </a:r>
          </a:p>
          <a:p>
            <a:r>
              <a:rPr lang="en-US" sz="1600" dirty="0"/>
              <a:t>-RPN LA CHULETA (Services)</a:t>
            </a:r>
          </a:p>
          <a:p>
            <a:r>
              <a:rPr lang="en-US" sz="1600" dirty="0"/>
              <a:t>-RDLP CONTRACT 1</a:t>
            </a:r>
          </a:p>
          <a:p>
            <a:r>
              <a:rPr lang="en-US" sz="1600" dirty="0"/>
              <a:t>-RDLP NORTH SUPER ACQUEDUCT</a:t>
            </a:r>
          </a:p>
          <a:p>
            <a:endParaRPr lang="en-US" sz="1600" dirty="0"/>
          </a:p>
          <a:p>
            <a:r>
              <a:rPr lang="en-US" sz="1600" b="1" dirty="0"/>
              <a:t>MILITARY:</a:t>
            </a:r>
          </a:p>
          <a:p>
            <a:endParaRPr lang="en-US" sz="1600" dirty="0"/>
          </a:p>
          <a:p>
            <a:r>
              <a:rPr lang="en-US" sz="1600" dirty="0"/>
              <a:t>-VING CST, ST. CROIX</a:t>
            </a:r>
          </a:p>
          <a:p>
            <a:r>
              <a:rPr lang="en-US" sz="1600" dirty="0"/>
              <a:t>-FORT BUCHANAN BARRACKS* RAMEY UNIT SCHOOL**</a:t>
            </a:r>
            <a:endParaRPr lang="en-US" sz="2000" dirty="0"/>
          </a:p>
          <a:p>
            <a:endParaRPr lang="en-US" sz="1800" dirty="0"/>
          </a:p>
          <a:p>
            <a:endParaRPr lang="en-US" sz="1800" dirty="0"/>
          </a:p>
        </p:txBody>
      </p:sp>
      <p:sp>
        <p:nvSpPr>
          <p:cNvPr id="3" name="Title 2">
            <a:extLst>
              <a:ext uri="{FF2B5EF4-FFF2-40B4-BE49-F238E27FC236}">
                <a16:creationId xmlns:a16="http://schemas.microsoft.com/office/drawing/2014/main" id="{9004B6F2-C167-47F1-9915-7F3CF37C1122}"/>
              </a:ext>
            </a:extLst>
          </p:cNvPr>
          <p:cNvSpPr>
            <a:spLocks noGrp="1"/>
          </p:cNvSpPr>
          <p:nvPr>
            <p:ph type="title"/>
          </p:nvPr>
        </p:nvSpPr>
        <p:spPr/>
        <p:txBody>
          <a:bodyPr/>
          <a:lstStyle/>
          <a:p>
            <a:r>
              <a:rPr lang="en-US" dirty="0"/>
              <a:t>EXPECTED construction AWARDS FY26-28</a:t>
            </a:r>
          </a:p>
        </p:txBody>
      </p:sp>
      <p:sp>
        <p:nvSpPr>
          <p:cNvPr id="5" name="Content Placeholder 1">
            <a:extLst>
              <a:ext uri="{FF2B5EF4-FFF2-40B4-BE49-F238E27FC236}">
                <a16:creationId xmlns:a16="http://schemas.microsoft.com/office/drawing/2014/main" id="{4043FE19-D358-28D8-8398-23EE6F0D06E3}"/>
              </a:ext>
            </a:extLst>
          </p:cNvPr>
          <p:cNvSpPr txBox="1">
            <a:spLocks/>
          </p:cNvSpPr>
          <p:nvPr/>
        </p:nvSpPr>
        <p:spPr bwMode="auto">
          <a:xfrm>
            <a:off x="4107721" y="1023731"/>
            <a:ext cx="3729939" cy="5001496"/>
          </a:xfrm>
          <a:prstGeom prst="rect">
            <a:avLst/>
          </a:prstGeom>
          <a:solidFill>
            <a:srgbClr val="FFFF00">
              <a:alpha val="50000"/>
            </a:srgbClr>
          </a:solid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pPr algn="ctr"/>
            <a:r>
              <a:rPr lang="en-US" sz="1600" b="1" dirty="0"/>
              <a:t>FY27</a:t>
            </a:r>
          </a:p>
          <a:p>
            <a:endParaRPr lang="en-US" sz="1600" dirty="0"/>
          </a:p>
          <a:p>
            <a:r>
              <a:rPr lang="en-US" sz="1600" b="1" dirty="0"/>
              <a:t>CIVIL WORKS:</a:t>
            </a:r>
          </a:p>
          <a:p>
            <a:endParaRPr lang="en-US" sz="1600" dirty="0"/>
          </a:p>
          <a:p>
            <a:r>
              <a:rPr lang="en-US" sz="1600" dirty="0"/>
              <a:t>-RPN CONTRACT 1</a:t>
            </a:r>
          </a:p>
          <a:p>
            <a:r>
              <a:rPr lang="en-US" sz="1600" dirty="0"/>
              <a:t>-RPN, BECHARA MMA </a:t>
            </a:r>
          </a:p>
          <a:p>
            <a:r>
              <a:rPr lang="en-US" sz="1600" dirty="0"/>
              <a:t>-RPN CONTRACT 5B</a:t>
            </a:r>
          </a:p>
          <a:p>
            <a:r>
              <a:rPr lang="en-US" sz="1600" dirty="0"/>
              <a:t>-RPN CONTRACT 5A</a:t>
            </a:r>
          </a:p>
          <a:p>
            <a:r>
              <a:rPr lang="en-US" sz="1600" dirty="0"/>
              <a:t>-RDLP CONTRACT 3</a:t>
            </a:r>
          </a:p>
          <a:p>
            <a:endParaRPr lang="en-US" sz="1600" dirty="0"/>
          </a:p>
          <a:p>
            <a:endParaRPr lang="en-US" sz="1600" dirty="0"/>
          </a:p>
          <a:p>
            <a:r>
              <a:rPr lang="en-US" sz="1600" b="1" dirty="0"/>
              <a:t>MILITARY:</a:t>
            </a:r>
            <a:endParaRPr lang="en-US" sz="1600" dirty="0"/>
          </a:p>
          <a:p>
            <a:r>
              <a:rPr lang="en-US" sz="1600" dirty="0"/>
              <a:t>-FORT BUCHANAN MICROGRID*</a:t>
            </a:r>
          </a:p>
          <a:p>
            <a:r>
              <a:rPr lang="en-US" sz="1600" dirty="0"/>
              <a:t>-FORT BUCHANAN LAKE LAS CASAS*</a:t>
            </a:r>
          </a:p>
          <a:p>
            <a:endParaRPr lang="en-US" sz="1600" dirty="0"/>
          </a:p>
          <a:p>
            <a:r>
              <a:rPr lang="en-US" sz="1600" b="1" dirty="0"/>
              <a:t>IIS:</a:t>
            </a:r>
          </a:p>
          <a:p>
            <a:endParaRPr lang="en-US" sz="1600" dirty="0"/>
          </a:p>
          <a:p>
            <a:r>
              <a:rPr lang="en-US" sz="1600" dirty="0"/>
              <a:t>-PATILLAS DAM (PREPA)</a:t>
            </a:r>
          </a:p>
          <a:p>
            <a:endParaRPr lang="en-US" sz="2000" dirty="0"/>
          </a:p>
          <a:p>
            <a:endParaRPr lang="en-US" sz="1800" dirty="0"/>
          </a:p>
        </p:txBody>
      </p:sp>
      <p:sp>
        <p:nvSpPr>
          <p:cNvPr id="6" name="Content Placeholder 1">
            <a:extLst>
              <a:ext uri="{FF2B5EF4-FFF2-40B4-BE49-F238E27FC236}">
                <a16:creationId xmlns:a16="http://schemas.microsoft.com/office/drawing/2014/main" id="{B43BFB2E-FB4E-D132-7E2E-B124D6131E24}"/>
              </a:ext>
            </a:extLst>
          </p:cNvPr>
          <p:cNvSpPr txBox="1">
            <a:spLocks/>
          </p:cNvSpPr>
          <p:nvPr/>
        </p:nvSpPr>
        <p:spPr bwMode="auto">
          <a:xfrm>
            <a:off x="8116958" y="1023731"/>
            <a:ext cx="3729939" cy="5312465"/>
          </a:xfrm>
          <a:prstGeom prst="rect">
            <a:avLst/>
          </a:prstGeom>
          <a:solidFill>
            <a:srgbClr val="FF0000">
              <a:alpha val="40000"/>
            </a:srgbClr>
          </a:solid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pPr algn="ctr"/>
            <a:r>
              <a:rPr lang="en-US" sz="1600" b="1" dirty="0"/>
              <a:t>FY28</a:t>
            </a:r>
          </a:p>
          <a:p>
            <a:endParaRPr lang="en-US" sz="1600" dirty="0"/>
          </a:p>
          <a:p>
            <a:r>
              <a:rPr lang="en-US" sz="1600" b="1" dirty="0"/>
              <a:t>CIVIL WORKS:</a:t>
            </a:r>
          </a:p>
          <a:p>
            <a:endParaRPr lang="en-US" sz="1600" dirty="0"/>
          </a:p>
          <a:p>
            <a:r>
              <a:rPr lang="en-US" sz="1600" dirty="0"/>
              <a:t>-RPN CONTRACT 4</a:t>
            </a:r>
          </a:p>
          <a:p>
            <a:r>
              <a:rPr lang="en-US" sz="1600" dirty="0"/>
              <a:t>-CAÑO MARTIN PEÑA CNT 3, PH 2</a:t>
            </a:r>
          </a:p>
          <a:p>
            <a:r>
              <a:rPr lang="en-US" sz="1600" dirty="0"/>
              <a:t>-RGD MANATI, CIALES </a:t>
            </a:r>
          </a:p>
          <a:p>
            <a:r>
              <a:rPr lang="en-US" sz="1600" dirty="0"/>
              <a:t>-SAVAN GUT (USVI)</a:t>
            </a:r>
          </a:p>
          <a:p>
            <a:r>
              <a:rPr lang="en-US" sz="1600" dirty="0"/>
              <a:t>-ESTATE LA GRANGE (USVI)</a:t>
            </a:r>
          </a:p>
          <a:p>
            <a:endParaRPr lang="en-US" sz="1600" dirty="0"/>
          </a:p>
          <a:p>
            <a:endParaRPr lang="en-US" sz="1600" b="1" dirty="0"/>
          </a:p>
          <a:p>
            <a:r>
              <a:rPr lang="en-US" sz="1600" b="1" dirty="0"/>
              <a:t>MILITARY:</a:t>
            </a:r>
          </a:p>
          <a:p>
            <a:endParaRPr lang="en-US" sz="1600" dirty="0"/>
          </a:p>
          <a:p>
            <a:r>
              <a:rPr lang="en-US" sz="1600" dirty="0"/>
              <a:t>-ANTILLES MIDDLE/HIGH SCHOOL**</a:t>
            </a:r>
          </a:p>
          <a:p>
            <a:endParaRPr lang="en-US" sz="1600" dirty="0"/>
          </a:p>
          <a:p>
            <a:endParaRPr lang="en-US" sz="1600" b="1" dirty="0"/>
          </a:p>
          <a:p>
            <a:r>
              <a:rPr lang="en-US" sz="1600" b="1" dirty="0"/>
              <a:t>IIS:</a:t>
            </a:r>
          </a:p>
          <a:p>
            <a:endParaRPr lang="en-US" sz="1600" dirty="0"/>
          </a:p>
          <a:p>
            <a:r>
              <a:rPr lang="en-US" sz="1600" dirty="0"/>
              <a:t>-GUAYABAL DAM RETROFIT (PREPA)</a:t>
            </a:r>
          </a:p>
          <a:p>
            <a:r>
              <a:rPr lang="en-US" sz="1600" dirty="0"/>
              <a:t>-GUAJATACA DAM (PREPA/FEMA)</a:t>
            </a:r>
          </a:p>
          <a:p>
            <a:endParaRPr lang="en-US" sz="2000" dirty="0"/>
          </a:p>
          <a:p>
            <a:endParaRPr lang="en-US" sz="1800" dirty="0"/>
          </a:p>
        </p:txBody>
      </p:sp>
      <p:sp>
        <p:nvSpPr>
          <p:cNvPr id="7" name="TextBox 6">
            <a:extLst>
              <a:ext uri="{FF2B5EF4-FFF2-40B4-BE49-F238E27FC236}">
                <a16:creationId xmlns:a16="http://schemas.microsoft.com/office/drawing/2014/main" id="{B933CDF1-BFA0-4098-60BD-23EA68C8866B}"/>
              </a:ext>
            </a:extLst>
          </p:cNvPr>
          <p:cNvSpPr txBox="1"/>
          <p:nvPr/>
        </p:nvSpPr>
        <p:spPr>
          <a:xfrm>
            <a:off x="12800" y="6304002"/>
            <a:ext cx="4094921" cy="553998"/>
          </a:xfrm>
          <a:prstGeom prst="rect">
            <a:avLst/>
          </a:prstGeom>
          <a:noFill/>
        </p:spPr>
        <p:txBody>
          <a:bodyPr wrap="square" rtlCol="0">
            <a:spAutoFit/>
          </a:bodyPr>
          <a:lstStyle/>
          <a:p>
            <a:r>
              <a:rPr lang="en-US" sz="1000" dirty="0"/>
              <a:t>Construction support only:</a:t>
            </a:r>
          </a:p>
          <a:p>
            <a:r>
              <a:rPr lang="en-US" sz="1000" dirty="0"/>
              <a:t>*Army Reserve Program, LRL </a:t>
            </a:r>
          </a:p>
          <a:p>
            <a:r>
              <a:rPr lang="en-US" sz="1000" dirty="0"/>
              <a:t>**DoDEA Program, SAS</a:t>
            </a:r>
          </a:p>
        </p:txBody>
      </p:sp>
    </p:spTree>
    <p:extLst>
      <p:ext uri="{BB962C8B-B14F-4D97-AF65-F5344CB8AC3E}">
        <p14:creationId xmlns:p14="http://schemas.microsoft.com/office/powerpoint/2010/main" val="21216255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B2D656C-1BC2-24A2-027D-4825FA26087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5923D18-C987-5A5E-7094-1FB82FD62247}"/>
              </a:ext>
            </a:extLst>
          </p:cNvPr>
          <p:cNvSpPr>
            <a:spLocks noGrp="1"/>
          </p:cNvSpPr>
          <p:nvPr>
            <p:ph type="title"/>
          </p:nvPr>
        </p:nvSpPr>
        <p:spPr>
          <a:xfrm>
            <a:off x="1350628" y="1"/>
            <a:ext cx="9471170" cy="791570"/>
          </a:xfrm>
        </p:spPr>
        <p:txBody>
          <a:bodyPr/>
          <a:lstStyle/>
          <a:p>
            <a:pPr marL="0" marR="0" lvl="0" indent="0" defTabSz="914400" rtl="0" eaLnBrk="0" fontAlgn="base" latinLnBrk="0" hangingPunct="0">
              <a:lnSpc>
                <a:spcPct val="100000"/>
              </a:lnSpc>
              <a:spcBef>
                <a:spcPct val="0"/>
              </a:spcBef>
              <a:spcAft>
                <a:spcPct val="0"/>
              </a:spcAft>
              <a:buClrTx/>
              <a:buSzTx/>
              <a:buFontTx/>
              <a:buNone/>
              <a:tabLst/>
              <a:defRPr/>
            </a:pPr>
            <a:r>
              <a:rPr lang="en-US" dirty="0">
                <a:solidFill>
                  <a:schemeClr val="tx1"/>
                </a:solidFill>
                <a:latin typeface="Arial"/>
                <a:ea typeface="ＭＳ Ｐゴシック"/>
                <a:cs typeface="Arial"/>
              </a:rPr>
              <a:t>Integrated schedule</a:t>
            </a:r>
            <a:endParaRPr lang="en-US" dirty="0">
              <a:solidFill>
                <a:schemeClr val="tx1"/>
              </a:solidFill>
            </a:endParaRPr>
          </a:p>
        </p:txBody>
      </p:sp>
      <p:pic>
        <p:nvPicPr>
          <p:cNvPr id="4" name="Picture 3" descr="Chart&#10;&#10;Description automatically generated with low confidence">
            <a:extLst>
              <a:ext uri="{FF2B5EF4-FFF2-40B4-BE49-F238E27FC236}">
                <a16:creationId xmlns:a16="http://schemas.microsoft.com/office/drawing/2014/main" id="{7110CB13-639D-B631-779C-AA58CFDAC933}"/>
              </a:ext>
            </a:extLst>
          </p:cNvPr>
          <p:cNvPicPr>
            <a:picLocks noChangeAspect="1"/>
          </p:cNvPicPr>
          <p:nvPr/>
        </p:nvPicPr>
        <p:blipFill rotWithShape="1">
          <a:blip r:embed="rId3">
            <a:extLst>
              <a:ext uri="{28A0092B-C50C-407E-A947-70E740481C1C}">
                <a14:useLocalDpi xmlns:a14="http://schemas.microsoft.com/office/drawing/2010/main"/>
              </a:ext>
            </a:extLst>
          </a:blip>
          <a:srcRect t="3834" r="79" b="-10430"/>
          <a:stretch/>
        </p:blipFill>
        <p:spPr>
          <a:xfrm>
            <a:off x="328855" y="1045791"/>
            <a:ext cx="11177019" cy="6188044"/>
          </a:xfrm>
          <a:prstGeom prst="rect">
            <a:avLst/>
          </a:prstGeom>
        </p:spPr>
      </p:pic>
      <p:sp>
        <p:nvSpPr>
          <p:cNvPr id="6" name="TextBox 5">
            <a:extLst>
              <a:ext uri="{FF2B5EF4-FFF2-40B4-BE49-F238E27FC236}">
                <a16:creationId xmlns:a16="http://schemas.microsoft.com/office/drawing/2014/main" id="{F34A7656-B62B-6C2B-4B15-C84E55B71984}"/>
              </a:ext>
            </a:extLst>
          </p:cNvPr>
          <p:cNvSpPr txBox="1"/>
          <p:nvPr/>
        </p:nvSpPr>
        <p:spPr>
          <a:xfrm>
            <a:off x="303357" y="6519191"/>
            <a:ext cx="452830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rgbClr val="081C2E"/>
                </a:solidFill>
                <a:cs typeface="Arial"/>
              </a:rPr>
              <a:t>*Under continued development</a:t>
            </a:r>
          </a:p>
        </p:txBody>
      </p:sp>
      <p:sp>
        <p:nvSpPr>
          <p:cNvPr id="8" name="TextBox 7">
            <a:extLst>
              <a:ext uri="{FF2B5EF4-FFF2-40B4-BE49-F238E27FC236}">
                <a16:creationId xmlns:a16="http://schemas.microsoft.com/office/drawing/2014/main" id="{EFA701B0-53E5-09E4-446C-77C49E631E0C}"/>
              </a:ext>
            </a:extLst>
          </p:cNvPr>
          <p:cNvSpPr txBox="1"/>
          <p:nvPr/>
        </p:nvSpPr>
        <p:spPr>
          <a:xfrm>
            <a:off x="4212011" y="724218"/>
            <a:ext cx="4426447" cy="430847"/>
          </a:xfrm>
          <a:prstGeom prst="rect">
            <a:avLst/>
          </a:prstGeom>
          <a:noFill/>
          <a:ln>
            <a:noFill/>
          </a:ln>
        </p:spPr>
        <p:txBody>
          <a:bodyPr rot="0" spcFirstLastPara="1" vertOverflow="overflow" horzOverflow="overflow" vert="horz" wrap="square" lIns="121900" tIns="121900" rIns="121900" bIns="121900" numCol="1" spcCol="0" rtlCol="0" fromWordArt="0" anchor="ctr" anchorCtr="0" forceAA="0" compatLnSpc="1">
            <a:prstTxWarp prst="textNoShape">
              <a:avLst/>
            </a:prstTxWarp>
            <a:spAutoFit/>
          </a:bodyPr>
          <a:lstStyle/>
          <a:p>
            <a:pPr defTabSz="1219170">
              <a:buClr>
                <a:srgbClr val="FFFFFF"/>
              </a:buClr>
              <a:buSzPts val="3200"/>
            </a:pPr>
            <a:r>
              <a:rPr lang="en-US" sz="1200" b="1" kern="0" dirty="0">
                <a:solidFill>
                  <a:schemeClr val="accent2">
                    <a:lumMod val="49000"/>
                  </a:schemeClr>
                </a:solidFill>
                <a:latin typeface="Arial"/>
                <a:ea typeface="Arial"/>
                <a:cs typeface="Arial"/>
              </a:rPr>
              <a:t>Design            Acquisition/Award            Construction</a:t>
            </a:r>
          </a:p>
        </p:txBody>
      </p:sp>
      <p:sp>
        <p:nvSpPr>
          <p:cNvPr id="9" name="Rectangle 8">
            <a:extLst>
              <a:ext uri="{FF2B5EF4-FFF2-40B4-BE49-F238E27FC236}">
                <a16:creationId xmlns:a16="http://schemas.microsoft.com/office/drawing/2014/main" id="{A45D5596-9BD1-7C3F-1BB0-7B82B068117A}"/>
              </a:ext>
            </a:extLst>
          </p:cNvPr>
          <p:cNvSpPr/>
          <p:nvPr/>
        </p:nvSpPr>
        <p:spPr>
          <a:xfrm>
            <a:off x="3902044" y="844380"/>
            <a:ext cx="389299" cy="181070"/>
          </a:xfrm>
          <a:prstGeom prst="rect">
            <a:avLst/>
          </a:prstGeom>
          <a:solidFill>
            <a:schemeClr val="tx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2AB2656-54E0-3C09-E0BC-8BB2EDD9F9B2}"/>
              </a:ext>
            </a:extLst>
          </p:cNvPr>
          <p:cNvSpPr/>
          <p:nvPr/>
        </p:nvSpPr>
        <p:spPr>
          <a:xfrm>
            <a:off x="4923576" y="842871"/>
            <a:ext cx="389299" cy="181070"/>
          </a:xfrm>
          <a:prstGeom prst="rect">
            <a:avLst/>
          </a:prstGeom>
          <a:solidFill>
            <a:srgbClr val="F4FFC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1F3C5BF-8D86-744D-7320-2DD2E3DC216C}"/>
              </a:ext>
            </a:extLst>
          </p:cNvPr>
          <p:cNvSpPr/>
          <p:nvPr/>
        </p:nvSpPr>
        <p:spPr>
          <a:xfrm>
            <a:off x="6759921" y="841362"/>
            <a:ext cx="389299" cy="181070"/>
          </a:xfrm>
          <a:prstGeom prst="rect">
            <a:avLst/>
          </a:prstGeom>
          <a:solidFill>
            <a:srgbClr val="7CF48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Brace 14">
            <a:extLst>
              <a:ext uri="{FF2B5EF4-FFF2-40B4-BE49-F238E27FC236}">
                <a16:creationId xmlns:a16="http://schemas.microsoft.com/office/drawing/2014/main" id="{2EB2758F-740A-B5C3-C46A-C32B26BD59AC}"/>
              </a:ext>
            </a:extLst>
          </p:cNvPr>
          <p:cNvSpPr/>
          <p:nvPr/>
        </p:nvSpPr>
        <p:spPr>
          <a:xfrm>
            <a:off x="8483097" y="1523391"/>
            <a:ext cx="860079" cy="316871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8AE59D6E-1915-ABB3-2F89-D9F48817D7FB}"/>
              </a:ext>
            </a:extLst>
          </p:cNvPr>
          <p:cNvSpPr txBox="1"/>
          <p:nvPr/>
        </p:nvSpPr>
        <p:spPr>
          <a:xfrm>
            <a:off x="9225481" y="2818037"/>
            <a:ext cx="1665838" cy="525101"/>
          </a:xfrm>
          <a:prstGeom prst="rect">
            <a:avLst/>
          </a:prstGeom>
          <a:noFill/>
          <a:ln>
            <a:noFill/>
          </a:ln>
        </p:spPr>
        <p:txBody>
          <a:bodyPr spcFirstLastPara="1" wrap="square" lIns="121900" tIns="121900" rIns="121900" bIns="121900" rtlCol="0" anchor="ctr" anchorCtr="0">
            <a:noAutofit/>
          </a:bodyPr>
          <a:lstStyle/>
          <a:p>
            <a:pPr algn="ctr" defTabSz="1219170">
              <a:buClr>
                <a:srgbClr val="FFFFFF"/>
              </a:buClr>
              <a:buSzPts val="3200"/>
            </a:pPr>
            <a:r>
              <a:rPr lang="en-US" sz="3200" kern="0" dirty="0">
                <a:latin typeface="Arial"/>
                <a:ea typeface="Arial"/>
                <a:cs typeface="Arial"/>
                <a:sym typeface="Arial"/>
              </a:rPr>
              <a:t>&gt;$7B</a:t>
            </a:r>
          </a:p>
        </p:txBody>
      </p:sp>
      <p:sp>
        <p:nvSpPr>
          <p:cNvPr id="26" name="Right Brace 25">
            <a:extLst>
              <a:ext uri="{FF2B5EF4-FFF2-40B4-BE49-F238E27FC236}">
                <a16:creationId xmlns:a16="http://schemas.microsoft.com/office/drawing/2014/main" id="{D8B49AE9-A2DE-AB00-DD8E-80C272E7C9D8}"/>
              </a:ext>
            </a:extLst>
          </p:cNvPr>
          <p:cNvSpPr/>
          <p:nvPr/>
        </p:nvSpPr>
        <p:spPr>
          <a:xfrm>
            <a:off x="10029730" y="4692103"/>
            <a:ext cx="860079" cy="1874067"/>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a:extLst>
              <a:ext uri="{FF2B5EF4-FFF2-40B4-BE49-F238E27FC236}">
                <a16:creationId xmlns:a16="http://schemas.microsoft.com/office/drawing/2014/main" id="{1A83971F-C4C4-B040-66DC-7113D1068DDB}"/>
              </a:ext>
            </a:extLst>
          </p:cNvPr>
          <p:cNvSpPr txBox="1"/>
          <p:nvPr/>
        </p:nvSpPr>
        <p:spPr>
          <a:xfrm>
            <a:off x="10600100" y="5369605"/>
            <a:ext cx="1665838" cy="525101"/>
          </a:xfrm>
          <a:prstGeom prst="rect">
            <a:avLst/>
          </a:prstGeom>
          <a:noFill/>
          <a:ln>
            <a:noFill/>
          </a:ln>
        </p:spPr>
        <p:txBody>
          <a:bodyPr spcFirstLastPara="1" wrap="square" lIns="121900" tIns="121900" rIns="121900" bIns="121900" rtlCol="0" anchor="ctr" anchorCtr="0">
            <a:noAutofit/>
          </a:bodyPr>
          <a:lstStyle/>
          <a:p>
            <a:pPr algn="ctr" defTabSz="1219170">
              <a:buClr>
                <a:srgbClr val="FFFFFF"/>
              </a:buClr>
              <a:buSzPts val="3200"/>
            </a:pPr>
            <a:r>
              <a:rPr lang="en-US" sz="3200" kern="0" dirty="0">
                <a:latin typeface="Arial"/>
                <a:ea typeface="Arial"/>
                <a:cs typeface="Arial"/>
                <a:sym typeface="Arial"/>
              </a:rPr>
              <a:t>&gt;$2B</a:t>
            </a:r>
          </a:p>
        </p:txBody>
      </p:sp>
      <p:sp>
        <p:nvSpPr>
          <p:cNvPr id="5" name="TextBox 4">
            <a:extLst>
              <a:ext uri="{FF2B5EF4-FFF2-40B4-BE49-F238E27FC236}">
                <a16:creationId xmlns:a16="http://schemas.microsoft.com/office/drawing/2014/main" id="{6F0E7BCB-BF42-B0E3-B808-DDADFD563680}"/>
              </a:ext>
            </a:extLst>
          </p:cNvPr>
          <p:cNvSpPr txBox="1"/>
          <p:nvPr/>
        </p:nvSpPr>
        <p:spPr>
          <a:xfrm>
            <a:off x="3066645" y="3434023"/>
            <a:ext cx="6133288" cy="369332"/>
          </a:xfrm>
          <a:prstGeom prst="rect">
            <a:avLst/>
          </a:prstGeom>
          <a:noFill/>
        </p:spPr>
        <p:txBody>
          <a:bodyPr wrap="square">
            <a:spAutoFit/>
          </a:bodyPr>
          <a:lstStyle/>
          <a:p>
            <a:r>
              <a:rPr lang="en-US" dirty="0"/>
              <a:t> </a:t>
            </a:r>
          </a:p>
        </p:txBody>
      </p:sp>
    </p:spTree>
    <p:extLst>
      <p:ext uri="{BB962C8B-B14F-4D97-AF65-F5344CB8AC3E}">
        <p14:creationId xmlns:p14="http://schemas.microsoft.com/office/powerpoint/2010/main" val="41152651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36C066E7-FA67-3125-AD7A-9933C5551E03}"/>
              </a:ext>
            </a:extLst>
          </p:cNvPr>
          <p:cNvSpPr>
            <a:spLocks noGrp="1"/>
          </p:cNvSpPr>
          <p:nvPr>
            <p:ph type="title"/>
          </p:nvPr>
        </p:nvSpPr>
        <p:spPr>
          <a:xfrm>
            <a:off x="0" y="1"/>
            <a:ext cx="12192000" cy="813732"/>
          </a:xfrm>
        </p:spPr>
        <p:txBody>
          <a:bodyPr/>
          <a:lstStyle/>
          <a:p>
            <a:pPr algn="ctr"/>
            <a:r>
              <a:rPr lang="en-US" dirty="0" err="1">
                <a:latin typeface="Arial"/>
                <a:ea typeface="ＭＳ Ｐゴシック"/>
                <a:cs typeface="Arial"/>
              </a:rPr>
              <a:t>Saa</a:t>
            </a:r>
            <a:r>
              <a:rPr lang="en-US" dirty="0">
                <a:latin typeface="Arial"/>
                <a:ea typeface="ＭＳ Ｐゴシック"/>
                <a:cs typeface="Arial"/>
              </a:rPr>
              <a:t> contract opportunities</a:t>
            </a:r>
            <a:endParaRPr lang="en-US" dirty="0"/>
          </a:p>
        </p:txBody>
      </p:sp>
      <p:graphicFrame>
        <p:nvGraphicFramePr>
          <p:cNvPr id="5" name="Table 4">
            <a:extLst>
              <a:ext uri="{FF2B5EF4-FFF2-40B4-BE49-F238E27FC236}">
                <a16:creationId xmlns:a16="http://schemas.microsoft.com/office/drawing/2014/main" id="{A860E0DC-254F-C893-657C-18D67B434575}"/>
              </a:ext>
            </a:extLst>
          </p:cNvPr>
          <p:cNvGraphicFramePr>
            <a:graphicFrameLocks noGrp="1"/>
          </p:cNvGraphicFramePr>
          <p:nvPr/>
        </p:nvGraphicFramePr>
        <p:xfrm>
          <a:off x="2513862" y="5177567"/>
          <a:ext cx="8414586" cy="1135455"/>
        </p:xfrm>
        <a:graphic>
          <a:graphicData uri="http://schemas.openxmlformats.org/drawingml/2006/table">
            <a:tbl>
              <a:tblPr firstRow="1" bandRow="1">
                <a:tableStyleId>{073A0DAA-6AF3-43AB-8588-CEC1D06C72B9}</a:tableStyleId>
              </a:tblPr>
              <a:tblGrid>
                <a:gridCol w="953975">
                  <a:extLst>
                    <a:ext uri="{9D8B030D-6E8A-4147-A177-3AD203B41FA5}">
                      <a16:colId xmlns:a16="http://schemas.microsoft.com/office/drawing/2014/main" val="2530344541"/>
                    </a:ext>
                  </a:extLst>
                </a:gridCol>
                <a:gridCol w="2167350">
                  <a:extLst>
                    <a:ext uri="{9D8B030D-6E8A-4147-A177-3AD203B41FA5}">
                      <a16:colId xmlns:a16="http://schemas.microsoft.com/office/drawing/2014/main" val="212730499"/>
                    </a:ext>
                  </a:extLst>
                </a:gridCol>
                <a:gridCol w="1558719">
                  <a:extLst>
                    <a:ext uri="{9D8B030D-6E8A-4147-A177-3AD203B41FA5}">
                      <a16:colId xmlns:a16="http://schemas.microsoft.com/office/drawing/2014/main" val="270498800"/>
                    </a:ext>
                  </a:extLst>
                </a:gridCol>
                <a:gridCol w="1184988">
                  <a:extLst>
                    <a:ext uri="{9D8B030D-6E8A-4147-A177-3AD203B41FA5}">
                      <a16:colId xmlns:a16="http://schemas.microsoft.com/office/drawing/2014/main" val="1434522231"/>
                    </a:ext>
                  </a:extLst>
                </a:gridCol>
                <a:gridCol w="1390729">
                  <a:extLst>
                    <a:ext uri="{9D8B030D-6E8A-4147-A177-3AD203B41FA5}">
                      <a16:colId xmlns:a16="http://schemas.microsoft.com/office/drawing/2014/main" val="1296739626"/>
                    </a:ext>
                  </a:extLst>
                </a:gridCol>
                <a:gridCol w="1158825">
                  <a:extLst>
                    <a:ext uri="{9D8B030D-6E8A-4147-A177-3AD203B41FA5}">
                      <a16:colId xmlns:a16="http://schemas.microsoft.com/office/drawing/2014/main" val="3395486295"/>
                    </a:ext>
                  </a:extLst>
                </a:gridCol>
              </a:tblGrid>
              <a:tr h="278699">
                <a:tc gridSpan="6">
                  <a:txBody>
                    <a:bodyPr/>
                    <a:lstStyle/>
                    <a:p>
                      <a:pPr algn="ctr"/>
                      <a:r>
                        <a:rPr lang="en-US" sz="1100" b="1" dirty="0">
                          <a:solidFill>
                            <a:schemeClr val="tx2"/>
                          </a:solidFill>
                        </a:rPr>
                        <a:t>A&amp;E / SERVICE / CMS CONTRACTS</a:t>
                      </a:r>
                    </a:p>
                  </a:txBody>
                  <a:tcPr marL="45720" marR="45720" anchor="ctr"/>
                </a:tc>
                <a:tc hMerge="1">
                  <a:txBody>
                    <a:bodyPr/>
                    <a:lstStyle/>
                    <a:p>
                      <a:pPr algn="ctr"/>
                      <a:endParaRPr lang="en-US" sz="700" b="1"/>
                    </a:p>
                  </a:txBody>
                  <a:tcPr marL="45720" marR="45720" anchor="ctr">
                    <a:solidFill>
                      <a:schemeClr val="tx1">
                        <a:lumMod val="10000"/>
                        <a:lumOff val="90000"/>
                      </a:schemeClr>
                    </a:solidFill>
                  </a:tcPr>
                </a:tc>
                <a:tc hMerge="1">
                  <a:txBody>
                    <a:bodyPr/>
                    <a:lstStyle/>
                    <a:p>
                      <a:pPr algn="ctr"/>
                      <a:endParaRPr lang="en-US" sz="700" b="1"/>
                    </a:p>
                  </a:txBody>
                  <a:tcPr marL="45720" marR="45720" anchor="ctr">
                    <a:solidFill>
                      <a:schemeClr val="tx1">
                        <a:lumMod val="10000"/>
                        <a:lumOff val="90000"/>
                      </a:schemeClr>
                    </a:solidFill>
                  </a:tcPr>
                </a:tc>
                <a:tc hMerge="1">
                  <a:txBody>
                    <a:bodyPr/>
                    <a:lstStyle/>
                    <a:p>
                      <a:pPr algn="ctr"/>
                      <a:endParaRPr lang="en-US" sz="700" b="1"/>
                    </a:p>
                  </a:txBody>
                  <a:tcPr marL="45720" marR="45720" anchor="ctr">
                    <a:solidFill>
                      <a:schemeClr val="tx1">
                        <a:lumMod val="10000"/>
                        <a:lumOff val="90000"/>
                      </a:schemeClr>
                    </a:solidFill>
                  </a:tcPr>
                </a:tc>
                <a:tc hMerge="1">
                  <a:txBody>
                    <a:bodyPr/>
                    <a:lstStyle/>
                    <a:p>
                      <a:pPr algn="ctr"/>
                      <a:endParaRPr lang="en-US" sz="700" b="1"/>
                    </a:p>
                  </a:txBody>
                  <a:tcPr marL="45720" marR="45720" anchor="ctr">
                    <a:solidFill>
                      <a:schemeClr val="tx1">
                        <a:lumMod val="10000"/>
                        <a:lumOff val="90000"/>
                      </a:schemeClr>
                    </a:solidFill>
                  </a:tcPr>
                </a:tc>
                <a:tc hMerge="1">
                  <a:txBody>
                    <a:bodyPr/>
                    <a:lstStyle/>
                    <a:p>
                      <a:pPr algn="ctr"/>
                      <a:endParaRPr lang="en-US" sz="700" b="1"/>
                    </a:p>
                  </a:txBody>
                  <a:tcPr marL="45720" marR="45720" anchor="ctr">
                    <a:solidFill>
                      <a:schemeClr val="tx1">
                        <a:lumMod val="10000"/>
                        <a:lumOff val="90000"/>
                      </a:schemeClr>
                    </a:solidFill>
                  </a:tcPr>
                </a:tc>
                <a:extLst>
                  <a:ext uri="{0D108BD9-81ED-4DB2-BD59-A6C34878D82A}">
                    <a16:rowId xmlns:a16="http://schemas.microsoft.com/office/drawing/2014/main" val="1832030742"/>
                  </a:ext>
                </a:extLst>
              </a:tr>
              <a:tr h="318779">
                <a:tc>
                  <a:txBody>
                    <a:bodyPr/>
                    <a:lstStyle/>
                    <a:p>
                      <a:pPr algn="ctr"/>
                      <a:r>
                        <a:rPr lang="en-US" sz="700" b="1" dirty="0"/>
                        <a:t>PROJECT </a:t>
                      </a:r>
                    </a:p>
                    <a:p>
                      <a:pPr algn="ctr"/>
                      <a:r>
                        <a:rPr lang="en-US" sz="700" b="1" dirty="0"/>
                        <a:t>MISSION</a:t>
                      </a:r>
                      <a:endParaRPr lang="en-US" sz="700" b="1" i="0" dirty="0"/>
                    </a:p>
                  </a:txBody>
                  <a:tcPr marL="45720" marR="45720" anchor="ctr"/>
                </a:tc>
                <a:tc>
                  <a:txBody>
                    <a:bodyPr/>
                    <a:lstStyle/>
                    <a:p>
                      <a:pPr algn="ctr"/>
                      <a:r>
                        <a:rPr lang="en-US" sz="700" b="1" dirty="0"/>
                        <a:t>PROJECT </a:t>
                      </a:r>
                      <a:endParaRPr lang="en-US" sz="700" b="1" i="0"/>
                    </a:p>
                    <a:p>
                      <a:pPr lvl="0" algn="ctr">
                        <a:buNone/>
                      </a:pPr>
                      <a:r>
                        <a:rPr lang="en-US" sz="700" b="1" dirty="0"/>
                        <a:t>NAME</a:t>
                      </a:r>
                      <a:endParaRPr lang="en-US" sz="700" b="1" i="0" dirty="0"/>
                    </a:p>
                  </a:txBody>
                  <a:tcPr marL="45720" marR="45720" anchor="ctr"/>
                </a:tc>
                <a:tc>
                  <a:txBody>
                    <a:bodyPr/>
                    <a:lstStyle/>
                    <a:p>
                      <a:pPr algn="ctr"/>
                      <a:r>
                        <a:rPr lang="en-US" sz="700" b="1" dirty="0"/>
                        <a:t>ESTIMATED </a:t>
                      </a:r>
                      <a:endParaRPr lang="en-US" sz="700" b="1" i="0"/>
                    </a:p>
                    <a:p>
                      <a:pPr lvl="0" algn="ctr">
                        <a:buNone/>
                      </a:pPr>
                      <a:r>
                        <a:rPr lang="en-US" sz="700" b="1" dirty="0"/>
                        <a:t>VALUE</a:t>
                      </a:r>
                      <a:endParaRPr lang="en-US" sz="700" b="1" i="0" dirty="0"/>
                    </a:p>
                  </a:txBody>
                  <a:tcPr marL="45720" marR="45720" anchor="ctr"/>
                </a:tc>
                <a:tc>
                  <a:txBody>
                    <a:bodyPr/>
                    <a:lstStyle/>
                    <a:p>
                      <a:pPr algn="ctr"/>
                      <a:r>
                        <a:rPr lang="en-US" sz="700" b="1" dirty="0"/>
                        <a:t>ACQUISITION STRATEGY</a:t>
                      </a:r>
                      <a:endParaRPr lang="en-US" sz="700" b="1" i="0" dirty="0"/>
                    </a:p>
                  </a:txBody>
                  <a:tcPr marL="45720" marR="45720" anchor="ctr"/>
                </a:tc>
                <a:tc>
                  <a:txBody>
                    <a:bodyPr/>
                    <a:lstStyle/>
                    <a:p>
                      <a:pPr lvl="0" algn="ctr">
                        <a:buNone/>
                      </a:pPr>
                      <a:r>
                        <a:rPr lang="en-US" sz="700" b="1" dirty="0"/>
                        <a:t>SOLICITATION TYPE</a:t>
                      </a:r>
                      <a:endParaRPr lang="en-US" sz="700" b="1" i="0" dirty="0"/>
                    </a:p>
                  </a:txBody>
                  <a:tcPr marL="45720" marR="45720" anchor="ctr"/>
                </a:tc>
                <a:tc>
                  <a:txBody>
                    <a:bodyPr/>
                    <a:lstStyle/>
                    <a:p>
                      <a:pPr algn="ctr"/>
                      <a:r>
                        <a:rPr lang="en-US" sz="700" b="1" dirty="0"/>
                        <a:t>QUARTER ADVERTISED</a:t>
                      </a:r>
                      <a:endParaRPr lang="en-US" sz="700" b="1" i="0" dirty="0"/>
                    </a:p>
                  </a:txBody>
                  <a:tcPr marL="45720" marR="45720" anchor="ctr"/>
                </a:tc>
                <a:extLst>
                  <a:ext uri="{0D108BD9-81ED-4DB2-BD59-A6C34878D82A}">
                    <a16:rowId xmlns:a16="http://schemas.microsoft.com/office/drawing/2014/main" val="3576137837"/>
                  </a:ext>
                </a:extLst>
              </a:tr>
              <a:tr h="537977">
                <a:tc>
                  <a:txBody>
                    <a:bodyPr/>
                    <a:lstStyle/>
                    <a:p>
                      <a:pPr algn="ctr"/>
                      <a:r>
                        <a:rPr lang="en-US" sz="1000" dirty="0"/>
                        <a:t>Civil Works -</a:t>
                      </a:r>
                    </a:p>
                    <a:p>
                      <a:pPr lvl="0" algn="ctr">
                        <a:buNone/>
                      </a:pPr>
                      <a:r>
                        <a:rPr lang="en-US" sz="1000" dirty="0"/>
                        <a:t>MILCON</a:t>
                      </a:r>
                    </a:p>
                  </a:txBody>
                  <a:tcPr marL="45720" marR="45720" anchor="ctr"/>
                </a:tc>
                <a:tc>
                  <a:txBody>
                    <a:bodyPr/>
                    <a:lstStyle/>
                    <a:p>
                      <a:pPr algn="ctr"/>
                      <a:r>
                        <a:rPr lang="en-US" sz="1000" dirty="0"/>
                        <a:t>Military and Civil Works Design IDIQ</a:t>
                      </a:r>
                    </a:p>
                  </a:txBody>
                  <a:tcPr marL="45720" marR="45720" anchor="ctr"/>
                </a:tc>
                <a:tc>
                  <a:txBody>
                    <a:bodyPr/>
                    <a:lstStyle/>
                    <a:p>
                      <a:pPr algn="ctr"/>
                      <a:r>
                        <a:rPr lang="en-US" sz="1000" dirty="0"/>
                        <a:t>$249M</a:t>
                      </a:r>
                    </a:p>
                  </a:txBody>
                  <a:tcPr marL="45720" marR="45720" anchor="ctr"/>
                </a:tc>
                <a:tc>
                  <a:txBody>
                    <a:bodyPr/>
                    <a:lstStyle/>
                    <a:p>
                      <a:pPr algn="ctr"/>
                      <a:r>
                        <a:rPr lang="en-US" sz="1000" dirty="0"/>
                        <a:t>Unrestricted / Small Business</a:t>
                      </a:r>
                    </a:p>
                  </a:txBody>
                  <a:tcPr marL="45720" marR="45720" anchor="ctr"/>
                </a:tc>
                <a:tc>
                  <a:txBody>
                    <a:bodyPr/>
                    <a:lstStyle/>
                    <a:p>
                      <a:pPr algn="ctr"/>
                      <a:r>
                        <a:rPr lang="en-US" sz="1000" dirty="0"/>
                        <a:t>RFP</a:t>
                      </a:r>
                    </a:p>
                  </a:txBody>
                  <a:tcPr marL="45720" marR="45720" anchor="ctr"/>
                </a:tc>
                <a:tc>
                  <a:txBody>
                    <a:bodyPr/>
                    <a:lstStyle/>
                    <a:p>
                      <a:pPr algn="ctr"/>
                      <a:r>
                        <a:rPr lang="en-US" sz="1000" dirty="0"/>
                        <a:t>06 AUG 2025 / </a:t>
                      </a:r>
                    </a:p>
                    <a:p>
                      <a:pPr algn="ctr"/>
                      <a:r>
                        <a:rPr lang="en-US" sz="1000" dirty="0"/>
                        <a:t>19 SEP 2025</a:t>
                      </a:r>
                    </a:p>
                  </a:txBody>
                  <a:tcPr marL="45720" marR="45720" anchor="ctr"/>
                </a:tc>
                <a:extLst>
                  <a:ext uri="{0D108BD9-81ED-4DB2-BD59-A6C34878D82A}">
                    <a16:rowId xmlns:a16="http://schemas.microsoft.com/office/drawing/2014/main" val="3697340404"/>
                  </a:ext>
                </a:extLst>
              </a:tr>
            </a:tbl>
          </a:graphicData>
        </a:graphic>
      </p:graphicFrame>
      <p:graphicFrame>
        <p:nvGraphicFramePr>
          <p:cNvPr id="6" name="Table 5">
            <a:extLst>
              <a:ext uri="{FF2B5EF4-FFF2-40B4-BE49-F238E27FC236}">
                <a16:creationId xmlns:a16="http://schemas.microsoft.com/office/drawing/2014/main" id="{C1AA1CE0-731E-0BCA-FF44-B8A40026AF46}"/>
              </a:ext>
            </a:extLst>
          </p:cNvPr>
          <p:cNvGraphicFramePr>
            <a:graphicFrameLocks noGrp="1"/>
          </p:cNvGraphicFramePr>
          <p:nvPr/>
        </p:nvGraphicFramePr>
        <p:xfrm>
          <a:off x="2513862" y="1617226"/>
          <a:ext cx="8414586" cy="3213458"/>
        </p:xfrm>
        <a:graphic>
          <a:graphicData uri="http://schemas.openxmlformats.org/drawingml/2006/table">
            <a:tbl>
              <a:tblPr firstRow="1" bandRow="1">
                <a:tableStyleId>{073A0DAA-6AF3-43AB-8588-CEC1D06C72B9}</a:tableStyleId>
              </a:tblPr>
              <a:tblGrid>
                <a:gridCol w="953973">
                  <a:extLst>
                    <a:ext uri="{9D8B030D-6E8A-4147-A177-3AD203B41FA5}">
                      <a16:colId xmlns:a16="http://schemas.microsoft.com/office/drawing/2014/main" val="2530344541"/>
                    </a:ext>
                  </a:extLst>
                </a:gridCol>
                <a:gridCol w="2167343">
                  <a:extLst>
                    <a:ext uri="{9D8B030D-6E8A-4147-A177-3AD203B41FA5}">
                      <a16:colId xmlns:a16="http://schemas.microsoft.com/office/drawing/2014/main" val="212730499"/>
                    </a:ext>
                  </a:extLst>
                </a:gridCol>
                <a:gridCol w="1552981">
                  <a:extLst>
                    <a:ext uri="{9D8B030D-6E8A-4147-A177-3AD203B41FA5}">
                      <a16:colId xmlns:a16="http://schemas.microsoft.com/office/drawing/2014/main" val="270498800"/>
                    </a:ext>
                  </a:extLst>
                </a:gridCol>
                <a:gridCol w="1190690">
                  <a:extLst>
                    <a:ext uri="{9D8B030D-6E8A-4147-A177-3AD203B41FA5}">
                      <a16:colId xmlns:a16="http://schemas.microsoft.com/office/drawing/2014/main" val="1434522231"/>
                    </a:ext>
                  </a:extLst>
                </a:gridCol>
                <a:gridCol w="1280895">
                  <a:extLst>
                    <a:ext uri="{9D8B030D-6E8A-4147-A177-3AD203B41FA5}">
                      <a16:colId xmlns:a16="http://schemas.microsoft.com/office/drawing/2014/main" val="1296739626"/>
                    </a:ext>
                  </a:extLst>
                </a:gridCol>
                <a:gridCol w="1268704">
                  <a:extLst>
                    <a:ext uri="{9D8B030D-6E8A-4147-A177-3AD203B41FA5}">
                      <a16:colId xmlns:a16="http://schemas.microsoft.com/office/drawing/2014/main" val="3395486295"/>
                    </a:ext>
                  </a:extLst>
                </a:gridCol>
              </a:tblGrid>
              <a:tr h="327118">
                <a:tc gridSpan="6">
                  <a:txBody>
                    <a:bodyPr/>
                    <a:lstStyle/>
                    <a:p>
                      <a:pPr algn="ctr"/>
                      <a:r>
                        <a:rPr lang="en-US" sz="1100" b="1" dirty="0">
                          <a:solidFill>
                            <a:schemeClr val="tx2"/>
                          </a:solidFill>
                        </a:rPr>
                        <a:t>CONSTRUCTION CONTRACTS</a:t>
                      </a:r>
                    </a:p>
                  </a:txBody>
                  <a:tcPr marL="45720" marR="45720" anchor="ctr"/>
                </a:tc>
                <a:tc hMerge="1">
                  <a:txBody>
                    <a:bodyPr/>
                    <a:lstStyle/>
                    <a:p>
                      <a:pPr algn="ctr"/>
                      <a:endParaRPr lang="en-US" sz="700" b="1"/>
                    </a:p>
                  </a:txBody>
                  <a:tcPr marL="45720" marR="45720" anchor="ctr">
                    <a:solidFill>
                      <a:schemeClr val="tx1">
                        <a:lumMod val="10000"/>
                        <a:lumOff val="90000"/>
                      </a:schemeClr>
                    </a:solidFill>
                  </a:tcPr>
                </a:tc>
                <a:tc hMerge="1">
                  <a:txBody>
                    <a:bodyPr/>
                    <a:lstStyle/>
                    <a:p>
                      <a:pPr algn="ctr"/>
                      <a:endParaRPr lang="en-US" sz="700" b="1"/>
                    </a:p>
                  </a:txBody>
                  <a:tcPr marL="45720" marR="45720" anchor="ctr">
                    <a:solidFill>
                      <a:schemeClr val="tx1">
                        <a:lumMod val="10000"/>
                        <a:lumOff val="90000"/>
                      </a:schemeClr>
                    </a:solidFill>
                  </a:tcPr>
                </a:tc>
                <a:tc hMerge="1">
                  <a:txBody>
                    <a:bodyPr/>
                    <a:lstStyle/>
                    <a:p>
                      <a:pPr algn="ctr"/>
                      <a:endParaRPr lang="en-US" sz="700" b="1"/>
                    </a:p>
                  </a:txBody>
                  <a:tcPr marL="45720" marR="45720" anchor="ctr">
                    <a:solidFill>
                      <a:schemeClr val="tx1">
                        <a:lumMod val="10000"/>
                        <a:lumOff val="90000"/>
                      </a:schemeClr>
                    </a:solidFill>
                  </a:tcPr>
                </a:tc>
                <a:tc hMerge="1">
                  <a:txBody>
                    <a:bodyPr/>
                    <a:lstStyle/>
                    <a:p>
                      <a:pPr algn="ctr"/>
                      <a:endParaRPr lang="en-US" sz="700" b="1"/>
                    </a:p>
                  </a:txBody>
                  <a:tcPr marL="45720" marR="45720" anchor="ctr">
                    <a:solidFill>
                      <a:schemeClr val="tx1">
                        <a:lumMod val="10000"/>
                        <a:lumOff val="90000"/>
                      </a:schemeClr>
                    </a:solidFill>
                  </a:tcPr>
                </a:tc>
                <a:tc hMerge="1">
                  <a:txBody>
                    <a:bodyPr/>
                    <a:lstStyle/>
                    <a:p>
                      <a:pPr algn="ctr"/>
                      <a:endParaRPr lang="en-US" sz="700" b="1"/>
                    </a:p>
                  </a:txBody>
                  <a:tcPr marL="45720" marR="45720" anchor="ctr">
                    <a:solidFill>
                      <a:schemeClr val="tx1">
                        <a:lumMod val="10000"/>
                        <a:lumOff val="90000"/>
                      </a:schemeClr>
                    </a:solidFill>
                  </a:tcPr>
                </a:tc>
                <a:extLst>
                  <a:ext uri="{0D108BD9-81ED-4DB2-BD59-A6C34878D82A}">
                    <a16:rowId xmlns:a16="http://schemas.microsoft.com/office/drawing/2014/main" val="1832030742"/>
                  </a:ext>
                </a:extLst>
              </a:tr>
              <a:tr h="384845">
                <a:tc>
                  <a:txBody>
                    <a:bodyPr/>
                    <a:lstStyle/>
                    <a:p>
                      <a:pPr algn="ctr"/>
                      <a:r>
                        <a:rPr lang="en-US" sz="700" b="1" dirty="0"/>
                        <a:t>PROJECT </a:t>
                      </a:r>
                    </a:p>
                    <a:p>
                      <a:pPr algn="ctr"/>
                      <a:r>
                        <a:rPr lang="en-US" sz="700" b="1" dirty="0"/>
                        <a:t>MISSION</a:t>
                      </a:r>
                    </a:p>
                  </a:txBody>
                  <a:tcPr marL="45720" marR="45720" anchor="ctr"/>
                </a:tc>
                <a:tc>
                  <a:txBody>
                    <a:bodyPr/>
                    <a:lstStyle/>
                    <a:p>
                      <a:pPr algn="ctr"/>
                      <a:r>
                        <a:rPr lang="en-US" sz="700" b="1" dirty="0"/>
                        <a:t>PROJECT </a:t>
                      </a:r>
                    </a:p>
                    <a:p>
                      <a:pPr algn="ctr"/>
                      <a:r>
                        <a:rPr lang="en-US" sz="700" b="1" dirty="0"/>
                        <a:t>NAME</a:t>
                      </a:r>
                    </a:p>
                  </a:txBody>
                  <a:tcPr marL="45720" marR="45720" anchor="ctr"/>
                </a:tc>
                <a:tc>
                  <a:txBody>
                    <a:bodyPr/>
                    <a:lstStyle/>
                    <a:p>
                      <a:pPr algn="ctr"/>
                      <a:r>
                        <a:rPr lang="en-US" sz="700" b="1"/>
                        <a:t>MAGNITUDE OF </a:t>
                      </a:r>
                    </a:p>
                    <a:p>
                      <a:pPr algn="ctr"/>
                      <a:r>
                        <a:rPr lang="en-US" sz="700" b="1"/>
                        <a:t>CONSTRUCTION</a:t>
                      </a:r>
                    </a:p>
                  </a:txBody>
                  <a:tcPr marL="45720" marR="45720" anchor="ctr"/>
                </a:tc>
                <a:tc>
                  <a:txBody>
                    <a:bodyPr/>
                    <a:lstStyle/>
                    <a:p>
                      <a:pPr lvl="0" algn="ctr">
                        <a:buNone/>
                      </a:pPr>
                      <a:r>
                        <a:rPr lang="en-US" sz="700" b="1"/>
                        <a:t>ACQUISITION STRATEGY</a:t>
                      </a:r>
                      <a:endParaRPr lang="en-US" sz="1050"/>
                    </a:p>
                  </a:txBody>
                  <a:tcPr marL="45720" marR="45720" anchor="ctr"/>
                </a:tc>
                <a:tc>
                  <a:txBody>
                    <a:bodyPr/>
                    <a:lstStyle/>
                    <a:p>
                      <a:pPr lvl="0" algn="ctr">
                        <a:buNone/>
                      </a:pPr>
                      <a:r>
                        <a:rPr lang="en-US" sz="700" b="1"/>
                        <a:t>SOLICITATION TYPE</a:t>
                      </a:r>
                      <a:endParaRPr lang="en-US" sz="1050"/>
                    </a:p>
                  </a:txBody>
                  <a:tcPr marL="45720" marR="45720" anchor="ctr"/>
                </a:tc>
                <a:tc>
                  <a:txBody>
                    <a:bodyPr/>
                    <a:lstStyle/>
                    <a:p>
                      <a:pPr algn="ctr"/>
                      <a:r>
                        <a:rPr lang="en-US" sz="700" b="1" dirty="0"/>
                        <a:t>ADVERTISE /</a:t>
                      </a:r>
                    </a:p>
                    <a:p>
                      <a:pPr algn="ctr"/>
                      <a:r>
                        <a:rPr lang="en-US" sz="700" b="1" dirty="0"/>
                        <a:t>DUE DATE</a:t>
                      </a:r>
                    </a:p>
                  </a:txBody>
                  <a:tcPr marL="45720" marR="45720" anchor="ctr"/>
                </a:tc>
                <a:extLst>
                  <a:ext uri="{0D108BD9-81ED-4DB2-BD59-A6C34878D82A}">
                    <a16:rowId xmlns:a16="http://schemas.microsoft.com/office/drawing/2014/main" val="3576137837"/>
                  </a:ext>
                </a:extLst>
              </a:tr>
              <a:tr h="500299">
                <a:tc>
                  <a:txBody>
                    <a:bodyPr/>
                    <a:lstStyle/>
                    <a:p>
                      <a:pPr algn="ctr"/>
                      <a:r>
                        <a:rPr lang="en-US" sz="1000" dirty="0"/>
                        <a:t>Civil Works</a:t>
                      </a:r>
                    </a:p>
                  </a:txBody>
                  <a:tcPr marL="45720" marR="45720" anchor="ctr"/>
                </a:tc>
                <a:tc>
                  <a:txBody>
                    <a:bodyPr/>
                    <a:lstStyle/>
                    <a:p>
                      <a:pPr algn="ctr"/>
                      <a:r>
                        <a:rPr lang="en-US" sz="1000" dirty="0" err="1"/>
                        <a:t>Caño</a:t>
                      </a:r>
                      <a:r>
                        <a:rPr lang="en-US" sz="1000" dirty="0"/>
                        <a:t> Martin Peña</a:t>
                      </a:r>
                    </a:p>
                    <a:p>
                      <a:pPr algn="ctr"/>
                      <a:r>
                        <a:rPr lang="en-US" sz="1000" dirty="0"/>
                        <a:t>(Contract 3 Phase 1)</a:t>
                      </a:r>
                    </a:p>
                  </a:txBody>
                  <a:tcPr marL="45720" marR="45720" anchor="ctr"/>
                </a:tc>
                <a:tc>
                  <a:txBody>
                    <a:bodyPr/>
                    <a:lstStyle/>
                    <a:p>
                      <a:pPr lvl="0" algn="ctr">
                        <a:lnSpc>
                          <a:spcPct val="100000"/>
                        </a:lnSpc>
                        <a:spcBef>
                          <a:spcPts val="0"/>
                        </a:spcBef>
                        <a:spcAft>
                          <a:spcPts val="0"/>
                        </a:spcAft>
                        <a:buNone/>
                      </a:pPr>
                      <a:r>
                        <a:rPr lang="en-US" sz="1000" b="0" u="none" strike="noStrike" noProof="0" dirty="0">
                          <a:solidFill>
                            <a:srgbClr val="221F20"/>
                          </a:solidFill>
                        </a:rPr>
                        <a:t>$25M - $100M</a:t>
                      </a:r>
                    </a:p>
                  </a:txBody>
                  <a:tcPr marL="45720" marR="45720" anchor="ctr"/>
                </a:tc>
                <a:tc>
                  <a:txBody>
                    <a:bodyPr/>
                    <a:lstStyle/>
                    <a:p>
                      <a:pPr algn="ctr"/>
                      <a:r>
                        <a:rPr lang="en-US" sz="1000" dirty="0"/>
                        <a:t>Unrestricted</a:t>
                      </a:r>
                    </a:p>
                  </a:txBody>
                  <a:tcPr marL="45720" marR="45720" anchor="ctr"/>
                </a:tc>
                <a:tc>
                  <a:txBody>
                    <a:bodyPr/>
                    <a:lstStyle/>
                    <a:p>
                      <a:pPr algn="ctr"/>
                      <a:r>
                        <a:rPr lang="en-US" sz="1000" dirty="0"/>
                        <a:t>RFP – BVTO</a:t>
                      </a:r>
                    </a:p>
                  </a:txBody>
                  <a:tcPr marL="45720" marR="45720" anchor="ctr"/>
                </a:tc>
                <a:tc>
                  <a:txBody>
                    <a:bodyPr/>
                    <a:lstStyle/>
                    <a:p>
                      <a:pPr algn="ctr"/>
                      <a:r>
                        <a:rPr lang="en-US" sz="1000" dirty="0"/>
                        <a:t>28 JUL 2025 /</a:t>
                      </a:r>
                    </a:p>
                    <a:p>
                      <a:pPr algn="ctr"/>
                      <a:r>
                        <a:rPr lang="en-US" sz="1000" dirty="0"/>
                        <a:t>11 AUG 2025</a:t>
                      </a:r>
                    </a:p>
                  </a:txBody>
                  <a:tcPr marL="45720" marR="45720" anchor="ctr"/>
                </a:tc>
                <a:extLst>
                  <a:ext uri="{0D108BD9-81ED-4DB2-BD59-A6C34878D82A}">
                    <a16:rowId xmlns:a16="http://schemas.microsoft.com/office/drawing/2014/main" val="2534355191"/>
                  </a:ext>
                </a:extLst>
              </a:tr>
              <a:tr h="500299">
                <a:tc>
                  <a:txBody>
                    <a:bodyPr/>
                    <a:lstStyle/>
                    <a:p>
                      <a:pPr algn="ctr"/>
                      <a:r>
                        <a:rPr lang="en-US" sz="1000" dirty="0"/>
                        <a:t>Civil Works </a:t>
                      </a:r>
                    </a:p>
                  </a:txBody>
                  <a:tcPr marL="45720" marR="45720" anchor="ctr"/>
                </a:tc>
                <a:tc>
                  <a:txBody>
                    <a:bodyPr/>
                    <a:lstStyle/>
                    <a:p>
                      <a:pPr algn="ctr"/>
                      <a:r>
                        <a:rPr lang="en-US" sz="1000" dirty="0"/>
                        <a:t>Rio de la Plata</a:t>
                      </a:r>
                    </a:p>
                    <a:p>
                      <a:pPr algn="ctr"/>
                      <a:r>
                        <a:rPr lang="en-US" sz="1000" dirty="0"/>
                        <a:t>(Contract 1) </a:t>
                      </a:r>
                    </a:p>
                  </a:txBody>
                  <a:tcPr marL="45720" marR="45720"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000" b="0" u="none" strike="noStrike" noProof="0" dirty="0">
                          <a:solidFill>
                            <a:srgbClr val="221F20"/>
                          </a:solidFill>
                        </a:rPr>
                        <a:t>$250M - $500M</a:t>
                      </a:r>
                    </a:p>
                  </a:txBody>
                  <a:tcPr marL="45720" marR="45720"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000" dirty="0"/>
                        <a:t>Unrestricted</a:t>
                      </a:r>
                    </a:p>
                  </a:txBody>
                  <a:tcPr marL="45720" marR="45720" anchor="ctr"/>
                </a:tc>
                <a:tc>
                  <a:txBody>
                    <a:bodyPr/>
                    <a:lstStyle/>
                    <a:p>
                      <a:pPr algn="ctr"/>
                      <a:r>
                        <a:rPr lang="en-US" sz="1000" dirty="0"/>
                        <a:t>RFP – BVTO</a:t>
                      </a:r>
                    </a:p>
                  </a:txBody>
                  <a:tcPr marL="45720" marR="45720" anchor="ctr"/>
                </a:tc>
                <a:tc>
                  <a:txBody>
                    <a:bodyPr/>
                    <a:lstStyle/>
                    <a:p>
                      <a:pPr algn="ctr"/>
                      <a:r>
                        <a:rPr lang="en-US" sz="1000" dirty="0"/>
                        <a:t>Q1 FY26</a:t>
                      </a:r>
                    </a:p>
                  </a:txBody>
                  <a:tcPr marL="45720" marR="45720" anchor="ctr"/>
                </a:tc>
                <a:extLst>
                  <a:ext uri="{0D108BD9-81ED-4DB2-BD59-A6C34878D82A}">
                    <a16:rowId xmlns:a16="http://schemas.microsoft.com/office/drawing/2014/main" val="3747786635"/>
                  </a:ext>
                </a:extLst>
              </a:tr>
              <a:tr h="500299">
                <a:tc>
                  <a:txBody>
                    <a:bodyPr/>
                    <a:lstStyle/>
                    <a:p>
                      <a:pPr algn="ctr"/>
                      <a:r>
                        <a:rPr lang="en-US" sz="1000" dirty="0"/>
                        <a:t>Civil Works</a:t>
                      </a:r>
                    </a:p>
                  </a:txBody>
                  <a:tcPr marL="45720" marR="45720" anchor="ctr"/>
                </a:tc>
                <a:tc>
                  <a:txBody>
                    <a:bodyPr/>
                    <a:lstStyle/>
                    <a:p>
                      <a:pPr algn="ctr"/>
                      <a:r>
                        <a:rPr lang="en-US" sz="1000" dirty="0"/>
                        <a:t>Rio de la Plata</a:t>
                      </a:r>
                    </a:p>
                    <a:p>
                      <a:pPr algn="ctr"/>
                      <a:r>
                        <a:rPr lang="en-US" sz="1000" dirty="0"/>
                        <a:t>(Super Aqueduct)</a:t>
                      </a:r>
                    </a:p>
                  </a:txBody>
                  <a:tcPr marL="45720" marR="45720"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000" b="0" u="none" strike="noStrike" noProof="0" dirty="0">
                          <a:solidFill>
                            <a:srgbClr val="221F20"/>
                          </a:solidFill>
                        </a:rPr>
                        <a:t>$25M - $100M</a:t>
                      </a:r>
                    </a:p>
                  </a:txBody>
                  <a:tcPr marL="45720" marR="45720"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000" dirty="0"/>
                        <a:t>Unrestricted</a:t>
                      </a:r>
                    </a:p>
                  </a:txBody>
                  <a:tcPr marL="45720" marR="45720" anchor="ctr"/>
                </a:tc>
                <a:tc>
                  <a:txBody>
                    <a:bodyPr/>
                    <a:lstStyle/>
                    <a:p>
                      <a:pPr algn="ctr"/>
                      <a:r>
                        <a:rPr lang="en-US" sz="1000" dirty="0"/>
                        <a:t>RFP – BVTO</a:t>
                      </a:r>
                    </a:p>
                  </a:txBody>
                  <a:tcPr marL="45720" marR="45720" anchor="ctr"/>
                </a:tc>
                <a:tc>
                  <a:txBody>
                    <a:bodyPr/>
                    <a:lstStyle/>
                    <a:p>
                      <a:pPr algn="ctr"/>
                      <a:r>
                        <a:rPr lang="en-US" sz="1000" dirty="0"/>
                        <a:t>Q1 FY26</a:t>
                      </a:r>
                    </a:p>
                  </a:txBody>
                  <a:tcPr marL="45720" marR="45720" anchor="ctr"/>
                </a:tc>
                <a:extLst>
                  <a:ext uri="{0D108BD9-81ED-4DB2-BD59-A6C34878D82A}">
                    <a16:rowId xmlns:a16="http://schemas.microsoft.com/office/drawing/2014/main" val="212358407"/>
                  </a:ext>
                </a:extLst>
              </a:tr>
              <a:tr h="500299">
                <a:tc>
                  <a:txBody>
                    <a:bodyPr/>
                    <a:lstStyle/>
                    <a:p>
                      <a:pPr algn="ctr"/>
                      <a:r>
                        <a:rPr lang="en-US" sz="1000" dirty="0"/>
                        <a:t>Civil Works</a:t>
                      </a:r>
                    </a:p>
                  </a:txBody>
                  <a:tcPr marL="45720" marR="45720" anchor="ctr"/>
                </a:tc>
                <a:tc>
                  <a:txBody>
                    <a:bodyPr/>
                    <a:lstStyle/>
                    <a:p>
                      <a:pPr algn="ctr"/>
                      <a:r>
                        <a:rPr lang="en-US" sz="1050" dirty="0"/>
                        <a:t>Rio Puerto Nuevo</a:t>
                      </a:r>
                    </a:p>
                    <a:p>
                      <a:pPr algn="ctr"/>
                      <a:r>
                        <a:rPr lang="en-US" sz="1050" dirty="0"/>
                        <a:t>(Contract 1)</a:t>
                      </a:r>
                      <a:endParaRPr lang="es-ES" sz="1013" b="0" i="0" u="none" strike="noStrike" kern="1200" baseline="0" dirty="0">
                        <a:solidFill>
                          <a:schemeClr val="dk1"/>
                        </a:solidFill>
                        <a:latin typeface="+mn-lt"/>
                        <a:ea typeface="+mn-ea"/>
                        <a:cs typeface="+mn-cs"/>
                      </a:endParaRPr>
                    </a:p>
                  </a:txBody>
                  <a:tcPr marL="45720" marR="45720"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000" b="0" u="none" strike="noStrike" noProof="0" dirty="0">
                          <a:solidFill>
                            <a:srgbClr val="221F20"/>
                          </a:solidFill>
                        </a:rPr>
                        <a:t>$100M - $250M</a:t>
                      </a:r>
                    </a:p>
                  </a:txBody>
                  <a:tcPr marL="45720" marR="45720" anchor="ctr"/>
                </a:tc>
                <a:tc>
                  <a:txBody>
                    <a:bodyPr/>
                    <a:lstStyle/>
                    <a:p>
                      <a:pPr algn="ctr"/>
                      <a:r>
                        <a:rPr lang="en-US" sz="1000" dirty="0"/>
                        <a:t>TBD</a:t>
                      </a:r>
                    </a:p>
                  </a:txBody>
                  <a:tcPr marL="45720" marR="45720"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000" dirty="0"/>
                        <a:t>RFP – BVTO</a:t>
                      </a:r>
                    </a:p>
                  </a:txBody>
                  <a:tcPr marL="45720" marR="45720" anchor="ctr"/>
                </a:tc>
                <a:tc>
                  <a:txBody>
                    <a:bodyPr/>
                    <a:lstStyle/>
                    <a:p>
                      <a:pPr algn="ctr"/>
                      <a:r>
                        <a:rPr lang="en-US" sz="1000" dirty="0"/>
                        <a:t>Q4 FY26</a:t>
                      </a:r>
                    </a:p>
                  </a:txBody>
                  <a:tcPr marL="45720" marR="45720" anchor="ctr"/>
                </a:tc>
                <a:extLst>
                  <a:ext uri="{0D108BD9-81ED-4DB2-BD59-A6C34878D82A}">
                    <a16:rowId xmlns:a16="http://schemas.microsoft.com/office/drawing/2014/main" val="2060066319"/>
                  </a:ext>
                </a:extLst>
              </a:tr>
              <a:tr h="500299">
                <a:tc>
                  <a:txBody>
                    <a:bodyPr/>
                    <a:lstStyle/>
                    <a:p>
                      <a:pPr algn="ctr"/>
                      <a:r>
                        <a:rPr lang="en-US" sz="1000" dirty="0"/>
                        <a:t>Civil Works </a:t>
                      </a:r>
                    </a:p>
                  </a:txBody>
                  <a:tcPr marL="45720" marR="45720" anchor="ctr"/>
                </a:tc>
                <a:tc>
                  <a:txBody>
                    <a:bodyPr/>
                    <a:lstStyle/>
                    <a:p>
                      <a:pPr algn="ctr"/>
                      <a:r>
                        <a:rPr lang="en-US" sz="1050" dirty="0"/>
                        <a:t>Rio Puerto Nuevo</a:t>
                      </a:r>
                    </a:p>
                    <a:p>
                      <a:pPr algn="ctr"/>
                      <a:r>
                        <a:rPr lang="en-US" sz="1050" dirty="0"/>
                        <a:t>(Contract 5) </a:t>
                      </a:r>
                    </a:p>
                  </a:txBody>
                  <a:tcPr marL="45720" marR="45720"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000" b="0" u="none" strike="noStrike" noProof="0" dirty="0">
                          <a:solidFill>
                            <a:srgbClr val="221F20"/>
                          </a:solidFill>
                        </a:rPr>
                        <a:t>$250M - $500M</a:t>
                      </a:r>
                    </a:p>
                  </a:txBody>
                  <a:tcPr marL="45720" marR="45720"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000" dirty="0"/>
                        <a:t>Unrestricted</a:t>
                      </a:r>
                    </a:p>
                  </a:txBody>
                  <a:tcPr marL="45720" marR="45720" anchor="ctr"/>
                </a:tc>
                <a:tc>
                  <a:txBody>
                    <a:bodyPr/>
                    <a:lstStyle/>
                    <a:p>
                      <a:pPr algn="ctr"/>
                      <a:r>
                        <a:rPr lang="en-US" sz="1000" dirty="0"/>
                        <a:t>RFP – BVTO</a:t>
                      </a:r>
                    </a:p>
                  </a:txBody>
                  <a:tcPr marL="45720" marR="45720" anchor="ctr"/>
                </a:tc>
                <a:tc>
                  <a:txBody>
                    <a:bodyPr/>
                    <a:lstStyle/>
                    <a:p>
                      <a:pPr algn="ctr"/>
                      <a:r>
                        <a:rPr lang="en-US" sz="1000" dirty="0"/>
                        <a:t>Q4 FY26</a:t>
                      </a:r>
                    </a:p>
                  </a:txBody>
                  <a:tcPr marL="45720" marR="45720" anchor="ctr"/>
                </a:tc>
                <a:extLst>
                  <a:ext uri="{0D108BD9-81ED-4DB2-BD59-A6C34878D82A}">
                    <a16:rowId xmlns:a16="http://schemas.microsoft.com/office/drawing/2014/main" val="3097616261"/>
                  </a:ext>
                </a:extLst>
              </a:tr>
            </a:tbl>
          </a:graphicData>
        </a:graphic>
      </p:graphicFrame>
      <p:sp>
        <p:nvSpPr>
          <p:cNvPr id="7" name="TextBox 6">
            <a:extLst>
              <a:ext uri="{FF2B5EF4-FFF2-40B4-BE49-F238E27FC236}">
                <a16:creationId xmlns:a16="http://schemas.microsoft.com/office/drawing/2014/main" id="{D19752D9-AE06-CE41-3D57-A7E10D290FB4}"/>
              </a:ext>
            </a:extLst>
          </p:cNvPr>
          <p:cNvSpPr txBox="1"/>
          <p:nvPr/>
        </p:nvSpPr>
        <p:spPr>
          <a:xfrm>
            <a:off x="227854" y="2551837"/>
            <a:ext cx="2071396" cy="1477328"/>
          </a:xfrm>
          <a:prstGeom prst="rect">
            <a:avLst/>
          </a:prstGeom>
          <a:noFill/>
        </p:spPr>
        <p:txBody>
          <a:bodyPr wrap="square" rtlCol="0">
            <a:spAutoFit/>
          </a:bodyPr>
          <a:lstStyle/>
          <a:p>
            <a:pPr algn="ctr"/>
            <a:r>
              <a:rPr lang="en-US" dirty="0"/>
              <a:t>Soliciting between $650M to $1.7B in Construction and Service Contacts</a:t>
            </a:r>
          </a:p>
          <a:p>
            <a:pPr algn="ctr"/>
            <a:r>
              <a:rPr lang="en-US" dirty="0"/>
              <a:t>by end of FY26</a:t>
            </a:r>
          </a:p>
        </p:txBody>
      </p:sp>
    </p:spTree>
    <p:extLst>
      <p:ext uri="{BB962C8B-B14F-4D97-AF65-F5344CB8AC3E}">
        <p14:creationId xmlns:p14="http://schemas.microsoft.com/office/powerpoint/2010/main" val="3822979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5566C2-7513-17C4-3985-62850D7D5E34}"/>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15C9A9BC-98D1-085F-5564-790B0B98C2D0}"/>
              </a:ext>
            </a:extLst>
          </p:cNvPr>
          <p:cNvSpPr>
            <a:spLocks noGrp="1"/>
          </p:cNvSpPr>
          <p:nvPr>
            <p:ph type="title"/>
          </p:nvPr>
        </p:nvSpPr>
        <p:spPr>
          <a:xfrm>
            <a:off x="0" y="1"/>
            <a:ext cx="12192000" cy="813732"/>
          </a:xfrm>
        </p:spPr>
        <p:txBody>
          <a:bodyPr/>
          <a:lstStyle/>
          <a:p>
            <a:pPr algn="ctr"/>
            <a:r>
              <a:rPr lang="en-US" sz="2400" dirty="0">
                <a:latin typeface="Arial"/>
                <a:ea typeface="ＭＳ Ｐゴシック"/>
                <a:cs typeface="Arial"/>
              </a:rPr>
              <a:t>  System for award management (SAM)</a:t>
            </a:r>
            <a:endParaRPr lang="en-US" sz="2400" dirty="0"/>
          </a:p>
        </p:txBody>
      </p:sp>
      <p:sp>
        <p:nvSpPr>
          <p:cNvPr id="7" name="TextBox 6">
            <a:extLst>
              <a:ext uri="{FF2B5EF4-FFF2-40B4-BE49-F238E27FC236}">
                <a16:creationId xmlns:a16="http://schemas.microsoft.com/office/drawing/2014/main" id="{CE046F17-1592-BFDB-D5A8-03790218C7D0}"/>
              </a:ext>
            </a:extLst>
          </p:cNvPr>
          <p:cNvSpPr txBox="1"/>
          <p:nvPr/>
        </p:nvSpPr>
        <p:spPr>
          <a:xfrm>
            <a:off x="414344" y="3339912"/>
            <a:ext cx="2071396" cy="1015663"/>
          </a:xfrm>
          <a:prstGeom prst="rect">
            <a:avLst/>
          </a:prstGeom>
          <a:noFill/>
        </p:spPr>
        <p:txBody>
          <a:bodyPr wrap="square" rtlCol="0">
            <a:spAutoFit/>
          </a:bodyPr>
          <a:lstStyle/>
          <a:p>
            <a:pPr marL="171450" indent="-171450">
              <a:buFont typeface="Arial" panose="020B0604020202020204" pitchFamily="34" charset="0"/>
              <a:buChar char="•"/>
            </a:pPr>
            <a:r>
              <a:rPr lang="en-US" sz="2000" b="1" dirty="0"/>
              <a:t>Yes</a:t>
            </a:r>
          </a:p>
          <a:p>
            <a:pPr marL="171450" indent="-171450">
              <a:buFont typeface="Arial" panose="020B0604020202020204" pitchFamily="34" charset="0"/>
              <a:buChar char="•"/>
            </a:pPr>
            <a:r>
              <a:rPr lang="en-US" sz="2000" b="1" dirty="0"/>
              <a:t>No</a:t>
            </a:r>
          </a:p>
          <a:p>
            <a:pPr marL="171450" indent="-171450">
              <a:buFont typeface="Arial" panose="020B0604020202020204" pitchFamily="34" charset="0"/>
              <a:buChar char="•"/>
            </a:pPr>
            <a:r>
              <a:rPr lang="en-US" sz="2000" b="1" dirty="0"/>
              <a:t>Don’t Know</a:t>
            </a:r>
          </a:p>
        </p:txBody>
      </p:sp>
      <p:sp>
        <p:nvSpPr>
          <p:cNvPr id="3" name="Title 2">
            <a:extLst>
              <a:ext uri="{FF2B5EF4-FFF2-40B4-BE49-F238E27FC236}">
                <a16:creationId xmlns:a16="http://schemas.microsoft.com/office/drawing/2014/main" id="{98A1ED4D-23C3-79C5-7B43-A44EA4C52E9B}"/>
              </a:ext>
            </a:extLst>
          </p:cNvPr>
          <p:cNvSpPr txBox="1">
            <a:spLocks/>
          </p:cNvSpPr>
          <p:nvPr/>
        </p:nvSpPr>
        <p:spPr bwMode="auto">
          <a:xfrm>
            <a:off x="459189" y="1347538"/>
            <a:ext cx="2999889" cy="149060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a:lstStyle>
          <a:p>
            <a:r>
              <a:rPr lang="en-US" sz="2000" dirty="0">
                <a:solidFill>
                  <a:schemeClr val="tx1"/>
                </a:solidFill>
                <a:latin typeface="+mj-lt"/>
                <a:ea typeface="+mj-ea"/>
                <a:cs typeface="+mj-cs"/>
              </a:rPr>
              <a:t>Are you registered and active in </a:t>
            </a:r>
            <a:r>
              <a:rPr lang="en-US" sz="2000" dirty="0" err="1">
                <a:solidFill>
                  <a:schemeClr val="tx1"/>
                </a:solidFill>
                <a:latin typeface="+mj-lt"/>
                <a:ea typeface="+mj-ea"/>
                <a:cs typeface="+mj-cs"/>
              </a:rPr>
              <a:t>sam</a:t>
            </a:r>
            <a:r>
              <a:rPr lang="en-US" sz="2000" dirty="0">
                <a:solidFill>
                  <a:schemeClr val="tx1"/>
                </a:solidFill>
                <a:latin typeface="+mj-lt"/>
                <a:ea typeface="+mj-ea"/>
                <a:cs typeface="+mj-cs"/>
              </a:rPr>
              <a:t>?</a:t>
            </a:r>
          </a:p>
        </p:txBody>
      </p:sp>
      <p:sp>
        <p:nvSpPr>
          <p:cNvPr id="8" name="TextBox 7">
            <a:extLst>
              <a:ext uri="{FF2B5EF4-FFF2-40B4-BE49-F238E27FC236}">
                <a16:creationId xmlns:a16="http://schemas.microsoft.com/office/drawing/2014/main" id="{9939CA8A-2F92-7126-9630-FF6F7978045D}"/>
              </a:ext>
            </a:extLst>
          </p:cNvPr>
          <p:cNvSpPr txBox="1"/>
          <p:nvPr/>
        </p:nvSpPr>
        <p:spPr>
          <a:xfrm>
            <a:off x="6025562" y="5888538"/>
            <a:ext cx="3567022" cy="523220"/>
          </a:xfrm>
          <a:prstGeom prst="rect">
            <a:avLst/>
          </a:prstGeom>
          <a:noFill/>
        </p:spPr>
        <p:txBody>
          <a:bodyPr wrap="square">
            <a:spAutoFit/>
          </a:bodyPr>
          <a:lstStyle/>
          <a:p>
            <a:r>
              <a:rPr lang="en-US" sz="2800" dirty="0"/>
              <a:t>https://sam.gov</a:t>
            </a:r>
          </a:p>
        </p:txBody>
      </p:sp>
      <p:pic>
        <p:nvPicPr>
          <p:cNvPr id="10" name="Picture 9">
            <a:extLst>
              <a:ext uri="{FF2B5EF4-FFF2-40B4-BE49-F238E27FC236}">
                <a16:creationId xmlns:a16="http://schemas.microsoft.com/office/drawing/2014/main" id="{C394F41C-09A3-AACD-9620-BD9AD86D579A}"/>
              </a:ext>
            </a:extLst>
          </p:cNvPr>
          <p:cNvPicPr>
            <a:picLocks noChangeAspect="1"/>
          </p:cNvPicPr>
          <p:nvPr/>
        </p:nvPicPr>
        <p:blipFill>
          <a:blip r:embed="rId3"/>
          <a:stretch>
            <a:fillRect/>
          </a:stretch>
        </p:blipFill>
        <p:spPr>
          <a:xfrm>
            <a:off x="3805938" y="1151726"/>
            <a:ext cx="7106710" cy="4551997"/>
          </a:xfrm>
          <a:prstGeom prst="rect">
            <a:avLst/>
          </a:prstGeom>
        </p:spPr>
      </p:pic>
    </p:spTree>
    <p:extLst>
      <p:ext uri="{BB962C8B-B14F-4D97-AF65-F5344CB8AC3E}">
        <p14:creationId xmlns:p14="http://schemas.microsoft.com/office/powerpoint/2010/main" val="1328021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D1E7F-827C-F554-9C9D-9014B2676B80}"/>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D2EBB515-1B83-BB8A-3ABE-8019593F45A8}"/>
              </a:ext>
            </a:extLst>
          </p:cNvPr>
          <p:cNvSpPr>
            <a:spLocks noGrp="1"/>
          </p:cNvSpPr>
          <p:nvPr>
            <p:ph type="title"/>
          </p:nvPr>
        </p:nvSpPr>
        <p:spPr>
          <a:xfrm>
            <a:off x="0" y="1"/>
            <a:ext cx="12192000" cy="813732"/>
          </a:xfrm>
        </p:spPr>
        <p:txBody>
          <a:bodyPr/>
          <a:lstStyle/>
          <a:p>
            <a:pPr algn="ctr"/>
            <a:r>
              <a:rPr lang="en-US" sz="2400" dirty="0">
                <a:latin typeface="Arial"/>
                <a:ea typeface="ＭＳ Ｐゴシック"/>
                <a:cs typeface="Arial"/>
              </a:rPr>
              <a:t>The federal marketplace</a:t>
            </a:r>
            <a:endParaRPr lang="en-US" sz="2400" dirty="0"/>
          </a:p>
        </p:txBody>
      </p:sp>
      <p:sp>
        <p:nvSpPr>
          <p:cNvPr id="7" name="TextBox 6">
            <a:extLst>
              <a:ext uri="{FF2B5EF4-FFF2-40B4-BE49-F238E27FC236}">
                <a16:creationId xmlns:a16="http://schemas.microsoft.com/office/drawing/2014/main" id="{2815C881-80B7-CAB0-E30F-595777DD039C}"/>
              </a:ext>
            </a:extLst>
          </p:cNvPr>
          <p:cNvSpPr txBox="1"/>
          <p:nvPr/>
        </p:nvSpPr>
        <p:spPr>
          <a:xfrm>
            <a:off x="1642311" y="2401447"/>
            <a:ext cx="9282363" cy="4524315"/>
          </a:xfrm>
          <a:prstGeom prst="rect">
            <a:avLst/>
          </a:prstGeom>
          <a:noFill/>
        </p:spPr>
        <p:txBody>
          <a:bodyPr wrap="square" rtlCol="0">
            <a:spAutoFit/>
          </a:bodyPr>
          <a:lstStyle/>
          <a:p>
            <a:endParaRPr lang="en-US" dirty="0"/>
          </a:p>
          <a:p>
            <a:endParaRPr lang="en-US" dirty="0"/>
          </a:p>
          <a:p>
            <a:pPr marL="285750" indent="-285750">
              <a:buFont typeface="Arial" panose="020B0604020202020204" pitchFamily="34" charset="0"/>
              <a:buChar char="•"/>
            </a:pPr>
            <a:r>
              <a:rPr lang="en-US" b="1" dirty="0"/>
              <a:t>The U.S. government is the world's largest purchaser of goods and services.</a:t>
            </a:r>
          </a:p>
          <a:p>
            <a:endParaRPr lang="en-US" dirty="0"/>
          </a:p>
          <a:p>
            <a:pPr marL="285750" indent="-285750">
              <a:buFont typeface="Arial" panose="020B0604020202020204" pitchFamily="34" charset="0"/>
              <a:buChar char="•"/>
            </a:pPr>
            <a:r>
              <a:rPr lang="en-US" b="1" dirty="0"/>
              <a:t>Provides stable and long-term contract opportunities.</a:t>
            </a:r>
          </a:p>
          <a:p>
            <a:endParaRPr lang="en-US" dirty="0"/>
          </a:p>
          <a:p>
            <a:pPr marL="285750" indent="-285750">
              <a:buFont typeface="Arial" panose="020B0604020202020204" pitchFamily="34" charset="0"/>
              <a:buChar char="•"/>
            </a:pPr>
            <a:r>
              <a:rPr lang="en-US" b="1" dirty="0"/>
              <a:t>Diversifies your client base and strengthens your business.</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FY 2024 – IAW USA Spending – US $755.3B </a:t>
            </a:r>
          </a:p>
          <a:p>
            <a:r>
              <a:rPr lang="en-US" b="1" dirty="0"/>
              <a:t>				 PR $1.5B </a:t>
            </a:r>
          </a:p>
          <a:p>
            <a:endParaRPr lang="en-US" b="1" dirty="0"/>
          </a:p>
          <a:p>
            <a:endParaRPr lang="en-US" b="1" dirty="0"/>
          </a:p>
          <a:p>
            <a:pPr algn="ctr"/>
            <a:r>
              <a:rPr lang="en-US" b="1" dirty="0"/>
              <a:t>Source</a:t>
            </a:r>
            <a:r>
              <a:rPr lang="en-US" b="1"/>
              <a:t>: USASpending.gov </a:t>
            </a:r>
            <a:endParaRPr lang="en-US" dirty="0"/>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7CD628B1-B7A4-E065-ED0A-31DAEA7F71ED}"/>
              </a:ext>
            </a:extLst>
          </p:cNvPr>
          <p:cNvSpPr txBox="1">
            <a:spLocks/>
          </p:cNvSpPr>
          <p:nvPr/>
        </p:nvSpPr>
        <p:spPr bwMode="auto">
          <a:xfrm>
            <a:off x="2761247" y="1070811"/>
            <a:ext cx="6545179" cy="149060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a:lstStyle>
          <a:p>
            <a:r>
              <a:rPr lang="en-US" dirty="0">
                <a:solidFill>
                  <a:schemeClr val="tx1"/>
                </a:solidFill>
                <a:latin typeface="+mj-lt"/>
                <a:ea typeface="+mj-ea"/>
                <a:cs typeface="+mj-cs"/>
              </a:rPr>
              <a:t>A world of opportunities</a:t>
            </a:r>
          </a:p>
        </p:txBody>
      </p:sp>
    </p:spTree>
    <p:extLst>
      <p:ext uri="{BB962C8B-B14F-4D97-AF65-F5344CB8AC3E}">
        <p14:creationId xmlns:p14="http://schemas.microsoft.com/office/powerpoint/2010/main" val="3877482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FB850C-0340-702D-AF8E-228777855E88}"/>
              </a:ext>
            </a:extLst>
          </p:cNvPr>
          <p:cNvSpPr>
            <a:spLocks noGrp="1"/>
          </p:cNvSpPr>
          <p:nvPr>
            <p:ph type="title"/>
          </p:nvPr>
        </p:nvSpPr>
        <p:spPr>
          <a:xfrm>
            <a:off x="0" y="0"/>
            <a:ext cx="12192000" cy="815683"/>
          </a:xfrm>
        </p:spPr>
        <p:txBody>
          <a:bodyPr/>
          <a:lstStyle/>
          <a:p>
            <a:pPr algn="ctr"/>
            <a:r>
              <a:rPr lang="en-US" dirty="0">
                <a:latin typeface="Arial"/>
                <a:ea typeface="ＭＳ Ｐゴシック"/>
                <a:cs typeface="Arial"/>
              </a:rPr>
              <a:t> Evolution of A DISTRICT</a:t>
            </a:r>
            <a:endParaRPr lang="en-US" dirty="0"/>
          </a:p>
        </p:txBody>
      </p:sp>
      <p:pic>
        <p:nvPicPr>
          <p:cNvPr id="6" name="Picture 5">
            <a:extLst>
              <a:ext uri="{FF2B5EF4-FFF2-40B4-BE49-F238E27FC236}">
                <a16:creationId xmlns:a16="http://schemas.microsoft.com/office/drawing/2014/main" id="{4CCA8CFB-B1A3-8C84-8162-34C451382BC6}"/>
              </a:ext>
            </a:extLst>
          </p:cNvPr>
          <p:cNvPicPr>
            <a:picLocks noChangeAspect="1"/>
          </p:cNvPicPr>
          <p:nvPr/>
        </p:nvPicPr>
        <p:blipFill>
          <a:blip r:embed="rId3"/>
          <a:stretch>
            <a:fillRect/>
          </a:stretch>
        </p:blipFill>
        <p:spPr>
          <a:xfrm>
            <a:off x="3320683" y="4779147"/>
            <a:ext cx="3319936" cy="1881663"/>
          </a:xfrm>
          <a:prstGeom prst="rect">
            <a:avLst/>
          </a:prstGeom>
        </p:spPr>
      </p:pic>
      <p:pic>
        <p:nvPicPr>
          <p:cNvPr id="8" name="Picture 7">
            <a:extLst>
              <a:ext uri="{FF2B5EF4-FFF2-40B4-BE49-F238E27FC236}">
                <a16:creationId xmlns:a16="http://schemas.microsoft.com/office/drawing/2014/main" id="{88E7E503-BA2E-F039-0038-0C012DF531F2}"/>
              </a:ext>
            </a:extLst>
          </p:cNvPr>
          <p:cNvPicPr>
            <a:picLocks noChangeAspect="1"/>
          </p:cNvPicPr>
          <p:nvPr/>
        </p:nvPicPr>
        <p:blipFill>
          <a:blip r:embed="rId4"/>
          <a:stretch>
            <a:fillRect/>
          </a:stretch>
        </p:blipFill>
        <p:spPr>
          <a:xfrm>
            <a:off x="266567" y="4779147"/>
            <a:ext cx="3054116" cy="1869136"/>
          </a:xfrm>
          <a:prstGeom prst="rect">
            <a:avLst/>
          </a:prstGeom>
        </p:spPr>
      </p:pic>
      <p:pic>
        <p:nvPicPr>
          <p:cNvPr id="9" name="Picture 8">
            <a:extLst>
              <a:ext uri="{FF2B5EF4-FFF2-40B4-BE49-F238E27FC236}">
                <a16:creationId xmlns:a16="http://schemas.microsoft.com/office/drawing/2014/main" id="{63D46101-A6FD-C673-EC49-44997EB77C5D}"/>
              </a:ext>
            </a:extLst>
          </p:cNvPr>
          <p:cNvPicPr>
            <a:picLocks noChangeAspect="1"/>
          </p:cNvPicPr>
          <p:nvPr/>
        </p:nvPicPr>
        <p:blipFill>
          <a:blip r:embed="rId5"/>
          <a:stretch>
            <a:fillRect/>
          </a:stretch>
        </p:blipFill>
        <p:spPr>
          <a:xfrm>
            <a:off x="6704073" y="4779147"/>
            <a:ext cx="2436648" cy="1869136"/>
          </a:xfrm>
          <a:prstGeom prst="rect">
            <a:avLst/>
          </a:prstGeom>
        </p:spPr>
      </p:pic>
      <p:pic>
        <p:nvPicPr>
          <p:cNvPr id="10" name="Picture 9">
            <a:extLst>
              <a:ext uri="{FF2B5EF4-FFF2-40B4-BE49-F238E27FC236}">
                <a16:creationId xmlns:a16="http://schemas.microsoft.com/office/drawing/2014/main" id="{4E713CAF-762B-9666-024D-9B32EAD1FA25}"/>
              </a:ext>
            </a:extLst>
          </p:cNvPr>
          <p:cNvPicPr>
            <a:picLocks noChangeAspect="1"/>
          </p:cNvPicPr>
          <p:nvPr/>
        </p:nvPicPr>
        <p:blipFill>
          <a:blip r:embed="rId6"/>
          <a:stretch>
            <a:fillRect/>
          </a:stretch>
        </p:blipFill>
        <p:spPr>
          <a:xfrm>
            <a:off x="9204174" y="4779147"/>
            <a:ext cx="2985855" cy="1881662"/>
          </a:xfrm>
          <a:prstGeom prst="rect">
            <a:avLst/>
          </a:prstGeom>
        </p:spPr>
      </p:pic>
      <p:graphicFrame>
        <p:nvGraphicFramePr>
          <p:cNvPr id="2" name="Diagram 1">
            <a:extLst>
              <a:ext uri="{FF2B5EF4-FFF2-40B4-BE49-F238E27FC236}">
                <a16:creationId xmlns:a16="http://schemas.microsoft.com/office/drawing/2014/main" id="{10F3B683-1E36-E881-A52E-74FA076B5A36}"/>
              </a:ext>
            </a:extLst>
          </p:cNvPr>
          <p:cNvGraphicFramePr/>
          <p:nvPr>
            <p:extLst>
              <p:ext uri="{D42A27DB-BD31-4B8C-83A1-F6EECF244321}">
                <p14:modId xmlns:p14="http://schemas.microsoft.com/office/powerpoint/2010/main" val="1652154533"/>
              </p:ext>
            </p:extLst>
          </p:nvPr>
        </p:nvGraphicFramePr>
        <p:xfrm>
          <a:off x="-454006" y="815683"/>
          <a:ext cx="11537576" cy="436858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1" name="Arrow: Right 10">
            <a:extLst>
              <a:ext uri="{FF2B5EF4-FFF2-40B4-BE49-F238E27FC236}">
                <a16:creationId xmlns:a16="http://schemas.microsoft.com/office/drawing/2014/main" id="{6A328622-E030-F973-A10A-034E8CDFE57E}"/>
              </a:ext>
            </a:extLst>
          </p:cNvPr>
          <p:cNvSpPr/>
          <p:nvPr/>
        </p:nvSpPr>
        <p:spPr>
          <a:xfrm>
            <a:off x="539502" y="3691296"/>
            <a:ext cx="2701631" cy="528918"/>
          </a:xfrm>
          <a:prstGeom prst="rightArrow">
            <a:avLst/>
          </a:prstGeom>
          <a:solidFill>
            <a:srgbClr val="12C0BC">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2"/>
                </a:solidFill>
              </a:rPr>
              <a:t>2021 – April 2023</a:t>
            </a:r>
          </a:p>
        </p:txBody>
      </p:sp>
      <p:sp>
        <p:nvSpPr>
          <p:cNvPr id="13" name="Arrow: Right 12">
            <a:extLst>
              <a:ext uri="{FF2B5EF4-FFF2-40B4-BE49-F238E27FC236}">
                <a16:creationId xmlns:a16="http://schemas.microsoft.com/office/drawing/2014/main" id="{333AB7FD-9B95-A7D8-1563-A877399232E2}"/>
              </a:ext>
            </a:extLst>
          </p:cNvPr>
          <p:cNvSpPr/>
          <p:nvPr/>
        </p:nvSpPr>
        <p:spPr>
          <a:xfrm>
            <a:off x="3241133" y="3673857"/>
            <a:ext cx="2454321" cy="528918"/>
          </a:xfrm>
          <a:prstGeom prst="rightArrow">
            <a:avLst/>
          </a:prstGeom>
          <a:solidFill>
            <a:srgbClr val="E08016">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2"/>
                </a:solidFill>
              </a:rPr>
              <a:t>April 2023 – July 2024</a:t>
            </a:r>
          </a:p>
        </p:txBody>
      </p:sp>
      <p:sp>
        <p:nvSpPr>
          <p:cNvPr id="14" name="Arrow: Right 13">
            <a:extLst>
              <a:ext uri="{FF2B5EF4-FFF2-40B4-BE49-F238E27FC236}">
                <a16:creationId xmlns:a16="http://schemas.microsoft.com/office/drawing/2014/main" id="{665562B1-EDA4-9718-C938-A103E313D04F}"/>
              </a:ext>
            </a:extLst>
          </p:cNvPr>
          <p:cNvSpPr/>
          <p:nvPr/>
        </p:nvSpPr>
        <p:spPr>
          <a:xfrm>
            <a:off x="5690094" y="3691296"/>
            <a:ext cx="2454322" cy="528918"/>
          </a:xfrm>
          <a:prstGeom prst="rightArrow">
            <a:avLst/>
          </a:prstGeom>
          <a:solidFill>
            <a:schemeClr val="accent3">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2"/>
                </a:solidFill>
              </a:rPr>
              <a:t>July 2024 – July 2025</a:t>
            </a:r>
          </a:p>
        </p:txBody>
      </p:sp>
      <p:sp>
        <p:nvSpPr>
          <p:cNvPr id="15" name="Arrow: Right 14">
            <a:extLst>
              <a:ext uri="{FF2B5EF4-FFF2-40B4-BE49-F238E27FC236}">
                <a16:creationId xmlns:a16="http://schemas.microsoft.com/office/drawing/2014/main" id="{6909C09A-905D-CC3A-9F53-2B4B61447126}"/>
              </a:ext>
            </a:extLst>
          </p:cNvPr>
          <p:cNvSpPr/>
          <p:nvPr/>
        </p:nvSpPr>
        <p:spPr>
          <a:xfrm>
            <a:off x="8139055" y="3691296"/>
            <a:ext cx="2454321" cy="528918"/>
          </a:xfrm>
          <a:prstGeom prst="rightArrow">
            <a:avLst/>
          </a:prstGeom>
          <a:solidFill>
            <a:srgbClr val="00B0F0">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600" dirty="0">
                <a:solidFill>
                  <a:schemeClr val="tx2"/>
                </a:solidFill>
              </a:rPr>
              <a:t>July 2025 – </a:t>
            </a:r>
          </a:p>
        </p:txBody>
      </p:sp>
      <p:pic>
        <p:nvPicPr>
          <p:cNvPr id="19" name="Picture 18" descr="Logo&#10;&#10;Description automatically generated">
            <a:extLst>
              <a:ext uri="{FF2B5EF4-FFF2-40B4-BE49-F238E27FC236}">
                <a16:creationId xmlns:a16="http://schemas.microsoft.com/office/drawing/2014/main" id="{A0E73E5B-C2E4-1F5D-AC8D-05B77AA3870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489554" y="2934570"/>
            <a:ext cx="1815816" cy="1815816"/>
          </a:xfrm>
          <a:prstGeom prst="rect">
            <a:avLst/>
          </a:prstGeom>
        </p:spPr>
      </p:pic>
    </p:spTree>
    <p:extLst>
      <p:ext uri="{BB962C8B-B14F-4D97-AF65-F5344CB8AC3E}">
        <p14:creationId xmlns:p14="http://schemas.microsoft.com/office/powerpoint/2010/main" val="24415398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542E0-2CCB-1872-87C0-D1FE99253AC3}"/>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5ACDBE03-3A10-22A8-E3DD-423A8E6A6798}"/>
              </a:ext>
            </a:extLst>
          </p:cNvPr>
          <p:cNvSpPr>
            <a:spLocks noGrp="1"/>
          </p:cNvSpPr>
          <p:nvPr>
            <p:ph type="title"/>
          </p:nvPr>
        </p:nvSpPr>
        <p:spPr>
          <a:xfrm>
            <a:off x="0" y="1"/>
            <a:ext cx="12192000" cy="813732"/>
          </a:xfrm>
        </p:spPr>
        <p:txBody>
          <a:bodyPr/>
          <a:lstStyle/>
          <a:p>
            <a:pPr algn="ctr"/>
            <a:r>
              <a:rPr lang="en-US" sz="2400" dirty="0">
                <a:latin typeface="Arial"/>
                <a:ea typeface="ＭＳ Ｐゴシック"/>
                <a:cs typeface="Arial"/>
              </a:rPr>
              <a:t>The federal marketplace</a:t>
            </a:r>
            <a:endParaRPr lang="en-US" sz="2400" dirty="0"/>
          </a:p>
        </p:txBody>
      </p:sp>
      <p:sp>
        <p:nvSpPr>
          <p:cNvPr id="7" name="TextBox 6">
            <a:extLst>
              <a:ext uri="{FF2B5EF4-FFF2-40B4-BE49-F238E27FC236}">
                <a16:creationId xmlns:a16="http://schemas.microsoft.com/office/drawing/2014/main" id="{98E93D8C-6912-4A8F-B71F-D112A0E20ACE}"/>
              </a:ext>
            </a:extLst>
          </p:cNvPr>
          <p:cNvSpPr txBox="1"/>
          <p:nvPr/>
        </p:nvSpPr>
        <p:spPr>
          <a:xfrm>
            <a:off x="1642311" y="2401447"/>
            <a:ext cx="9282363" cy="3693319"/>
          </a:xfrm>
          <a:prstGeom prst="rect">
            <a:avLst/>
          </a:prstGeom>
          <a:noFill/>
        </p:spPr>
        <p:txBody>
          <a:bodyPr wrap="square" rtlCol="0">
            <a:spAutoFit/>
          </a:bodyPr>
          <a:lstStyle/>
          <a:p>
            <a:endParaRPr lang="en-US" dirty="0"/>
          </a:p>
          <a:p>
            <a:pPr marL="285750" indent="-285750">
              <a:buFont typeface="Arial" panose="020B0604020202020204" pitchFamily="34" charset="0"/>
              <a:buChar char="•"/>
            </a:pPr>
            <a:r>
              <a:rPr lang="en-US" b="1" dirty="0"/>
              <a:t>General and specialized construction: $605,039,091.39</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Architectural, Engineering, and Related Services: $86,659,835.58</a:t>
            </a:r>
          </a:p>
          <a:p>
            <a:r>
              <a:rPr lang="en-US" b="1" dirty="0"/>
              <a:t> </a:t>
            </a:r>
            <a:endParaRPr lang="en-US" dirty="0"/>
          </a:p>
          <a:p>
            <a:pPr marL="285750" indent="-285750">
              <a:buFont typeface="Arial" panose="020B0604020202020204" pitchFamily="34" charset="0"/>
              <a:buChar char="•"/>
            </a:pPr>
            <a:r>
              <a:rPr lang="en-US" b="1" dirty="0"/>
              <a:t>Total: $691,698,926.97</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b="1" dirty="0"/>
          </a:p>
          <a:p>
            <a:endParaRPr lang="en-US" dirty="0"/>
          </a:p>
          <a:p>
            <a:pPr algn="ctr"/>
            <a:r>
              <a:rPr lang="en-US" b="1" dirty="0"/>
              <a:t>Source: SAM.gov </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D4D88109-4BEA-D06B-9074-7C646B982107}"/>
              </a:ext>
            </a:extLst>
          </p:cNvPr>
          <p:cNvSpPr txBox="1">
            <a:spLocks/>
          </p:cNvSpPr>
          <p:nvPr/>
        </p:nvSpPr>
        <p:spPr bwMode="auto">
          <a:xfrm>
            <a:off x="1949118" y="1040233"/>
            <a:ext cx="8837195" cy="149060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a:lstStyle>
          <a:p>
            <a:pPr algn="ctr"/>
            <a:r>
              <a:rPr lang="en-US" dirty="0">
                <a:solidFill>
                  <a:schemeClr val="tx1"/>
                </a:solidFill>
                <a:latin typeface="+mj-lt"/>
                <a:ea typeface="+mj-ea"/>
                <a:cs typeface="+mj-cs"/>
              </a:rPr>
              <a:t>Contracts Award in Puerto </a:t>
            </a:r>
            <a:r>
              <a:rPr lang="en-US" dirty="0" err="1">
                <a:solidFill>
                  <a:schemeClr val="tx1"/>
                </a:solidFill>
                <a:latin typeface="+mj-lt"/>
                <a:ea typeface="+mj-ea"/>
                <a:cs typeface="+mj-cs"/>
              </a:rPr>
              <a:t>rico</a:t>
            </a:r>
            <a:endParaRPr lang="en-US" dirty="0">
              <a:solidFill>
                <a:schemeClr val="tx1"/>
              </a:solidFill>
              <a:latin typeface="+mj-lt"/>
              <a:ea typeface="+mj-ea"/>
              <a:cs typeface="+mj-cs"/>
            </a:endParaRPr>
          </a:p>
          <a:p>
            <a:pPr algn="ctr"/>
            <a:r>
              <a:rPr lang="en-US" sz="2000" dirty="0">
                <a:solidFill>
                  <a:schemeClr val="tx1"/>
                </a:solidFill>
                <a:latin typeface="+mj-lt"/>
                <a:ea typeface="+mj-ea"/>
                <a:cs typeface="+mj-cs"/>
              </a:rPr>
              <a:t>January 2024 0 July 2025</a:t>
            </a:r>
          </a:p>
        </p:txBody>
      </p:sp>
    </p:spTree>
    <p:extLst>
      <p:ext uri="{BB962C8B-B14F-4D97-AF65-F5344CB8AC3E}">
        <p14:creationId xmlns:p14="http://schemas.microsoft.com/office/powerpoint/2010/main" val="376788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88520-53D6-BD29-0771-A2F52FDD525D}"/>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938F0065-2091-08D7-3D8B-0500BAD58E08}"/>
              </a:ext>
            </a:extLst>
          </p:cNvPr>
          <p:cNvSpPr>
            <a:spLocks noGrp="1"/>
          </p:cNvSpPr>
          <p:nvPr>
            <p:ph type="title"/>
          </p:nvPr>
        </p:nvSpPr>
        <p:spPr>
          <a:xfrm>
            <a:off x="0" y="1"/>
            <a:ext cx="12192000" cy="813732"/>
          </a:xfrm>
        </p:spPr>
        <p:txBody>
          <a:bodyPr/>
          <a:lstStyle/>
          <a:p>
            <a:pPr algn="ctr"/>
            <a:r>
              <a:rPr lang="en-US" sz="2400" dirty="0">
                <a:latin typeface="Arial"/>
                <a:ea typeface="ＭＳ Ｐゴシック"/>
                <a:cs typeface="Arial"/>
              </a:rPr>
              <a:t>The federal marketplace</a:t>
            </a:r>
            <a:endParaRPr lang="en-US" sz="2400" dirty="0"/>
          </a:p>
        </p:txBody>
      </p:sp>
      <p:sp>
        <p:nvSpPr>
          <p:cNvPr id="7" name="TextBox 6">
            <a:extLst>
              <a:ext uri="{FF2B5EF4-FFF2-40B4-BE49-F238E27FC236}">
                <a16:creationId xmlns:a16="http://schemas.microsoft.com/office/drawing/2014/main" id="{DB5DE0B9-1338-D0D7-C726-8E7B979AF0CA}"/>
              </a:ext>
            </a:extLst>
          </p:cNvPr>
          <p:cNvSpPr txBox="1"/>
          <p:nvPr/>
        </p:nvSpPr>
        <p:spPr>
          <a:xfrm>
            <a:off x="1642311" y="2401447"/>
            <a:ext cx="9282363" cy="4247317"/>
          </a:xfrm>
          <a:prstGeom prst="rect">
            <a:avLst/>
          </a:prstGeom>
          <a:noFill/>
        </p:spPr>
        <p:txBody>
          <a:bodyPr wrap="square" rtlCol="0">
            <a:spAutoFit/>
          </a:bodyPr>
          <a:lstStyle/>
          <a:p>
            <a:endParaRPr lang="en-US" dirty="0"/>
          </a:p>
          <a:p>
            <a:pPr marL="285750" indent="-285750">
              <a:buFont typeface="Arial" panose="020B0604020202020204" pitchFamily="34" charset="0"/>
              <a:buChar char="•"/>
            </a:pPr>
            <a:r>
              <a:rPr lang="en-US" b="1" dirty="0"/>
              <a:t>Determining if this is the right for your business</a:t>
            </a:r>
            <a:endParaRPr lang="en-US" dirty="0"/>
          </a:p>
          <a:p>
            <a:pPr marL="285750" indent="-285750">
              <a:buFont typeface="Arial" panose="020B0604020202020204" pitchFamily="34" charset="0"/>
              <a:buChar char="•"/>
            </a:pPr>
            <a:r>
              <a:rPr lang="en-US" b="1" dirty="0"/>
              <a:t>Registration in SAM.gov &amp; DSBS</a:t>
            </a:r>
            <a:endParaRPr lang="en-US" dirty="0"/>
          </a:p>
          <a:p>
            <a:pPr marL="285750" indent="-285750">
              <a:buFont typeface="Arial" panose="020B0604020202020204" pitchFamily="34" charset="0"/>
              <a:buChar char="•"/>
            </a:pPr>
            <a:r>
              <a:rPr lang="en-US" b="1" dirty="0"/>
              <a:t>Understanding Contractor Responsibility</a:t>
            </a:r>
            <a:endParaRPr lang="en-US" dirty="0"/>
          </a:p>
          <a:p>
            <a:pPr marL="285750" indent="-285750">
              <a:buFont typeface="Arial" panose="020B0604020202020204" pitchFamily="34" charset="0"/>
              <a:buChar char="•"/>
            </a:pPr>
            <a:r>
              <a:rPr lang="en-US" b="1" dirty="0"/>
              <a:t>Developing a Powerful Capability Statement</a:t>
            </a:r>
            <a:endParaRPr lang="en-US" dirty="0"/>
          </a:p>
          <a:p>
            <a:pPr marL="285750" indent="-285750">
              <a:buFont typeface="Arial" panose="020B0604020202020204" pitchFamily="34" charset="0"/>
              <a:buChar char="•"/>
            </a:pPr>
            <a:r>
              <a:rPr lang="en-US" b="1" dirty="0"/>
              <a:t>Cybersecurity certifications</a:t>
            </a:r>
            <a:endParaRPr lang="en-US" dirty="0"/>
          </a:p>
          <a:p>
            <a:pPr marL="285750" indent="-285750">
              <a:buFont typeface="Arial" panose="020B0604020202020204" pitchFamily="34" charset="0"/>
              <a:buChar char="•"/>
            </a:pPr>
            <a:r>
              <a:rPr lang="en-US" b="1" dirty="0"/>
              <a:t>Addressing Foreign Ownership, Control, or Influence (FOCI)</a:t>
            </a:r>
            <a:endParaRPr lang="en-US" dirty="0"/>
          </a:p>
          <a:p>
            <a:pPr marL="285750" indent="-285750">
              <a:buFont typeface="Arial" panose="020B0604020202020204" pitchFamily="34" charset="0"/>
              <a:buChar char="•"/>
            </a:pPr>
            <a:r>
              <a:rPr lang="en-US" b="1" dirty="0"/>
              <a:t>Sub-contracting, Joint Ventures and Mentor-Protégé</a:t>
            </a:r>
            <a:endParaRPr lang="en-US" dirty="0"/>
          </a:p>
          <a:p>
            <a:pPr marL="285750" indent="-285750">
              <a:buFont typeface="Arial" panose="020B0604020202020204" pitchFamily="34" charset="0"/>
              <a:buChar char="•"/>
            </a:pPr>
            <a:r>
              <a:rPr lang="en-US" b="1" dirty="0"/>
              <a:t>Understanding Federal Acquisition Regulations</a:t>
            </a:r>
            <a:endParaRPr lang="en-US" dirty="0"/>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b="1" dirty="0"/>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1D71BFAF-7267-8610-846C-7E031D5DA3D2}"/>
              </a:ext>
            </a:extLst>
          </p:cNvPr>
          <p:cNvSpPr txBox="1">
            <a:spLocks/>
          </p:cNvSpPr>
          <p:nvPr/>
        </p:nvSpPr>
        <p:spPr bwMode="auto">
          <a:xfrm>
            <a:off x="1949118" y="1040233"/>
            <a:ext cx="8837195" cy="149060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a:lstStyle>
          <a:p>
            <a:pPr algn="ctr"/>
            <a:r>
              <a:rPr lang="en-US" dirty="0">
                <a:solidFill>
                  <a:schemeClr val="tx1"/>
                </a:solidFill>
                <a:latin typeface="+mj-lt"/>
                <a:ea typeface="+mj-ea"/>
                <a:cs typeface="+mj-cs"/>
              </a:rPr>
              <a:t>Becoming procurement ready</a:t>
            </a:r>
          </a:p>
          <a:p>
            <a:pPr algn="ctr"/>
            <a:r>
              <a:rPr lang="en-US" sz="2000" dirty="0">
                <a:solidFill>
                  <a:schemeClr val="tx1"/>
                </a:solidFill>
                <a:latin typeface="+mj-lt"/>
                <a:ea typeface="+mj-ea"/>
                <a:cs typeface="+mj-cs"/>
              </a:rPr>
              <a:t>Essential steps for success</a:t>
            </a:r>
          </a:p>
        </p:txBody>
      </p:sp>
    </p:spTree>
    <p:extLst>
      <p:ext uri="{BB962C8B-B14F-4D97-AF65-F5344CB8AC3E}">
        <p14:creationId xmlns:p14="http://schemas.microsoft.com/office/powerpoint/2010/main" val="1080232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D5C8B-3601-3920-4780-04F0BD9E6A31}"/>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8F0D1121-8655-2E69-6C1E-CD4875C0EB78}"/>
              </a:ext>
            </a:extLst>
          </p:cNvPr>
          <p:cNvSpPr>
            <a:spLocks noGrp="1"/>
          </p:cNvSpPr>
          <p:nvPr>
            <p:ph type="title"/>
          </p:nvPr>
        </p:nvSpPr>
        <p:spPr>
          <a:xfrm>
            <a:off x="0" y="1"/>
            <a:ext cx="12192000" cy="813732"/>
          </a:xfrm>
        </p:spPr>
        <p:txBody>
          <a:bodyPr/>
          <a:lstStyle/>
          <a:p>
            <a:pPr algn="ctr"/>
            <a:r>
              <a:rPr lang="en-US" sz="2400" dirty="0">
                <a:latin typeface="Arial"/>
                <a:ea typeface="ＭＳ Ｐゴシック"/>
                <a:cs typeface="Arial"/>
              </a:rPr>
              <a:t>The federal marketplace</a:t>
            </a:r>
            <a:endParaRPr lang="en-US" sz="2400" dirty="0"/>
          </a:p>
        </p:txBody>
      </p:sp>
      <p:sp>
        <p:nvSpPr>
          <p:cNvPr id="7" name="TextBox 6">
            <a:extLst>
              <a:ext uri="{FF2B5EF4-FFF2-40B4-BE49-F238E27FC236}">
                <a16:creationId xmlns:a16="http://schemas.microsoft.com/office/drawing/2014/main" id="{E04AAE8F-592E-5F70-80EF-45CE1EC1AD2F}"/>
              </a:ext>
            </a:extLst>
          </p:cNvPr>
          <p:cNvSpPr txBox="1"/>
          <p:nvPr/>
        </p:nvSpPr>
        <p:spPr>
          <a:xfrm>
            <a:off x="1642311" y="2401447"/>
            <a:ext cx="9282363" cy="4524315"/>
          </a:xfrm>
          <a:prstGeom prst="rect">
            <a:avLst/>
          </a:prstGeom>
          <a:noFill/>
        </p:spPr>
        <p:txBody>
          <a:bodyPr wrap="square" rtlCol="0">
            <a:spAutoFit/>
          </a:bodyPr>
          <a:lstStyle/>
          <a:p>
            <a:endParaRPr lang="en-US" dirty="0"/>
          </a:p>
          <a:p>
            <a:pPr marL="285750" indent="-285750">
              <a:buFont typeface="Arial" panose="020B0604020202020204" pitchFamily="34" charset="0"/>
              <a:buChar char="•"/>
            </a:pPr>
            <a:r>
              <a:rPr lang="en-US" b="1" dirty="0"/>
              <a:t>Market Research: Is there a demand for your products/services within the federal government? </a:t>
            </a:r>
            <a:r>
              <a:rPr lang="en-US" b="1" u="sng" dirty="0"/>
              <a:t>https://www.fpds.gov/</a:t>
            </a:r>
            <a:endParaRPr lang="en-US" u="sng" dirty="0"/>
          </a:p>
          <a:p>
            <a:pPr marL="285750" indent="-285750">
              <a:buFont typeface="Arial" panose="020B0604020202020204" pitchFamily="34" charset="0"/>
              <a:buChar char="•"/>
            </a:pPr>
            <a:r>
              <a:rPr lang="en-US" b="1" dirty="0"/>
              <a:t>Resource Assessment: Do you have the financial, technical, and personnel resources to fulfill government contracts?</a:t>
            </a:r>
            <a:endParaRPr lang="en-US" dirty="0"/>
          </a:p>
          <a:p>
            <a:pPr marL="285750" indent="-285750">
              <a:buFont typeface="Arial" panose="020B0604020202020204" pitchFamily="34" charset="0"/>
              <a:buChar char="•"/>
            </a:pPr>
            <a:r>
              <a:rPr lang="en-US" b="1" dirty="0"/>
              <a:t>Compliance Readiness: Can you meet the regulatory requirements of federal procurement (FAR, etc.)?</a:t>
            </a:r>
            <a:endParaRPr lang="en-US" dirty="0"/>
          </a:p>
          <a:p>
            <a:pPr marL="285750" indent="-285750">
              <a:buFont typeface="Arial" panose="020B0604020202020204" pitchFamily="34" charset="0"/>
              <a:buChar char="•"/>
            </a:pPr>
            <a:r>
              <a:rPr lang="en-US" b="1" dirty="0"/>
              <a:t>Time Commitment: Are you prepared for the often-lengthy marketing and bidding process?</a:t>
            </a:r>
            <a:endParaRPr lang="en-US" dirty="0"/>
          </a:p>
          <a:p>
            <a:pPr marL="285750" indent="-285750">
              <a:buFont typeface="Arial" panose="020B0604020202020204" pitchFamily="34" charset="0"/>
              <a:buChar char="•"/>
            </a:pPr>
            <a:r>
              <a:rPr lang="en-US" b="1" dirty="0"/>
              <a:t>Competition: Are you able to effectively compete against other businesses?"</a:t>
            </a:r>
            <a:endParaRPr lang="en-US" dirty="0"/>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b="1" dirty="0"/>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2CEC7950-5F1F-D4C0-75C4-664E258B6E25}"/>
              </a:ext>
            </a:extLst>
          </p:cNvPr>
          <p:cNvSpPr txBox="1">
            <a:spLocks/>
          </p:cNvSpPr>
          <p:nvPr/>
        </p:nvSpPr>
        <p:spPr bwMode="auto">
          <a:xfrm>
            <a:off x="1714500" y="1040233"/>
            <a:ext cx="9366584" cy="149060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a:lstStyle>
          <a:p>
            <a:pPr algn="ctr"/>
            <a:r>
              <a:rPr lang="en-US" dirty="0">
                <a:solidFill>
                  <a:schemeClr val="tx1"/>
                </a:solidFill>
                <a:latin typeface="+mj-lt"/>
                <a:ea typeface="+mj-ea"/>
                <a:cs typeface="+mj-cs"/>
              </a:rPr>
              <a:t>Is federal contracting right for you?</a:t>
            </a:r>
          </a:p>
          <a:p>
            <a:pPr algn="ctr"/>
            <a:r>
              <a:rPr lang="en-US" sz="2000" dirty="0">
                <a:solidFill>
                  <a:schemeClr val="tx1"/>
                </a:solidFill>
                <a:latin typeface="+mj-lt"/>
                <a:ea typeface="+mj-ea"/>
                <a:cs typeface="+mj-cs"/>
              </a:rPr>
              <a:t>Key considerations before diving in</a:t>
            </a:r>
          </a:p>
        </p:txBody>
      </p:sp>
    </p:spTree>
    <p:extLst>
      <p:ext uri="{BB962C8B-B14F-4D97-AF65-F5344CB8AC3E}">
        <p14:creationId xmlns:p14="http://schemas.microsoft.com/office/powerpoint/2010/main" val="4086900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5C1C1-202D-F4A1-8EBD-BE6ECD1882BA}"/>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2BDD0BE8-07C8-3478-E04B-FA642CECB468}"/>
              </a:ext>
            </a:extLst>
          </p:cNvPr>
          <p:cNvSpPr>
            <a:spLocks noGrp="1"/>
          </p:cNvSpPr>
          <p:nvPr>
            <p:ph type="title"/>
          </p:nvPr>
        </p:nvSpPr>
        <p:spPr>
          <a:xfrm>
            <a:off x="0" y="1"/>
            <a:ext cx="12192000" cy="813732"/>
          </a:xfrm>
        </p:spPr>
        <p:txBody>
          <a:bodyPr/>
          <a:lstStyle/>
          <a:p>
            <a:pPr algn="ctr"/>
            <a:r>
              <a:rPr lang="en-US" sz="2400" dirty="0">
                <a:latin typeface="Arial"/>
                <a:ea typeface="ＭＳ Ｐゴシック"/>
                <a:cs typeface="Arial"/>
              </a:rPr>
              <a:t>The federal marketplace</a:t>
            </a:r>
            <a:endParaRPr lang="en-US" sz="2400" dirty="0"/>
          </a:p>
        </p:txBody>
      </p:sp>
      <p:sp>
        <p:nvSpPr>
          <p:cNvPr id="7" name="TextBox 6">
            <a:extLst>
              <a:ext uri="{FF2B5EF4-FFF2-40B4-BE49-F238E27FC236}">
                <a16:creationId xmlns:a16="http://schemas.microsoft.com/office/drawing/2014/main" id="{C2261D87-898F-1A0E-A3F0-9D96B0B21AFC}"/>
              </a:ext>
            </a:extLst>
          </p:cNvPr>
          <p:cNvSpPr txBox="1"/>
          <p:nvPr/>
        </p:nvSpPr>
        <p:spPr>
          <a:xfrm>
            <a:off x="1642311" y="2401447"/>
            <a:ext cx="9282363" cy="4524315"/>
          </a:xfrm>
          <a:prstGeom prst="rect">
            <a:avLst/>
          </a:prstGeom>
          <a:noFill/>
        </p:spPr>
        <p:txBody>
          <a:bodyPr wrap="square" rtlCol="0">
            <a:spAutoFit/>
          </a:bodyPr>
          <a:lstStyle/>
          <a:p>
            <a:endParaRPr lang="en-US" dirty="0"/>
          </a:p>
          <a:p>
            <a:pPr marL="285750" indent="-285750">
              <a:buFont typeface="Arial" panose="020B0604020202020204" pitchFamily="34" charset="0"/>
              <a:buChar char="•"/>
            </a:pPr>
            <a:r>
              <a:rPr lang="en-US" b="1" dirty="0"/>
              <a:t>Mandatory Registration: Required for any business seeking to do business with the U.S. federal government.</a:t>
            </a:r>
          </a:p>
          <a:p>
            <a:endParaRPr lang="en-US" dirty="0"/>
          </a:p>
          <a:p>
            <a:pPr marL="285750" indent="-285750">
              <a:buFont typeface="Arial" panose="020B0604020202020204" pitchFamily="34" charset="0"/>
              <a:buChar char="•"/>
            </a:pPr>
            <a:r>
              <a:rPr lang="en-US" b="1" dirty="0"/>
              <a:t>Unique Entity ID (UEI): Obtain your UEI, which is your unique identifier for federal transactions.</a:t>
            </a:r>
          </a:p>
          <a:p>
            <a:endParaRPr lang="en-US" dirty="0"/>
          </a:p>
          <a:p>
            <a:pPr marL="285750" indent="-285750">
              <a:buFont typeface="Arial" panose="020B0604020202020204" pitchFamily="34" charset="0"/>
              <a:buChar char="•"/>
            </a:pPr>
            <a:r>
              <a:rPr lang="en-US" b="1" dirty="0"/>
              <a:t>Accurate Information: Ensure your business information (NAICS codes, contact details, etc.) is up-to-date and accurate.</a:t>
            </a:r>
          </a:p>
          <a:p>
            <a:endParaRPr lang="en-US" dirty="0"/>
          </a:p>
          <a:p>
            <a:pPr marL="285750" indent="-285750">
              <a:buFont typeface="Arial" panose="020B0604020202020204" pitchFamily="34" charset="0"/>
              <a:buChar char="•"/>
            </a:pPr>
            <a:r>
              <a:rPr lang="en-US" b="1" dirty="0"/>
              <a:t>Contract Opportunities: Access federal contract opportunities and solicitations. </a:t>
            </a:r>
            <a:endParaRPr lang="en-US" dirty="0"/>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b="1" dirty="0"/>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129F75B9-BE85-F189-476B-611CA397673A}"/>
              </a:ext>
            </a:extLst>
          </p:cNvPr>
          <p:cNvSpPr txBox="1">
            <a:spLocks/>
          </p:cNvSpPr>
          <p:nvPr/>
        </p:nvSpPr>
        <p:spPr bwMode="auto">
          <a:xfrm>
            <a:off x="1714500" y="1040233"/>
            <a:ext cx="9366584" cy="149060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a:lstStyle>
          <a:p>
            <a:pPr algn="ctr"/>
            <a:r>
              <a:rPr lang="en-US" dirty="0">
                <a:solidFill>
                  <a:schemeClr val="tx1"/>
                </a:solidFill>
                <a:latin typeface="+mj-lt"/>
                <a:ea typeface="+mj-ea"/>
                <a:cs typeface="+mj-cs"/>
              </a:rPr>
              <a:t>Your gateway to federal contracting</a:t>
            </a:r>
          </a:p>
          <a:p>
            <a:pPr algn="ctr"/>
            <a:r>
              <a:rPr lang="en-US" sz="2000" dirty="0">
                <a:solidFill>
                  <a:schemeClr val="tx1"/>
                </a:solidFill>
                <a:latin typeface="+mj-lt"/>
                <a:ea typeface="+mj-ea"/>
                <a:cs typeface="+mj-cs"/>
              </a:rPr>
              <a:t>Sam.gov</a:t>
            </a:r>
          </a:p>
        </p:txBody>
      </p:sp>
    </p:spTree>
    <p:extLst>
      <p:ext uri="{BB962C8B-B14F-4D97-AF65-F5344CB8AC3E}">
        <p14:creationId xmlns:p14="http://schemas.microsoft.com/office/powerpoint/2010/main" val="3910662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AB8E0-EBCA-5F18-4323-90A53308984E}"/>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062797BE-9A13-E269-DF3C-26E70F8718B6}"/>
              </a:ext>
            </a:extLst>
          </p:cNvPr>
          <p:cNvSpPr>
            <a:spLocks noGrp="1"/>
          </p:cNvSpPr>
          <p:nvPr>
            <p:ph type="title"/>
          </p:nvPr>
        </p:nvSpPr>
        <p:spPr>
          <a:xfrm>
            <a:off x="0" y="1"/>
            <a:ext cx="12192000" cy="813732"/>
          </a:xfrm>
        </p:spPr>
        <p:txBody>
          <a:bodyPr/>
          <a:lstStyle/>
          <a:p>
            <a:pPr algn="ctr"/>
            <a:r>
              <a:rPr lang="en-US" sz="2400" dirty="0">
                <a:latin typeface="Arial"/>
                <a:ea typeface="ＭＳ Ｐゴシック"/>
                <a:cs typeface="Arial"/>
              </a:rPr>
              <a:t>Procurement Integrated Enterprise Environment (PIEE)</a:t>
            </a:r>
            <a:endParaRPr lang="en-US" sz="2400" dirty="0"/>
          </a:p>
        </p:txBody>
      </p:sp>
      <p:sp>
        <p:nvSpPr>
          <p:cNvPr id="7" name="TextBox 6">
            <a:extLst>
              <a:ext uri="{FF2B5EF4-FFF2-40B4-BE49-F238E27FC236}">
                <a16:creationId xmlns:a16="http://schemas.microsoft.com/office/drawing/2014/main" id="{CEF04B51-4C43-6E91-B1DC-950E84926CF3}"/>
              </a:ext>
            </a:extLst>
          </p:cNvPr>
          <p:cNvSpPr txBox="1"/>
          <p:nvPr/>
        </p:nvSpPr>
        <p:spPr>
          <a:xfrm>
            <a:off x="414344" y="2401447"/>
            <a:ext cx="2071396" cy="2492990"/>
          </a:xfrm>
          <a:prstGeom prst="rect">
            <a:avLst/>
          </a:prstGeom>
          <a:noFill/>
        </p:spPr>
        <p:txBody>
          <a:bodyPr wrap="square" rtlCol="0">
            <a:spAutoFit/>
          </a:bodyPr>
          <a:lstStyle/>
          <a:p>
            <a:r>
              <a:rPr lang="en-US" sz="1200" dirty="0"/>
              <a:t>The Procurement Integrated Enterprise Environment (PIEE) is the DoD and federal one-stop-shop for procurement capabilities. </a:t>
            </a:r>
          </a:p>
          <a:p>
            <a:r>
              <a:rPr lang="en-US" sz="1200" dirty="0"/>
              <a:t>The PIEE is home to many modules, among them: </a:t>
            </a:r>
          </a:p>
          <a:p>
            <a:pPr lvl="1"/>
            <a:r>
              <a:rPr lang="en-US" sz="1200" dirty="0"/>
              <a:t>Wide Area Workflow (WAWF) </a:t>
            </a:r>
          </a:p>
          <a:p>
            <a:pPr lvl="1"/>
            <a:r>
              <a:rPr lang="en-US" sz="1200" dirty="0" err="1"/>
              <a:t>MyInvoice</a:t>
            </a:r>
            <a:r>
              <a:rPr lang="en-US" sz="1200" dirty="0"/>
              <a:t> </a:t>
            </a:r>
          </a:p>
          <a:p>
            <a:pPr lvl="1"/>
            <a:r>
              <a:rPr lang="en-US" sz="1200" dirty="0"/>
              <a:t>Solicitation</a:t>
            </a:r>
          </a:p>
          <a:p>
            <a:pPr lvl="1"/>
            <a:r>
              <a:rPr lang="en-US" sz="1200" dirty="0"/>
              <a:t>SPRS</a:t>
            </a:r>
          </a:p>
        </p:txBody>
      </p:sp>
      <p:sp>
        <p:nvSpPr>
          <p:cNvPr id="3" name="Title 2">
            <a:extLst>
              <a:ext uri="{FF2B5EF4-FFF2-40B4-BE49-F238E27FC236}">
                <a16:creationId xmlns:a16="http://schemas.microsoft.com/office/drawing/2014/main" id="{6402A0F2-DA32-20B3-631A-EBBCB8CA9F9B}"/>
              </a:ext>
            </a:extLst>
          </p:cNvPr>
          <p:cNvSpPr txBox="1">
            <a:spLocks/>
          </p:cNvSpPr>
          <p:nvPr/>
        </p:nvSpPr>
        <p:spPr bwMode="auto">
          <a:xfrm>
            <a:off x="459190" y="1070811"/>
            <a:ext cx="2219054" cy="149060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a:lstStyle>
          <a:p>
            <a:r>
              <a:rPr lang="en-US" dirty="0">
                <a:solidFill>
                  <a:schemeClr val="tx1"/>
                </a:solidFill>
                <a:latin typeface="+mj-lt"/>
                <a:ea typeface="+mj-ea"/>
                <a:cs typeface="+mj-cs"/>
              </a:rPr>
              <a:t>What is PIEE?</a:t>
            </a:r>
          </a:p>
        </p:txBody>
      </p:sp>
      <p:pic>
        <p:nvPicPr>
          <p:cNvPr id="4" name="Picture 3" descr="Graphical user interface&#10;&#10;Description automatically generated">
            <a:extLst>
              <a:ext uri="{FF2B5EF4-FFF2-40B4-BE49-F238E27FC236}">
                <a16:creationId xmlns:a16="http://schemas.microsoft.com/office/drawing/2014/main" id="{8C7AAFDD-BBDD-68D1-E84C-5AD4D79EC873}"/>
              </a:ext>
            </a:extLst>
          </p:cNvPr>
          <p:cNvPicPr>
            <a:picLocks noChangeAspect="1"/>
          </p:cNvPicPr>
          <p:nvPr/>
        </p:nvPicPr>
        <p:blipFill>
          <a:blip r:embed="rId3" cstate="screen">
            <a:extLst>
              <a:ext uri="{28A0092B-C50C-407E-A947-70E740481C1C}">
                <a14:useLocalDpi xmlns:a14="http://schemas.microsoft.com/office/drawing/2010/main"/>
              </a:ext>
            </a:extLst>
          </a:blip>
          <a:srcRect l="1860" t="8759" r="3583"/>
          <a:stretch/>
        </p:blipFill>
        <p:spPr>
          <a:xfrm>
            <a:off x="3139288" y="1233578"/>
            <a:ext cx="7463284" cy="3870868"/>
          </a:xfrm>
          <a:prstGeom prst="rect">
            <a:avLst/>
          </a:prstGeom>
        </p:spPr>
      </p:pic>
      <p:sp>
        <p:nvSpPr>
          <p:cNvPr id="8" name="TextBox 7">
            <a:extLst>
              <a:ext uri="{FF2B5EF4-FFF2-40B4-BE49-F238E27FC236}">
                <a16:creationId xmlns:a16="http://schemas.microsoft.com/office/drawing/2014/main" id="{5E40CE6D-78CB-28AF-4A77-7BBF647A37EE}"/>
              </a:ext>
            </a:extLst>
          </p:cNvPr>
          <p:cNvSpPr txBox="1"/>
          <p:nvPr/>
        </p:nvSpPr>
        <p:spPr>
          <a:xfrm>
            <a:off x="4882559" y="5611811"/>
            <a:ext cx="3567022" cy="523220"/>
          </a:xfrm>
          <a:prstGeom prst="rect">
            <a:avLst/>
          </a:prstGeom>
          <a:noFill/>
        </p:spPr>
        <p:txBody>
          <a:bodyPr wrap="square">
            <a:spAutoFit/>
          </a:bodyPr>
          <a:lstStyle/>
          <a:p>
            <a:r>
              <a:rPr lang="en-US" sz="2800" dirty="0"/>
              <a:t>https://piee.eb.mil/</a:t>
            </a:r>
          </a:p>
        </p:txBody>
      </p:sp>
    </p:spTree>
    <p:extLst>
      <p:ext uri="{BB962C8B-B14F-4D97-AF65-F5344CB8AC3E}">
        <p14:creationId xmlns:p14="http://schemas.microsoft.com/office/powerpoint/2010/main" val="570044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DAB5D-15F4-D18B-437E-94525588CE61}"/>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2C72CFAF-C600-F163-DADB-D7E7FD92D7C0}"/>
              </a:ext>
            </a:extLst>
          </p:cNvPr>
          <p:cNvSpPr>
            <a:spLocks noGrp="1"/>
          </p:cNvSpPr>
          <p:nvPr>
            <p:ph type="title"/>
          </p:nvPr>
        </p:nvSpPr>
        <p:spPr>
          <a:xfrm>
            <a:off x="0" y="1"/>
            <a:ext cx="12192000" cy="813732"/>
          </a:xfrm>
        </p:spPr>
        <p:txBody>
          <a:bodyPr/>
          <a:lstStyle/>
          <a:p>
            <a:pPr algn="ctr"/>
            <a:r>
              <a:rPr lang="en-US" sz="2400" dirty="0">
                <a:latin typeface="Arial"/>
                <a:ea typeface="ＭＳ Ｐゴシック"/>
                <a:cs typeface="Arial"/>
              </a:rPr>
              <a:t>Procurement Integrated Enterprise Environment (PIEE)</a:t>
            </a:r>
            <a:endParaRPr lang="en-US" sz="2400" dirty="0"/>
          </a:p>
        </p:txBody>
      </p:sp>
      <p:sp>
        <p:nvSpPr>
          <p:cNvPr id="7" name="TextBox 6">
            <a:extLst>
              <a:ext uri="{FF2B5EF4-FFF2-40B4-BE49-F238E27FC236}">
                <a16:creationId xmlns:a16="http://schemas.microsoft.com/office/drawing/2014/main" id="{6D336F2A-6491-10CB-00FA-A1155D645B19}"/>
              </a:ext>
            </a:extLst>
          </p:cNvPr>
          <p:cNvSpPr txBox="1"/>
          <p:nvPr/>
        </p:nvSpPr>
        <p:spPr>
          <a:xfrm>
            <a:off x="1642311" y="2401447"/>
            <a:ext cx="9282363" cy="2246769"/>
          </a:xfrm>
          <a:prstGeom prst="rect">
            <a:avLst/>
          </a:prstGeom>
          <a:noFill/>
        </p:spPr>
        <p:txBody>
          <a:bodyPr wrap="square" rtlCol="0">
            <a:spAutoFit/>
          </a:bodyPr>
          <a:lstStyle/>
          <a:p>
            <a:pPr marL="628650" lvl="1" indent="-171450">
              <a:buFont typeface="Arial" panose="020B0604020202020204" pitchFamily="34" charset="0"/>
              <a:buChar char="•"/>
            </a:pPr>
            <a:r>
              <a:rPr lang="en-US" sz="2000" dirty="0"/>
              <a:t>Bid on solicitations - Solicitation Module</a:t>
            </a:r>
          </a:p>
          <a:p>
            <a:pPr lvl="1"/>
            <a:endParaRPr lang="en-US" sz="2000" dirty="0"/>
          </a:p>
          <a:p>
            <a:pPr marL="628650" lvl="1" indent="-171450">
              <a:buFont typeface="Arial" panose="020B0604020202020204" pitchFamily="34" charset="0"/>
              <a:buChar char="•"/>
            </a:pPr>
            <a:r>
              <a:rPr lang="en-US" sz="2000" dirty="0"/>
              <a:t>Up-load cybersecurity score (NIST 800-171) - SPRS Module</a:t>
            </a:r>
          </a:p>
          <a:p>
            <a:pPr lvl="1"/>
            <a:endParaRPr lang="en-US" sz="2000" dirty="0"/>
          </a:p>
          <a:p>
            <a:pPr marL="628650" lvl="1" indent="-171450">
              <a:buFont typeface="Arial" panose="020B0604020202020204" pitchFamily="34" charset="0"/>
              <a:buChar char="•"/>
            </a:pPr>
            <a:r>
              <a:rPr lang="en-US" sz="2000" dirty="0"/>
              <a:t>Submit the Invoices and Get Paid - Wide Area Workflow (WAWF) Module</a:t>
            </a:r>
          </a:p>
          <a:p>
            <a:pPr lvl="1"/>
            <a:endParaRPr lang="en-US" sz="2000" dirty="0"/>
          </a:p>
          <a:p>
            <a:pPr marL="628650" lvl="1" indent="-171450">
              <a:buFont typeface="Arial" panose="020B0604020202020204" pitchFamily="34" charset="0"/>
              <a:buChar char="•"/>
            </a:pPr>
            <a:r>
              <a:rPr lang="en-US" sz="2000" dirty="0"/>
              <a:t>View the status of the invoices – My Invoice Module </a:t>
            </a:r>
          </a:p>
        </p:txBody>
      </p:sp>
      <p:sp>
        <p:nvSpPr>
          <p:cNvPr id="3" name="Title 2">
            <a:extLst>
              <a:ext uri="{FF2B5EF4-FFF2-40B4-BE49-F238E27FC236}">
                <a16:creationId xmlns:a16="http://schemas.microsoft.com/office/drawing/2014/main" id="{3A85A002-8EDA-2043-DDC4-C8C48BF563F5}"/>
              </a:ext>
            </a:extLst>
          </p:cNvPr>
          <p:cNvSpPr txBox="1">
            <a:spLocks/>
          </p:cNvSpPr>
          <p:nvPr/>
        </p:nvSpPr>
        <p:spPr bwMode="auto">
          <a:xfrm>
            <a:off x="2761247" y="1070811"/>
            <a:ext cx="6545179" cy="149060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a:lstStyle>
          <a:p>
            <a:r>
              <a:rPr lang="en-US" dirty="0">
                <a:solidFill>
                  <a:schemeClr val="tx1"/>
                </a:solidFill>
                <a:latin typeface="+mj-lt"/>
                <a:ea typeface="+mj-ea"/>
                <a:cs typeface="+mj-cs"/>
              </a:rPr>
              <a:t>What can you do in is PIEE?</a:t>
            </a:r>
          </a:p>
        </p:txBody>
      </p:sp>
      <p:sp>
        <p:nvSpPr>
          <p:cNvPr id="8" name="TextBox 7">
            <a:extLst>
              <a:ext uri="{FF2B5EF4-FFF2-40B4-BE49-F238E27FC236}">
                <a16:creationId xmlns:a16="http://schemas.microsoft.com/office/drawing/2014/main" id="{59FB0421-08CA-E392-0641-6ECBD694C0EF}"/>
              </a:ext>
            </a:extLst>
          </p:cNvPr>
          <p:cNvSpPr txBox="1"/>
          <p:nvPr/>
        </p:nvSpPr>
        <p:spPr>
          <a:xfrm>
            <a:off x="3944094" y="5611811"/>
            <a:ext cx="3567022" cy="523220"/>
          </a:xfrm>
          <a:prstGeom prst="rect">
            <a:avLst/>
          </a:prstGeom>
          <a:noFill/>
        </p:spPr>
        <p:txBody>
          <a:bodyPr wrap="square">
            <a:spAutoFit/>
          </a:bodyPr>
          <a:lstStyle/>
          <a:p>
            <a:r>
              <a:rPr lang="en-US" sz="2800" dirty="0"/>
              <a:t>https://piee.eb.mil/</a:t>
            </a:r>
          </a:p>
        </p:txBody>
      </p:sp>
    </p:spTree>
    <p:extLst>
      <p:ext uri="{BB962C8B-B14F-4D97-AF65-F5344CB8AC3E}">
        <p14:creationId xmlns:p14="http://schemas.microsoft.com/office/powerpoint/2010/main" val="2842648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DFF6F-4FF1-4FE3-3A04-F94038F852C4}"/>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68B3F13A-8DC5-E91A-83AD-ABA646883DF7}"/>
              </a:ext>
            </a:extLst>
          </p:cNvPr>
          <p:cNvSpPr>
            <a:spLocks noGrp="1"/>
          </p:cNvSpPr>
          <p:nvPr>
            <p:ph type="title"/>
          </p:nvPr>
        </p:nvSpPr>
        <p:spPr>
          <a:xfrm>
            <a:off x="0" y="1"/>
            <a:ext cx="12192000" cy="813732"/>
          </a:xfrm>
        </p:spPr>
        <p:txBody>
          <a:bodyPr/>
          <a:lstStyle/>
          <a:p>
            <a:pPr algn="ctr"/>
            <a:r>
              <a:rPr lang="en-US" sz="2400" dirty="0">
                <a:latin typeface="Arial"/>
                <a:ea typeface="ＭＳ Ｐゴシック"/>
                <a:cs typeface="Arial"/>
              </a:rPr>
              <a:t>Procurement Integrated Enterprise Environment (PIEE)</a:t>
            </a:r>
            <a:endParaRPr lang="en-US" sz="2400" dirty="0"/>
          </a:p>
        </p:txBody>
      </p:sp>
      <p:sp>
        <p:nvSpPr>
          <p:cNvPr id="7" name="TextBox 6">
            <a:extLst>
              <a:ext uri="{FF2B5EF4-FFF2-40B4-BE49-F238E27FC236}">
                <a16:creationId xmlns:a16="http://schemas.microsoft.com/office/drawing/2014/main" id="{B91BBCF2-729F-4C46-9C1E-0B8A260033B1}"/>
              </a:ext>
            </a:extLst>
          </p:cNvPr>
          <p:cNvSpPr txBox="1"/>
          <p:nvPr/>
        </p:nvSpPr>
        <p:spPr>
          <a:xfrm>
            <a:off x="414344" y="2401447"/>
            <a:ext cx="2840198" cy="3379387"/>
          </a:xfrm>
          <a:prstGeom prst="rect">
            <a:avLst/>
          </a:prstGeom>
          <a:noFill/>
        </p:spPr>
        <p:txBody>
          <a:bodyPr wrap="square" rtlCol="0">
            <a:spAutoFit/>
          </a:bodyPr>
          <a:lstStyle/>
          <a:p>
            <a:pPr indent="-228600">
              <a:lnSpc>
                <a:spcPct val="90000"/>
              </a:lnSpc>
              <a:buFont typeface="Arial" panose="020B0604020202020204" pitchFamily="34" charset="0"/>
              <a:buChar char="•"/>
              <a:defRPr/>
            </a:pPr>
            <a:r>
              <a:rPr lang="en-US" sz="1400" b="1" dirty="0">
                <a:latin typeface="Aptos" panose="020B0004020202020204" pitchFamily="34" charset="0"/>
              </a:rPr>
              <a:t>Solicitation Portal</a:t>
            </a:r>
          </a:p>
          <a:p>
            <a:pPr lvl="1" indent="-228600">
              <a:lnSpc>
                <a:spcPct val="90000"/>
              </a:lnSpc>
              <a:buFont typeface="Arial" panose="020B0604020202020204" pitchFamily="34" charset="0"/>
              <a:buChar char="•"/>
              <a:defRPr/>
            </a:pPr>
            <a:r>
              <a:rPr lang="en-US" sz="1400" dirty="0">
                <a:latin typeface="Aptos" panose="020B0004020202020204" pitchFamily="34" charset="0"/>
              </a:rPr>
              <a:t>The Solicitation Portal is currently in a pilot phase and allows the government to post solicitations, including restricted attachments, and receive proposals, in a secure environment. It will eventually allow contract writing systems to post solicitations as data which can be converted into a contract and will interface with government point of entry to post synopses.</a:t>
            </a:r>
          </a:p>
          <a:p>
            <a:pPr lvl="1"/>
            <a:endParaRPr lang="en-US" sz="1200" dirty="0"/>
          </a:p>
        </p:txBody>
      </p:sp>
      <p:sp>
        <p:nvSpPr>
          <p:cNvPr id="3" name="Title 2">
            <a:extLst>
              <a:ext uri="{FF2B5EF4-FFF2-40B4-BE49-F238E27FC236}">
                <a16:creationId xmlns:a16="http://schemas.microsoft.com/office/drawing/2014/main" id="{23723295-2B50-C124-D87F-1635D8D6828B}"/>
              </a:ext>
            </a:extLst>
          </p:cNvPr>
          <p:cNvSpPr txBox="1">
            <a:spLocks/>
          </p:cNvSpPr>
          <p:nvPr/>
        </p:nvSpPr>
        <p:spPr bwMode="auto">
          <a:xfrm>
            <a:off x="459189" y="1070811"/>
            <a:ext cx="3048015" cy="149060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a:lstStyle>
          <a:p>
            <a:r>
              <a:rPr lang="en-US" sz="2800" dirty="0">
                <a:solidFill>
                  <a:schemeClr val="tx1"/>
                </a:solidFill>
              </a:rPr>
              <a:t>What can you do in PIEE?</a:t>
            </a:r>
            <a:endParaRPr lang="en-US" sz="2800" dirty="0">
              <a:solidFill>
                <a:schemeClr val="tx1"/>
              </a:solidFill>
              <a:latin typeface="+mj-lt"/>
              <a:ea typeface="+mj-ea"/>
              <a:cs typeface="+mj-cs"/>
            </a:endParaRPr>
          </a:p>
        </p:txBody>
      </p:sp>
      <p:sp>
        <p:nvSpPr>
          <p:cNvPr id="8" name="TextBox 7">
            <a:extLst>
              <a:ext uri="{FF2B5EF4-FFF2-40B4-BE49-F238E27FC236}">
                <a16:creationId xmlns:a16="http://schemas.microsoft.com/office/drawing/2014/main" id="{C25F7F42-F4AF-98F3-EEE1-387F469D0B97}"/>
              </a:ext>
            </a:extLst>
          </p:cNvPr>
          <p:cNvSpPr txBox="1"/>
          <p:nvPr/>
        </p:nvSpPr>
        <p:spPr>
          <a:xfrm>
            <a:off x="4882559" y="5611811"/>
            <a:ext cx="3567022" cy="523220"/>
          </a:xfrm>
          <a:prstGeom prst="rect">
            <a:avLst/>
          </a:prstGeom>
          <a:noFill/>
        </p:spPr>
        <p:txBody>
          <a:bodyPr wrap="square">
            <a:spAutoFit/>
          </a:bodyPr>
          <a:lstStyle/>
          <a:p>
            <a:r>
              <a:rPr lang="en-US" sz="2800" dirty="0"/>
              <a:t>https://piee.eb.mil/</a:t>
            </a:r>
          </a:p>
        </p:txBody>
      </p:sp>
      <p:pic>
        <p:nvPicPr>
          <p:cNvPr id="5" name="Picture 4" descr="Graphical user interface, application&#10;&#10;Description automatically generated">
            <a:extLst>
              <a:ext uri="{FF2B5EF4-FFF2-40B4-BE49-F238E27FC236}">
                <a16:creationId xmlns:a16="http://schemas.microsoft.com/office/drawing/2014/main" id="{39861125-B7DE-F7BF-6571-1AC55F1BA2C5}"/>
              </a:ext>
            </a:extLst>
          </p:cNvPr>
          <p:cNvPicPr>
            <a:picLocks noChangeAspect="1"/>
          </p:cNvPicPr>
          <p:nvPr/>
        </p:nvPicPr>
        <p:blipFill>
          <a:blip r:embed="rId3" cstate="screen">
            <a:extLst>
              <a:ext uri="{28A0092B-C50C-407E-A947-70E740481C1C}">
                <a14:useLocalDpi xmlns:a14="http://schemas.microsoft.com/office/drawing/2010/main"/>
              </a:ext>
            </a:extLst>
          </a:blip>
          <a:srcRect l="977" t="8307" r="5380"/>
          <a:stretch/>
        </p:blipFill>
        <p:spPr>
          <a:xfrm>
            <a:off x="3885410" y="1246630"/>
            <a:ext cx="7695359" cy="4050102"/>
          </a:xfrm>
          <a:prstGeom prst="rect">
            <a:avLst/>
          </a:prstGeom>
        </p:spPr>
      </p:pic>
    </p:spTree>
    <p:extLst>
      <p:ext uri="{BB962C8B-B14F-4D97-AF65-F5344CB8AC3E}">
        <p14:creationId xmlns:p14="http://schemas.microsoft.com/office/powerpoint/2010/main" val="3773343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31A83-F7A3-BC83-10C2-5E04BD98E5AF}"/>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69D37623-C606-9DD6-ECEB-8A204B7237EC}"/>
              </a:ext>
            </a:extLst>
          </p:cNvPr>
          <p:cNvSpPr>
            <a:spLocks noGrp="1"/>
          </p:cNvSpPr>
          <p:nvPr>
            <p:ph type="title"/>
          </p:nvPr>
        </p:nvSpPr>
        <p:spPr>
          <a:xfrm>
            <a:off x="0" y="1"/>
            <a:ext cx="12192000" cy="813732"/>
          </a:xfrm>
        </p:spPr>
        <p:txBody>
          <a:bodyPr/>
          <a:lstStyle/>
          <a:p>
            <a:pPr algn="ctr"/>
            <a:r>
              <a:rPr lang="en-US" sz="2400" dirty="0">
                <a:latin typeface="Arial"/>
                <a:ea typeface="ＭＳ Ｐゴシック"/>
                <a:cs typeface="Arial"/>
              </a:rPr>
              <a:t>Procurement Integrated Enterprise Environment (PIEE)</a:t>
            </a:r>
            <a:endParaRPr lang="en-US" sz="2400" dirty="0"/>
          </a:p>
        </p:txBody>
      </p:sp>
      <p:sp>
        <p:nvSpPr>
          <p:cNvPr id="8" name="TextBox 7">
            <a:extLst>
              <a:ext uri="{FF2B5EF4-FFF2-40B4-BE49-F238E27FC236}">
                <a16:creationId xmlns:a16="http://schemas.microsoft.com/office/drawing/2014/main" id="{62F032E1-DB07-0BEB-8F46-AEB466B9D26A}"/>
              </a:ext>
            </a:extLst>
          </p:cNvPr>
          <p:cNvSpPr txBox="1"/>
          <p:nvPr/>
        </p:nvSpPr>
        <p:spPr>
          <a:xfrm>
            <a:off x="4497547" y="5720099"/>
            <a:ext cx="3567022" cy="523220"/>
          </a:xfrm>
          <a:prstGeom prst="rect">
            <a:avLst/>
          </a:prstGeom>
          <a:noFill/>
        </p:spPr>
        <p:txBody>
          <a:bodyPr wrap="square">
            <a:spAutoFit/>
          </a:bodyPr>
          <a:lstStyle/>
          <a:p>
            <a:r>
              <a:rPr lang="en-US" sz="2800" dirty="0"/>
              <a:t>https://piee.eb.mil/</a:t>
            </a:r>
          </a:p>
        </p:txBody>
      </p:sp>
      <p:pic>
        <p:nvPicPr>
          <p:cNvPr id="4" name="Picture 3" descr="Graphical user interface, text, application&#10;&#10;Description automatically generated">
            <a:extLst>
              <a:ext uri="{FF2B5EF4-FFF2-40B4-BE49-F238E27FC236}">
                <a16:creationId xmlns:a16="http://schemas.microsoft.com/office/drawing/2014/main" id="{BDED89B2-72D3-BA59-DB9A-9E877448A4BC}"/>
              </a:ext>
            </a:extLst>
          </p:cNvPr>
          <p:cNvPicPr>
            <a:picLocks noChangeAspect="1"/>
          </p:cNvPicPr>
          <p:nvPr/>
        </p:nvPicPr>
        <p:blipFill>
          <a:blip r:embed="rId3" cstate="screen">
            <a:extLst>
              <a:ext uri="{28A0092B-C50C-407E-A947-70E740481C1C}">
                <a14:useLocalDpi xmlns:a14="http://schemas.microsoft.com/office/drawing/2010/main"/>
              </a:ext>
            </a:extLst>
          </a:blip>
          <a:srcRect r="3094" b="1"/>
          <a:stretch/>
        </p:blipFill>
        <p:spPr>
          <a:xfrm>
            <a:off x="962549" y="1004980"/>
            <a:ext cx="10407296" cy="4559625"/>
          </a:xfrm>
          <a:prstGeom prst="rect">
            <a:avLst/>
          </a:prstGeom>
        </p:spPr>
      </p:pic>
    </p:spTree>
    <p:extLst>
      <p:ext uri="{BB962C8B-B14F-4D97-AF65-F5344CB8AC3E}">
        <p14:creationId xmlns:p14="http://schemas.microsoft.com/office/powerpoint/2010/main" val="1920387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77A4E19-94B3-DEE6-0A64-2530662C33FA}"/>
              </a:ext>
            </a:extLst>
          </p:cNvPr>
          <p:cNvSpPr>
            <a:spLocks noGrp="1"/>
          </p:cNvSpPr>
          <p:nvPr>
            <p:ph sz="quarter" idx="10"/>
          </p:nvPr>
        </p:nvSpPr>
        <p:spPr>
          <a:xfrm>
            <a:off x="266700" y="961901"/>
            <a:ext cx="11658600" cy="5600700"/>
          </a:xfrm>
        </p:spPr>
        <p:txBody>
          <a:bodyPr/>
          <a:lstStyle/>
          <a:p>
            <a:r>
              <a:rPr lang="en-US" b="1" i="1" dirty="0"/>
              <a:t>VOLUME 1</a:t>
            </a:r>
          </a:p>
          <a:p>
            <a:pPr marL="342900" indent="-342900">
              <a:lnSpc>
                <a:spcPct val="150000"/>
              </a:lnSpc>
              <a:buFont typeface="Arial" panose="020B0604020202020204" pitchFamily="34" charset="0"/>
              <a:buChar char="•"/>
            </a:pPr>
            <a:r>
              <a:rPr lang="en-US" dirty="0"/>
              <a:t>Standard Form 1442 – Offer/Award</a:t>
            </a:r>
          </a:p>
          <a:p>
            <a:pPr marL="339725" indent="-339725">
              <a:lnSpc>
                <a:spcPct val="150000"/>
              </a:lnSpc>
              <a:buFont typeface="Arial" panose="020B0604020202020204" pitchFamily="34" charset="0"/>
              <a:buChar char="•"/>
            </a:pPr>
            <a:r>
              <a:rPr lang="en-US" dirty="0"/>
              <a:t>Section 00 10 00 - Bid Schedule</a:t>
            </a:r>
          </a:p>
          <a:p>
            <a:pPr marL="339725" indent="-339725">
              <a:lnSpc>
                <a:spcPct val="150000"/>
              </a:lnSpc>
              <a:buFont typeface="Arial" panose="020B0604020202020204" pitchFamily="34" charset="0"/>
              <a:buChar char="•"/>
            </a:pPr>
            <a:r>
              <a:rPr lang="en-US" dirty="0"/>
              <a:t>Section 00 21 00 – Instructions to Offerors</a:t>
            </a:r>
          </a:p>
          <a:p>
            <a:pPr marL="574675" lvl="1" indent="-347663">
              <a:lnSpc>
                <a:spcPct val="150000"/>
              </a:lnSpc>
              <a:buFont typeface="Arial" panose="020B0604020202020204" pitchFamily="34" charset="0"/>
              <a:buChar char="•"/>
            </a:pPr>
            <a:r>
              <a:rPr lang="en-US" dirty="0"/>
              <a:t>Best Value Acquisitions – 00 21 16 Proposal Instructions/Evaluation Factors</a:t>
            </a:r>
          </a:p>
          <a:p>
            <a:pPr marL="339725" indent="-339725">
              <a:lnSpc>
                <a:spcPct val="150000"/>
              </a:lnSpc>
              <a:buFont typeface="Arial" panose="020B0604020202020204" pitchFamily="34" charset="0"/>
              <a:buChar char="•"/>
            </a:pPr>
            <a:r>
              <a:rPr lang="en-US" dirty="0"/>
              <a:t>Section 00 070 00 – Contract Clauses</a:t>
            </a:r>
          </a:p>
          <a:p>
            <a:pPr marL="574675" lvl="1" indent="-347663">
              <a:lnSpc>
                <a:spcPct val="150000"/>
              </a:lnSpc>
              <a:buFont typeface="Arial" panose="020B0604020202020204" pitchFamily="34" charset="0"/>
              <a:buChar char="•"/>
            </a:pPr>
            <a:r>
              <a:rPr lang="en-US" dirty="0"/>
              <a:t>By Reference or By Full Text – </a:t>
            </a:r>
            <a:r>
              <a:rPr lang="en-US" i="1" u="sng" dirty="0"/>
              <a:t>Have the same effect on the contract.</a:t>
            </a:r>
          </a:p>
          <a:p>
            <a:pPr marL="574675" lvl="1" indent="-347663">
              <a:lnSpc>
                <a:spcPct val="150000"/>
              </a:lnSpc>
              <a:buFont typeface="Arial" panose="020B0604020202020204" pitchFamily="34" charset="0"/>
              <a:buChar char="•"/>
            </a:pPr>
            <a:r>
              <a:rPr lang="en-US" dirty="0"/>
              <a:t>Federal Acquisition Regulations &amp; Defense Federal Acquisition Regulations</a:t>
            </a:r>
          </a:p>
          <a:p>
            <a:pPr marL="339725" indent="-339725">
              <a:lnSpc>
                <a:spcPct val="150000"/>
              </a:lnSpc>
              <a:buFont typeface="Arial" panose="020B0604020202020204" pitchFamily="34" charset="0"/>
              <a:buChar char="•"/>
            </a:pPr>
            <a:r>
              <a:rPr lang="en-US" dirty="0"/>
              <a:t>Section 00 80 00 – Special Requirements</a:t>
            </a:r>
          </a:p>
          <a:p>
            <a:pPr marL="574675" lvl="1" indent="-347663">
              <a:lnSpc>
                <a:spcPct val="150000"/>
              </a:lnSpc>
              <a:buFont typeface="Arial" panose="020B0604020202020204" pitchFamily="34" charset="0"/>
              <a:buChar char="•"/>
            </a:pPr>
            <a:r>
              <a:rPr lang="en-US" dirty="0"/>
              <a:t>USACE Acquisition Instruction (UAI)</a:t>
            </a:r>
          </a:p>
          <a:p>
            <a:pPr marL="574675" lvl="1" indent="-347663">
              <a:lnSpc>
                <a:spcPct val="150000"/>
              </a:lnSpc>
              <a:buFont typeface="Arial" panose="020B0604020202020204" pitchFamily="34" charset="0"/>
              <a:buChar char="•"/>
            </a:pPr>
            <a:r>
              <a:rPr lang="en-US" dirty="0"/>
              <a:t>Other Clauses</a:t>
            </a:r>
          </a:p>
          <a:p>
            <a:pPr marL="574675" lvl="1" indent="-347663">
              <a:lnSpc>
                <a:spcPct val="150000"/>
              </a:lnSpc>
              <a:buFont typeface="Arial" panose="020B0604020202020204" pitchFamily="34" charset="0"/>
              <a:buChar char="•"/>
            </a:pPr>
            <a:r>
              <a:rPr lang="en-US" dirty="0"/>
              <a:t>Local Requirements (i.e. Taxes)</a:t>
            </a:r>
          </a:p>
          <a:p>
            <a:endParaRPr lang="en-US" dirty="0"/>
          </a:p>
          <a:p>
            <a:pPr marL="514350" indent="-514350">
              <a:buAutoNum type="romanUcPeriod"/>
            </a:pPr>
            <a:endParaRPr lang="en-US" dirty="0"/>
          </a:p>
        </p:txBody>
      </p:sp>
      <p:sp>
        <p:nvSpPr>
          <p:cNvPr id="4" name="Title 3">
            <a:extLst>
              <a:ext uri="{FF2B5EF4-FFF2-40B4-BE49-F238E27FC236}">
                <a16:creationId xmlns:a16="http://schemas.microsoft.com/office/drawing/2014/main" id="{D1AAEA9D-6E47-175D-B254-50A358367C28}"/>
              </a:ext>
            </a:extLst>
          </p:cNvPr>
          <p:cNvSpPr>
            <a:spLocks noGrp="1"/>
          </p:cNvSpPr>
          <p:nvPr>
            <p:ph type="title"/>
          </p:nvPr>
        </p:nvSpPr>
        <p:spPr>
          <a:xfrm>
            <a:off x="1205566" y="128981"/>
            <a:ext cx="9932604" cy="832920"/>
          </a:xfrm>
        </p:spPr>
        <p:txBody>
          <a:bodyPr/>
          <a:lstStyle/>
          <a:p>
            <a:r>
              <a:rPr lang="en-US" sz="2800" dirty="0"/>
              <a:t>solicitation structure: what you should know</a:t>
            </a:r>
          </a:p>
        </p:txBody>
      </p:sp>
    </p:spTree>
    <p:extLst>
      <p:ext uri="{BB962C8B-B14F-4D97-AF65-F5344CB8AC3E}">
        <p14:creationId xmlns:p14="http://schemas.microsoft.com/office/powerpoint/2010/main" val="37261993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B0095D3-B392-A41C-2A79-A742169BBD22}"/>
              </a:ext>
            </a:extLst>
          </p:cNvPr>
          <p:cNvSpPr>
            <a:spLocks noGrp="1"/>
          </p:cNvSpPr>
          <p:nvPr>
            <p:ph sz="quarter" idx="10"/>
          </p:nvPr>
        </p:nvSpPr>
        <p:spPr/>
        <p:txBody>
          <a:bodyPr/>
          <a:lstStyle/>
          <a:p>
            <a:r>
              <a:rPr lang="en-US" b="1" i="1" dirty="0"/>
              <a:t>VOLUME 2</a:t>
            </a:r>
          </a:p>
          <a:p>
            <a:pPr marL="342900" indent="-342900">
              <a:lnSpc>
                <a:spcPct val="150000"/>
              </a:lnSpc>
              <a:buFont typeface="Arial" panose="020B0604020202020204" pitchFamily="34" charset="0"/>
              <a:buChar char="•"/>
            </a:pPr>
            <a:r>
              <a:rPr lang="en-US" dirty="0"/>
              <a:t>Division 00 - Procurement and Contracting Requirements</a:t>
            </a:r>
          </a:p>
          <a:p>
            <a:pPr>
              <a:lnSpc>
                <a:spcPct val="150000"/>
              </a:lnSpc>
            </a:pPr>
            <a:endParaRPr lang="en-US" dirty="0"/>
          </a:p>
          <a:p>
            <a:endParaRPr lang="en-US" dirty="0"/>
          </a:p>
          <a:p>
            <a:pPr>
              <a:lnSpc>
                <a:spcPct val="150000"/>
              </a:lnSpc>
            </a:pPr>
            <a:r>
              <a:rPr lang="en-US" dirty="0"/>
              <a:t>Division 01 – General Requirements</a:t>
            </a:r>
          </a:p>
          <a:p>
            <a:pPr marL="569913" lvl="1" indent="-342900">
              <a:lnSpc>
                <a:spcPct val="150000"/>
              </a:lnSpc>
              <a:buFont typeface="Arial" panose="020B0604020202020204" pitchFamily="34" charset="0"/>
              <a:buChar char="•"/>
            </a:pPr>
            <a:r>
              <a:rPr lang="en-US" i="1" u="sng" dirty="0"/>
              <a:t>How the contract will be administered? </a:t>
            </a:r>
          </a:p>
          <a:p>
            <a:pPr marL="342900" indent="-342900">
              <a:lnSpc>
                <a:spcPct val="150000"/>
              </a:lnSpc>
              <a:buFont typeface="Arial" panose="020B0604020202020204" pitchFamily="34" charset="0"/>
              <a:buChar char="•"/>
            </a:pPr>
            <a:r>
              <a:rPr lang="en-US" dirty="0"/>
              <a:t>Technical Requirements/Specifications</a:t>
            </a:r>
          </a:p>
          <a:p>
            <a:pPr marL="569913" lvl="1" indent="-342900">
              <a:lnSpc>
                <a:spcPct val="150000"/>
              </a:lnSpc>
              <a:buFont typeface="Arial" panose="020B0604020202020204" pitchFamily="34" charset="0"/>
              <a:buChar char="•"/>
            </a:pPr>
            <a:r>
              <a:rPr lang="en-US" dirty="0"/>
              <a:t>Division 02 &amp; Up</a:t>
            </a:r>
          </a:p>
          <a:p>
            <a:endParaRPr lang="en-US" dirty="0"/>
          </a:p>
          <a:p>
            <a:r>
              <a:rPr lang="en-US" b="1" i="1" dirty="0"/>
              <a:t>VOLUME 3 </a:t>
            </a:r>
            <a:endParaRPr lang="en-US" dirty="0"/>
          </a:p>
          <a:p>
            <a:pPr marL="342900" indent="-342900">
              <a:lnSpc>
                <a:spcPct val="150000"/>
              </a:lnSpc>
              <a:buFont typeface="Arial" panose="020B0604020202020204" pitchFamily="34" charset="0"/>
              <a:buChar char="•"/>
            </a:pPr>
            <a:r>
              <a:rPr lang="en-US" dirty="0"/>
              <a:t>Plans (D-B-B only)</a:t>
            </a:r>
          </a:p>
          <a:p>
            <a:pPr marL="342900" indent="-342900">
              <a:lnSpc>
                <a:spcPct val="150000"/>
              </a:lnSpc>
              <a:buFont typeface="Arial" panose="020B0604020202020204" pitchFamily="34" charset="0"/>
              <a:buChar char="•"/>
            </a:pPr>
            <a:r>
              <a:rPr lang="en-US" dirty="0"/>
              <a:t>Attachments</a:t>
            </a:r>
          </a:p>
          <a:p>
            <a:endParaRPr lang="en-US" dirty="0"/>
          </a:p>
        </p:txBody>
      </p:sp>
      <p:sp>
        <p:nvSpPr>
          <p:cNvPr id="3" name="Footer Placeholder 2">
            <a:extLst>
              <a:ext uri="{FF2B5EF4-FFF2-40B4-BE49-F238E27FC236}">
                <a16:creationId xmlns:a16="http://schemas.microsoft.com/office/drawing/2014/main" id="{3971B1E2-7D0D-6915-09C8-CB95DB2A13D7}"/>
              </a:ext>
            </a:extLst>
          </p:cNvPr>
          <p:cNvSpPr>
            <a:spLocks noGrp="1"/>
          </p:cNvSpPr>
          <p:nvPr>
            <p:ph type="ftr" sz="quarter" idx="12"/>
          </p:nvPr>
        </p:nvSpPr>
        <p:spPr/>
        <p:txBody>
          <a:bodyPr/>
          <a:lstStyle/>
          <a:p>
            <a:endParaRPr lang="en-US"/>
          </a:p>
        </p:txBody>
      </p:sp>
      <p:pic>
        <p:nvPicPr>
          <p:cNvPr id="6" name="Picture 5">
            <a:extLst>
              <a:ext uri="{FF2B5EF4-FFF2-40B4-BE49-F238E27FC236}">
                <a16:creationId xmlns:a16="http://schemas.microsoft.com/office/drawing/2014/main" id="{4C1DD3FE-8FA2-6394-E2DB-C75DC5780F6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51433" y="2491777"/>
            <a:ext cx="4786379" cy="2337633"/>
          </a:xfrm>
          <a:prstGeom prst="rect">
            <a:avLst/>
          </a:prstGeom>
        </p:spPr>
      </p:pic>
      <p:pic>
        <p:nvPicPr>
          <p:cNvPr id="8" name="Picture 7">
            <a:extLst>
              <a:ext uri="{FF2B5EF4-FFF2-40B4-BE49-F238E27FC236}">
                <a16:creationId xmlns:a16="http://schemas.microsoft.com/office/drawing/2014/main" id="{AA1DABD9-5525-85D7-ACCC-CADDBE19E768}"/>
              </a:ext>
            </a:extLst>
          </p:cNvPr>
          <p:cNvPicPr>
            <a:picLocks noChangeAspect="1"/>
          </p:cNvPicPr>
          <p:nvPr/>
        </p:nvPicPr>
        <p:blipFill>
          <a:blip r:embed="rId3" cstate="screen">
            <a:extLst>
              <a:ext uri="{28A0092B-C50C-407E-A947-70E740481C1C}">
                <a14:useLocalDpi xmlns:a14="http://schemas.microsoft.com/office/drawing/2010/main"/>
              </a:ext>
            </a:extLst>
          </a:blip>
          <a:srcRect t="-5029" b="11369"/>
          <a:stretch/>
        </p:blipFill>
        <p:spPr>
          <a:xfrm>
            <a:off x="627384" y="1792922"/>
            <a:ext cx="5111566" cy="668176"/>
          </a:xfrm>
          <a:prstGeom prst="rect">
            <a:avLst/>
          </a:prstGeom>
        </p:spPr>
      </p:pic>
      <p:sp>
        <p:nvSpPr>
          <p:cNvPr id="11" name="Title 3">
            <a:extLst>
              <a:ext uri="{FF2B5EF4-FFF2-40B4-BE49-F238E27FC236}">
                <a16:creationId xmlns:a16="http://schemas.microsoft.com/office/drawing/2014/main" id="{518230BF-69C7-C7DE-D6EB-2A297DADF922}"/>
              </a:ext>
            </a:extLst>
          </p:cNvPr>
          <p:cNvSpPr>
            <a:spLocks noGrp="1"/>
          </p:cNvSpPr>
          <p:nvPr>
            <p:ph type="title"/>
          </p:nvPr>
        </p:nvSpPr>
        <p:spPr>
          <a:xfrm>
            <a:off x="1204913" y="128588"/>
            <a:ext cx="9942985" cy="833437"/>
          </a:xfrm>
        </p:spPr>
        <p:txBody>
          <a:bodyPr/>
          <a:lstStyle/>
          <a:p>
            <a:r>
              <a:rPr lang="en-US" sz="2800" dirty="0"/>
              <a:t>solicitation structure: what you should know</a:t>
            </a:r>
          </a:p>
        </p:txBody>
      </p:sp>
    </p:spTree>
    <p:extLst>
      <p:ext uri="{BB962C8B-B14F-4D97-AF65-F5344CB8AC3E}">
        <p14:creationId xmlns:p14="http://schemas.microsoft.com/office/powerpoint/2010/main" val="316102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235E168-CD9B-CF75-2B74-3124823D5274}"/>
              </a:ext>
            </a:extLst>
          </p:cNvPr>
          <p:cNvSpPr>
            <a:spLocks noGrp="1"/>
          </p:cNvSpPr>
          <p:nvPr>
            <p:ph type="title"/>
          </p:nvPr>
        </p:nvSpPr>
        <p:spPr>
          <a:xfrm>
            <a:off x="0" y="0"/>
            <a:ext cx="12192000" cy="734194"/>
          </a:xfrm>
        </p:spPr>
        <p:txBody>
          <a:bodyPr/>
          <a:lstStyle/>
          <a:p>
            <a:pPr algn="ctr"/>
            <a:r>
              <a:rPr lang="en-US" dirty="0"/>
              <a:t>Caribbean District</a:t>
            </a:r>
          </a:p>
        </p:txBody>
      </p:sp>
      <p:pic>
        <p:nvPicPr>
          <p:cNvPr id="6" name="Picture 5" descr="Logo&#10;&#10;Description automatically generated with low confidence">
            <a:extLst>
              <a:ext uri="{FF2B5EF4-FFF2-40B4-BE49-F238E27FC236}">
                <a16:creationId xmlns:a16="http://schemas.microsoft.com/office/drawing/2014/main" id="{F89137C2-4C2A-CEB8-8165-C3938B7C850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068812" y="178344"/>
            <a:ext cx="701804" cy="734194"/>
          </a:xfrm>
          <a:prstGeom prst="rect">
            <a:avLst/>
          </a:prstGeom>
        </p:spPr>
      </p:pic>
      <p:sp>
        <p:nvSpPr>
          <p:cNvPr id="2" name="TextBox 1">
            <a:extLst>
              <a:ext uri="{FF2B5EF4-FFF2-40B4-BE49-F238E27FC236}">
                <a16:creationId xmlns:a16="http://schemas.microsoft.com/office/drawing/2014/main" id="{741C3A95-555C-961D-BAEB-3063CA1EBD52}"/>
              </a:ext>
            </a:extLst>
          </p:cNvPr>
          <p:cNvSpPr txBox="1"/>
          <p:nvPr/>
        </p:nvSpPr>
        <p:spPr>
          <a:xfrm>
            <a:off x="827316" y="775562"/>
            <a:ext cx="10386814"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Provides additional leadership bandwidth and focus on priority missions in U.S. Virgin Islands, Puerto Rico, and Greater Antilles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 </a:t>
            </a:r>
          </a:p>
        </p:txBody>
      </p:sp>
      <p:pic>
        <p:nvPicPr>
          <p:cNvPr id="3" name="Picture 2">
            <a:extLst>
              <a:ext uri="{FF2B5EF4-FFF2-40B4-BE49-F238E27FC236}">
                <a16:creationId xmlns:a16="http://schemas.microsoft.com/office/drawing/2014/main" id="{599B2490-995D-0A0E-760F-A8C63F2B12CB}"/>
              </a:ext>
            </a:extLst>
          </p:cNvPr>
          <p:cNvPicPr>
            <a:picLocks noChangeAspect="1"/>
          </p:cNvPicPr>
          <p:nvPr/>
        </p:nvPicPr>
        <p:blipFill>
          <a:blip r:embed="rId4"/>
          <a:stretch>
            <a:fillRect/>
          </a:stretch>
        </p:blipFill>
        <p:spPr>
          <a:xfrm>
            <a:off x="763746" y="1491139"/>
            <a:ext cx="9967824" cy="4694327"/>
          </a:xfrm>
          <a:prstGeom prst="rect">
            <a:avLst/>
          </a:prstGeom>
        </p:spPr>
      </p:pic>
    </p:spTree>
    <p:extLst>
      <p:ext uri="{BB962C8B-B14F-4D97-AF65-F5344CB8AC3E}">
        <p14:creationId xmlns:p14="http://schemas.microsoft.com/office/powerpoint/2010/main" val="39618372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36C066E7-FA67-3125-AD7A-9933C5551E03}"/>
              </a:ext>
            </a:extLst>
          </p:cNvPr>
          <p:cNvSpPr>
            <a:spLocks noGrp="1"/>
          </p:cNvSpPr>
          <p:nvPr>
            <p:ph type="title"/>
          </p:nvPr>
        </p:nvSpPr>
        <p:spPr>
          <a:xfrm>
            <a:off x="0" y="1"/>
            <a:ext cx="12192000" cy="813732"/>
          </a:xfrm>
        </p:spPr>
        <p:txBody>
          <a:bodyPr/>
          <a:lstStyle/>
          <a:p>
            <a:pPr algn="ctr"/>
            <a:r>
              <a:rPr lang="en-US" dirty="0">
                <a:latin typeface="Arial"/>
                <a:ea typeface="ＭＳ Ｐゴシック"/>
                <a:cs typeface="Arial"/>
              </a:rPr>
              <a:t>Partner with us!</a:t>
            </a:r>
            <a:endParaRPr lang="en-US" dirty="0"/>
          </a:p>
        </p:txBody>
      </p:sp>
      <p:sp>
        <p:nvSpPr>
          <p:cNvPr id="3" name="TextBox 2">
            <a:extLst>
              <a:ext uri="{FF2B5EF4-FFF2-40B4-BE49-F238E27FC236}">
                <a16:creationId xmlns:a16="http://schemas.microsoft.com/office/drawing/2014/main" id="{A11BA05E-4089-9605-57A4-9B864E3E2612}"/>
              </a:ext>
            </a:extLst>
          </p:cNvPr>
          <p:cNvSpPr txBox="1"/>
          <p:nvPr/>
        </p:nvSpPr>
        <p:spPr>
          <a:xfrm>
            <a:off x="0" y="5297963"/>
            <a:ext cx="12192000" cy="2431435"/>
          </a:xfrm>
          <a:prstGeom prst="rect">
            <a:avLst/>
          </a:prstGeom>
          <a:noFill/>
        </p:spPr>
        <p:txBody>
          <a:bodyPr wrap="square" lIns="91440" tIns="45720" rIns="91440" bIns="45720" rtlCol="0" anchor="t">
            <a:spAutoFit/>
          </a:bodyPr>
          <a:lstStyle/>
          <a:p>
            <a:pPr marL="457200" lvl="2" algn="ctr"/>
            <a:r>
              <a:rPr lang="en-US" sz="1400" dirty="0">
                <a:cs typeface="Arial"/>
              </a:rPr>
              <a:t>Website: </a:t>
            </a:r>
            <a:r>
              <a:rPr lang="en-US" sz="1400" dirty="0">
                <a:cs typeface="Arial"/>
                <a:hlinkClick r:id="rId3"/>
              </a:rPr>
              <a:t>https://www.saa.usace.army.mil</a:t>
            </a:r>
            <a:endParaRPr lang="en-US" sz="1400" dirty="0">
              <a:cs typeface="Arial"/>
            </a:endParaRPr>
          </a:p>
          <a:p>
            <a:pPr marL="457200" lvl="2" algn="ctr"/>
            <a:endParaRPr lang="en-US" sz="1400" dirty="0">
              <a:ea typeface="+mn-lt"/>
              <a:cs typeface="+mn-lt"/>
            </a:endParaRPr>
          </a:p>
          <a:p>
            <a:pPr marL="457200" lvl="2" algn="ctr"/>
            <a:r>
              <a:rPr lang="en-US" sz="1400" dirty="0">
                <a:cs typeface="Arial"/>
              </a:rPr>
              <a:t>LinkedIn: </a:t>
            </a:r>
            <a:r>
              <a:rPr lang="en-US" sz="1400" dirty="0">
                <a:cs typeface="Arial"/>
                <a:hlinkClick r:id="rId4"/>
              </a:rPr>
              <a:t>https://www.linkedin.com/company/u-s-army-corps-of-engineers-caribbean-district</a:t>
            </a:r>
            <a:endParaRPr lang="en-US" sz="1400" dirty="0">
              <a:cs typeface="Arial"/>
            </a:endParaRPr>
          </a:p>
          <a:p>
            <a:pPr marL="457200" lvl="2" algn="ctr"/>
            <a:endParaRPr lang="en-US" sz="1400" dirty="0">
              <a:cs typeface="Arial"/>
            </a:endParaRPr>
          </a:p>
          <a:p>
            <a:pPr marL="457200" lvl="2" algn="ctr"/>
            <a:r>
              <a:rPr lang="en-US" sz="1400" dirty="0">
                <a:cs typeface="Arial"/>
              </a:rPr>
              <a:t>Facebook: </a:t>
            </a:r>
            <a:r>
              <a:rPr lang="en-US" sz="1400" dirty="0">
                <a:cs typeface="Arial"/>
                <a:hlinkClick r:id="rId5"/>
              </a:rPr>
              <a:t>https://www.facebook.com/CaribbeanDistrictUSACE</a:t>
            </a:r>
            <a:endParaRPr lang="en-US" sz="1400" dirty="0">
              <a:cs typeface="Arial"/>
            </a:endParaRPr>
          </a:p>
          <a:p>
            <a:pPr marL="457200" lvl="2" algn="ctr"/>
            <a:endParaRPr lang="en-US" sz="1400" dirty="0">
              <a:cs typeface="Arial"/>
            </a:endParaRPr>
          </a:p>
          <a:p>
            <a:pPr marL="457200" lvl="2" algn="ctr"/>
            <a:r>
              <a:rPr lang="en-US" sz="1400" dirty="0">
                <a:cs typeface="Arial"/>
              </a:rPr>
              <a:t>SAA Office Small Business Programs Email: </a:t>
            </a:r>
            <a:r>
              <a:rPr lang="en-US" sz="1400" dirty="0">
                <a:cs typeface="Arial"/>
                <a:hlinkClick r:id="rId5"/>
              </a:rPr>
              <a:t>saa-sb@usace.army.mil</a:t>
            </a:r>
            <a:endParaRPr lang="en-US" sz="1400" dirty="0">
              <a:cs typeface="Arial"/>
            </a:endParaRPr>
          </a:p>
          <a:p>
            <a:pPr marL="457200" lvl="2" algn="ctr"/>
            <a:endParaRPr lang="en-US" sz="1400" dirty="0">
              <a:cs typeface="Arial"/>
            </a:endParaRPr>
          </a:p>
          <a:p>
            <a:pPr marL="457200" lvl="2" algn="ctr"/>
            <a:endParaRPr lang="en-US" sz="2000" dirty="0">
              <a:cs typeface="Arial"/>
            </a:endParaRPr>
          </a:p>
          <a:p>
            <a:pPr marL="457200" lvl="2" algn="ctr"/>
            <a:endParaRPr lang="en-US" sz="2000" dirty="0">
              <a:cs typeface="Arial"/>
            </a:endParaRPr>
          </a:p>
        </p:txBody>
      </p:sp>
      <p:sp>
        <p:nvSpPr>
          <p:cNvPr id="4" name="TextBox 3">
            <a:extLst>
              <a:ext uri="{FF2B5EF4-FFF2-40B4-BE49-F238E27FC236}">
                <a16:creationId xmlns:a16="http://schemas.microsoft.com/office/drawing/2014/main" id="{41B571D3-DADB-10EF-80D0-1B2D08102484}"/>
              </a:ext>
            </a:extLst>
          </p:cNvPr>
          <p:cNvSpPr txBox="1"/>
          <p:nvPr/>
        </p:nvSpPr>
        <p:spPr>
          <a:xfrm>
            <a:off x="0" y="1147992"/>
            <a:ext cx="1219199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solidFill>
                  <a:srgbClr val="FF0000"/>
                </a:solidFill>
                <a:cs typeface="Arial"/>
              </a:rPr>
              <a:t>ONE TEAM, ONE MISSION</a:t>
            </a:r>
          </a:p>
        </p:txBody>
      </p:sp>
      <p:pic>
        <p:nvPicPr>
          <p:cNvPr id="9" name="Picture 8">
            <a:extLst>
              <a:ext uri="{FF2B5EF4-FFF2-40B4-BE49-F238E27FC236}">
                <a16:creationId xmlns:a16="http://schemas.microsoft.com/office/drawing/2014/main" id="{865FF53C-BD97-87AE-D58A-C0813971787A}"/>
              </a:ext>
            </a:extLst>
          </p:cNvPr>
          <p:cNvPicPr>
            <a:picLocks noChangeAspect="1"/>
          </p:cNvPicPr>
          <p:nvPr/>
        </p:nvPicPr>
        <p:blipFill>
          <a:blip r:embed="rId6"/>
          <a:stretch>
            <a:fillRect/>
          </a:stretch>
        </p:blipFill>
        <p:spPr>
          <a:xfrm>
            <a:off x="8463854" y="2450246"/>
            <a:ext cx="2873828" cy="2508315"/>
          </a:xfrm>
          <a:prstGeom prst="rect">
            <a:avLst/>
          </a:prstGeom>
        </p:spPr>
      </p:pic>
      <p:pic>
        <p:nvPicPr>
          <p:cNvPr id="10" name="Picture 9">
            <a:extLst>
              <a:ext uri="{FF2B5EF4-FFF2-40B4-BE49-F238E27FC236}">
                <a16:creationId xmlns:a16="http://schemas.microsoft.com/office/drawing/2014/main" id="{23E44FE0-BDAA-BDCF-BFBE-65BE30DFEC26}"/>
              </a:ext>
            </a:extLst>
          </p:cNvPr>
          <p:cNvPicPr>
            <a:picLocks noChangeAspect="1"/>
          </p:cNvPicPr>
          <p:nvPr/>
        </p:nvPicPr>
        <p:blipFill>
          <a:blip r:embed="rId7"/>
          <a:stretch>
            <a:fillRect/>
          </a:stretch>
        </p:blipFill>
        <p:spPr>
          <a:xfrm>
            <a:off x="4758185" y="2450246"/>
            <a:ext cx="2809318" cy="2490322"/>
          </a:xfrm>
          <a:prstGeom prst="rect">
            <a:avLst/>
          </a:prstGeom>
        </p:spPr>
      </p:pic>
      <p:pic>
        <p:nvPicPr>
          <p:cNvPr id="11" name="Picture 10">
            <a:extLst>
              <a:ext uri="{FF2B5EF4-FFF2-40B4-BE49-F238E27FC236}">
                <a16:creationId xmlns:a16="http://schemas.microsoft.com/office/drawing/2014/main" id="{A2D82745-390F-CE0E-5838-B5B6DC43F51D}"/>
              </a:ext>
            </a:extLst>
          </p:cNvPr>
          <p:cNvPicPr>
            <a:picLocks noChangeAspect="1"/>
          </p:cNvPicPr>
          <p:nvPr/>
        </p:nvPicPr>
        <p:blipFill>
          <a:blip r:embed="rId8"/>
          <a:stretch>
            <a:fillRect/>
          </a:stretch>
        </p:blipFill>
        <p:spPr>
          <a:xfrm>
            <a:off x="1166795" y="2450246"/>
            <a:ext cx="2833399" cy="2490322"/>
          </a:xfrm>
          <a:prstGeom prst="rect">
            <a:avLst/>
          </a:prstGeom>
        </p:spPr>
      </p:pic>
      <p:sp>
        <p:nvSpPr>
          <p:cNvPr id="12" name="TextBox 11">
            <a:extLst>
              <a:ext uri="{FF2B5EF4-FFF2-40B4-BE49-F238E27FC236}">
                <a16:creationId xmlns:a16="http://schemas.microsoft.com/office/drawing/2014/main" id="{3C445932-FCCB-6260-F665-F1E139D1AF53}"/>
              </a:ext>
            </a:extLst>
          </p:cNvPr>
          <p:cNvSpPr txBox="1"/>
          <p:nvPr/>
        </p:nvSpPr>
        <p:spPr>
          <a:xfrm>
            <a:off x="4758187" y="4677360"/>
            <a:ext cx="2809318" cy="523220"/>
          </a:xfrm>
          <a:prstGeom prst="rect">
            <a:avLst/>
          </a:prstGeom>
          <a:solidFill>
            <a:schemeClr val="tx2"/>
          </a:solidFill>
        </p:spPr>
        <p:txBody>
          <a:bodyPr wrap="square" rtlCol="0">
            <a:spAutoFit/>
          </a:bodyPr>
          <a:lstStyle/>
          <a:p>
            <a:pPr algn="ctr"/>
            <a:r>
              <a:rPr lang="en-US" sz="1400" b="0" i="0" u="none" strike="noStrike" baseline="0" dirty="0">
                <a:solidFill>
                  <a:srgbClr val="211F1F"/>
                </a:solidFill>
                <a:latin typeface="Arial" panose="020B0604020202020204" pitchFamily="34" charset="0"/>
              </a:rPr>
              <a:t>Rio Puerto Nuevo CNT-2 </a:t>
            </a:r>
          </a:p>
          <a:p>
            <a:pPr algn="ctr"/>
            <a:r>
              <a:rPr lang="en-US" sz="1400" b="0" i="0" u="none" strike="noStrike" baseline="0" dirty="0">
                <a:solidFill>
                  <a:srgbClr val="211F1F"/>
                </a:solidFill>
                <a:latin typeface="Arial" panose="020B0604020202020204" pitchFamily="34" charset="0"/>
              </a:rPr>
              <a:t>Roosevelt Bridge Replacement</a:t>
            </a:r>
            <a:endParaRPr lang="en-US" sz="1400" dirty="0"/>
          </a:p>
        </p:txBody>
      </p:sp>
      <p:sp>
        <p:nvSpPr>
          <p:cNvPr id="13" name="TextBox 12">
            <a:extLst>
              <a:ext uri="{FF2B5EF4-FFF2-40B4-BE49-F238E27FC236}">
                <a16:creationId xmlns:a16="http://schemas.microsoft.com/office/drawing/2014/main" id="{EFCEECDA-63A6-317E-A7E8-6CB0AC28655C}"/>
              </a:ext>
            </a:extLst>
          </p:cNvPr>
          <p:cNvSpPr txBox="1"/>
          <p:nvPr/>
        </p:nvSpPr>
        <p:spPr>
          <a:xfrm>
            <a:off x="1158615" y="4678959"/>
            <a:ext cx="2841572" cy="307777"/>
          </a:xfrm>
          <a:prstGeom prst="rect">
            <a:avLst/>
          </a:prstGeom>
          <a:solidFill>
            <a:schemeClr val="tx2"/>
          </a:solidFill>
        </p:spPr>
        <p:txBody>
          <a:bodyPr wrap="square" rtlCol="0">
            <a:spAutoFit/>
          </a:bodyPr>
          <a:lstStyle/>
          <a:p>
            <a:pPr algn="ctr"/>
            <a:r>
              <a:rPr lang="en-US" sz="1400" b="0" i="0" u="none" strike="noStrike" baseline="0" dirty="0" err="1">
                <a:solidFill>
                  <a:srgbClr val="211F1F"/>
                </a:solidFill>
                <a:latin typeface="Arial" panose="020B0604020202020204" pitchFamily="34" charset="0"/>
              </a:rPr>
              <a:t>Caño</a:t>
            </a:r>
            <a:r>
              <a:rPr lang="en-US" sz="1400" b="0" i="0" u="none" strike="noStrike" baseline="0" dirty="0">
                <a:solidFill>
                  <a:srgbClr val="211F1F"/>
                </a:solidFill>
                <a:latin typeface="Arial" panose="020B0604020202020204" pitchFamily="34" charset="0"/>
              </a:rPr>
              <a:t> Martin Peña CNT-2</a:t>
            </a:r>
            <a:endParaRPr lang="en-US" sz="1100" dirty="0"/>
          </a:p>
        </p:txBody>
      </p:sp>
      <p:sp>
        <p:nvSpPr>
          <p:cNvPr id="14" name="TextBox 13">
            <a:extLst>
              <a:ext uri="{FF2B5EF4-FFF2-40B4-BE49-F238E27FC236}">
                <a16:creationId xmlns:a16="http://schemas.microsoft.com/office/drawing/2014/main" id="{81F2F9F3-D393-A0AA-E47C-EF6F98410FD8}"/>
              </a:ext>
            </a:extLst>
          </p:cNvPr>
          <p:cNvSpPr txBox="1"/>
          <p:nvPr/>
        </p:nvSpPr>
        <p:spPr>
          <a:xfrm>
            <a:off x="8449647" y="4674265"/>
            <a:ext cx="2906083" cy="312868"/>
          </a:xfrm>
          <a:prstGeom prst="rect">
            <a:avLst/>
          </a:prstGeom>
          <a:solidFill>
            <a:schemeClr val="tx2"/>
          </a:solidFill>
        </p:spPr>
        <p:txBody>
          <a:bodyPr wrap="square" rtlCol="0">
            <a:spAutoFit/>
          </a:bodyPr>
          <a:lstStyle/>
          <a:p>
            <a:pPr algn="ctr"/>
            <a:r>
              <a:rPr lang="en-US" sz="1400" dirty="0">
                <a:solidFill>
                  <a:srgbClr val="211F1F"/>
                </a:solidFill>
                <a:latin typeface="Arial" panose="020B0604020202020204" pitchFamily="34" charset="0"/>
              </a:rPr>
              <a:t>Army Family Housing</a:t>
            </a:r>
            <a:endParaRPr lang="en-US" sz="1100" dirty="0"/>
          </a:p>
        </p:txBody>
      </p:sp>
    </p:spTree>
    <p:extLst>
      <p:ext uri="{BB962C8B-B14F-4D97-AF65-F5344CB8AC3E}">
        <p14:creationId xmlns:p14="http://schemas.microsoft.com/office/powerpoint/2010/main" val="1120502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36C066E7-FA67-3125-AD7A-9933C5551E03}"/>
              </a:ext>
            </a:extLst>
          </p:cNvPr>
          <p:cNvSpPr>
            <a:spLocks noGrp="1"/>
          </p:cNvSpPr>
          <p:nvPr>
            <p:ph type="title"/>
          </p:nvPr>
        </p:nvSpPr>
        <p:spPr>
          <a:xfrm>
            <a:off x="0" y="1"/>
            <a:ext cx="12192000" cy="813732"/>
          </a:xfrm>
        </p:spPr>
        <p:txBody>
          <a:bodyPr/>
          <a:lstStyle/>
          <a:p>
            <a:pPr algn="ctr"/>
            <a:r>
              <a:rPr lang="en-US" dirty="0">
                <a:latin typeface="Arial"/>
                <a:ea typeface="ＭＳ Ｐゴシック"/>
                <a:cs typeface="Arial"/>
              </a:rPr>
              <a:t>District capabilities</a:t>
            </a:r>
            <a:endParaRPr lang="en-US" dirty="0"/>
          </a:p>
        </p:txBody>
      </p:sp>
      <p:pic>
        <p:nvPicPr>
          <p:cNvPr id="5" name="Picture 4">
            <a:extLst>
              <a:ext uri="{FF2B5EF4-FFF2-40B4-BE49-F238E27FC236}">
                <a16:creationId xmlns:a16="http://schemas.microsoft.com/office/drawing/2014/main" id="{0D4364F7-D6EE-D9BF-9A4B-3D5A6B81881C}"/>
              </a:ext>
            </a:extLst>
          </p:cNvPr>
          <p:cNvPicPr>
            <a:picLocks noChangeAspect="1"/>
          </p:cNvPicPr>
          <p:nvPr/>
        </p:nvPicPr>
        <p:blipFill>
          <a:blip r:embed="rId3"/>
          <a:stretch>
            <a:fillRect/>
          </a:stretch>
        </p:blipFill>
        <p:spPr>
          <a:xfrm>
            <a:off x="436233" y="3026804"/>
            <a:ext cx="3401716" cy="1722490"/>
          </a:xfrm>
          <a:prstGeom prst="rect">
            <a:avLst/>
          </a:prstGeom>
          <a:ln w="31750">
            <a:solidFill>
              <a:schemeClr val="tx1"/>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97A12295-E232-7B7D-B24D-F00D359911E0}"/>
              </a:ext>
            </a:extLst>
          </p:cNvPr>
          <p:cNvPicPr>
            <a:picLocks noChangeAspect="1"/>
          </p:cNvPicPr>
          <p:nvPr/>
        </p:nvPicPr>
        <p:blipFill>
          <a:blip r:embed="rId4"/>
          <a:stretch>
            <a:fillRect/>
          </a:stretch>
        </p:blipFill>
        <p:spPr>
          <a:xfrm>
            <a:off x="4742871" y="3026804"/>
            <a:ext cx="2765132" cy="1722490"/>
          </a:xfrm>
          <a:prstGeom prst="rect">
            <a:avLst/>
          </a:prstGeom>
          <a:ln w="31750">
            <a:solidFill>
              <a:schemeClr val="tx1"/>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1BDDC5E3-57CE-AC2D-9786-A668DF35BAE4}"/>
              </a:ext>
            </a:extLst>
          </p:cNvPr>
          <p:cNvPicPr>
            <a:picLocks noChangeAspect="1"/>
          </p:cNvPicPr>
          <p:nvPr/>
        </p:nvPicPr>
        <p:blipFill>
          <a:blip r:embed="rId5"/>
          <a:stretch>
            <a:fillRect/>
          </a:stretch>
        </p:blipFill>
        <p:spPr>
          <a:xfrm>
            <a:off x="8470719" y="3021928"/>
            <a:ext cx="3401715" cy="1732242"/>
          </a:xfrm>
          <a:prstGeom prst="rect">
            <a:avLst/>
          </a:prstGeom>
          <a:ln w="31750">
            <a:solidFill>
              <a:schemeClr val="tx1"/>
            </a:solidFill>
          </a:ln>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4EEB037A-EA24-6E6E-3BA2-4E956231625E}"/>
              </a:ext>
            </a:extLst>
          </p:cNvPr>
          <p:cNvSpPr txBox="1"/>
          <p:nvPr/>
        </p:nvSpPr>
        <p:spPr>
          <a:xfrm>
            <a:off x="263703" y="1184988"/>
            <a:ext cx="3858749" cy="1477328"/>
          </a:xfrm>
          <a:prstGeom prst="rect">
            <a:avLst/>
          </a:prstGeom>
          <a:noFill/>
        </p:spPr>
        <p:txBody>
          <a:bodyPr wrap="none" rtlCol="0">
            <a:spAutoFit/>
          </a:bodyPr>
          <a:lstStyle/>
          <a:p>
            <a:r>
              <a:rPr lang="en-US" b="1" dirty="0">
                <a:solidFill>
                  <a:srgbClr val="FF0000"/>
                </a:solidFill>
              </a:rPr>
              <a:t>Civil Works</a:t>
            </a:r>
          </a:p>
          <a:p>
            <a:pPr marL="285750" indent="-285750">
              <a:buFont typeface="Arial" panose="020B0604020202020204" pitchFamily="34" charset="0"/>
              <a:buChar char="•"/>
            </a:pPr>
            <a:r>
              <a:rPr lang="en-US" dirty="0"/>
              <a:t>Flood Risk Management</a:t>
            </a:r>
          </a:p>
          <a:p>
            <a:pPr marL="285750" indent="-285750">
              <a:buFont typeface="Arial" panose="020B0604020202020204" pitchFamily="34" charset="0"/>
              <a:buChar char="•"/>
            </a:pPr>
            <a:r>
              <a:rPr lang="en-US" dirty="0"/>
              <a:t>Navigation</a:t>
            </a:r>
          </a:p>
          <a:p>
            <a:pPr marL="285750" indent="-285750">
              <a:buFont typeface="Arial" panose="020B0604020202020204" pitchFamily="34" charset="0"/>
              <a:buChar char="•"/>
            </a:pPr>
            <a:r>
              <a:rPr lang="en-US" dirty="0"/>
              <a:t>Coastal Storm Risk Management</a:t>
            </a:r>
          </a:p>
          <a:p>
            <a:pPr marL="285750" indent="-285750">
              <a:buFont typeface="Arial" panose="020B0604020202020204" pitchFamily="34" charset="0"/>
              <a:buChar char="•"/>
            </a:pPr>
            <a:r>
              <a:rPr lang="en-US" dirty="0"/>
              <a:t>Ecosystem Restoration</a:t>
            </a:r>
          </a:p>
        </p:txBody>
      </p:sp>
      <p:sp>
        <p:nvSpPr>
          <p:cNvPr id="9" name="TextBox 8">
            <a:extLst>
              <a:ext uri="{FF2B5EF4-FFF2-40B4-BE49-F238E27FC236}">
                <a16:creationId xmlns:a16="http://schemas.microsoft.com/office/drawing/2014/main" id="{64AF59F7-4863-933D-7A43-07E51E6CC140}"/>
              </a:ext>
            </a:extLst>
          </p:cNvPr>
          <p:cNvSpPr txBox="1"/>
          <p:nvPr/>
        </p:nvSpPr>
        <p:spPr>
          <a:xfrm>
            <a:off x="4542376" y="1181877"/>
            <a:ext cx="3928344" cy="1477328"/>
          </a:xfrm>
          <a:prstGeom prst="rect">
            <a:avLst/>
          </a:prstGeom>
          <a:noFill/>
        </p:spPr>
        <p:txBody>
          <a:bodyPr wrap="square" rtlCol="0">
            <a:spAutoFit/>
          </a:bodyPr>
          <a:lstStyle/>
          <a:p>
            <a:r>
              <a:rPr lang="en-US" b="1" dirty="0">
                <a:solidFill>
                  <a:srgbClr val="FF0000"/>
                </a:solidFill>
              </a:rPr>
              <a:t>Military Construction</a:t>
            </a:r>
          </a:p>
          <a:p>
            <a:pPr marL="285750" indent="-285750">
              <a:buFont typeface="Arial" panose="020B0604020202020204" pitchFamily="34" charset="0"/>
              <a:buChar char="•"/>
            </a:pPr>
            <a:r>
              <a:rPr lang="en-US" dirty="0"/>
              <a:t>DOD Support</a:t>
            </a:r>
          </a:p>
          <a:p>
            <a:pPr marL="285750" indent="-285750">
              <a:buFont typeface="Arial" panose="020B0604020202020204" pitchFamily="34" charset="0"/>
              <a:buChar char="•"/>
            </a:pPr>
            <a:r>
              <a:rPr lang="en-US" dirty="0"/>
              <a:t>US Army Reserve</a:t>
            </a:r>
          </a:p>
          <a:p>
            <a:pPr marL="285750" indent="-285750">
              <a:buFont typeface="Arial" panose="020B0604020202020204" pitchFamily="34" charset="0"/>
              <a:buChar char="•"/>
            </a:pPr>
            <a:r>
              <a:rPr lang="en-US" dirty="0"/>
              <a:t>PR National Guard</a:t>
            </a:r>
          </a:p>
          <a:p>
            <a:pPr marL="285750" indent="-285750">
              <a:buFont typeface="Arial" panose="020B0604020202020204" pitchFamily="34" charset="0"/>
              <a:buChar char="•"/>
            </a:pPr>
            <a:r>
              <a:rPr lang="en-US" dirty="0"/>
              <a:t>USVI National Guard</a:t>
            </a:r>
          </a:p>
        </p:txBody>
      </p:sp>
      <p:sp>
        <p:nvSpPr>
          <p:cNvPr id="11" name="TextBox 10">
            <a:extLst>
              <a:ext uri="{FF2B5EF4-FFF2-40B4-BE49-F238E27FC236}">
                <a16:creationId xmlns:a16="http://schemas.microsoft.com/office/drawing/2014/main" id="{110789B9-11F0-2B02-5EDA-1B61A762360B}"/>
              </a:ext>
            </a:extLst>
          </p:cNvPr>
          <p:cNvSpPr txBox="1"/>
          <p:nvPr/>
        </p:nvSpPr>
        <p:spPr>
          <a:xfrm>
            <a:off x="8263656" y="1182736"/>
            <a:ext cx="3928344" cy="1754326"/>
          </a:xfrm>
          <a:prstGeom prst="rect">
            <a:avLst/>
          </a:prstGeom>
          <a:noFill/>
        </p:spPr>
        <p:txBody>
          <a:bodyPr wrap="square" rtlCol="0">
            <a:spAutoFit/>
          </a:bodyPr>
          <a:lstStyle/>
          <a:p>
            <a:r>
              <a:rPr lang="en-US" b="1" dirty="0">
                <a:solidFill>
                  <a:srgbClr val="FF0000"/>
                </a:solidFill>
              </a:rPr>
              <a:t>International &amp; Interagency Support</a:t>
            </a:r>
          </a:p>
          <a:p>
            <a:pPr marL="285750" indent="-285750">
              <a:buFont typeface="Arial" panose="020B0604020202020204" pitchFamily="34" charset="0"/>
              <a:buChar char="•"/>
            </a:pPr>
            <a:r>
              <a:rPr lang="en-US" dirty="0"/>
              <a:t>PREPA Support: Water Assets, Dams, Hydropower, irrigation</a:t>
            </a:r>
          </a:p>
          <a:p>
            <a:pPr marL="285750" indent="-285750">
              <a:buFont typeface="Arial" panose="020B0604020202020204" pitchFamily="34" charset="0"/>
              <a:buChar char="•"/>
            </a:pPr>
            <a:r>
              <a:rPr lang="en-US" dirty="0"/>
              <a:t>FDA San Juan Campus</a:t>
            </a:r>
          </a:p>
          <a:p>
            <a:pPr marL="285750" indent="-285750">
              <a:buFont typeface="Arial" panose="020B0604020202020204" pitchFamily="34" charset="0"/>
              <a:buChar char="•"/>
            </a:pPr>
            <a:r>
              <a:rPr lang="en-US" dirty="0"/>
              <a:t>SOUTHCOM</a:t>
            </a:r>
          </a:p>
        </p:txBody>
      </p:sp>
      <p:sp>
        <p:nvSpPr>
          <p:cNvPr id="12" name="TextBox 11">
            <a:extLst>
              <a:ext uri="{FF2B5EF4-FFF2-40B4-BE49-F238E27FC236}">
                <a16:creationId xmlns:a16="http://schemas.microsoft.com/office/drawing/2014/main" id="{62375946-DBD5-B67E-68B1-861E6408B871}"/>
              </a:ext>
            </a:extLst>
          </p:cNvPr>
          <p:cNvSpPr txBox="1"/>
          <p:nvPr/>
        </p:nvSpPr>
        <p:spPr>
          <a:xfrm>
            <a:off x="350796" y="4945824"/>
            <a:ext cx="3771656" cy="1200329"/>
          </a:xfrm>
          <a:prstGeom prst="rect">
            <a:avLst/>
          </a:prstGeom>
          <a:noFill/>
        </p:spPr>
        <p:txBody>
          <a:bodyPr wrap="square" rtlCol="0">
            <a:spAutoFit/>
          </a:bodyPr>
          <a:lstStyle/>
          <a:p>
            <a:r>
              <a:rPr lang="en-US" b="1" dirty="0">
                <a:solidFill>
                  <a:srgbClr val="FF0000"/>
                </a:solidFill>
              </a:rPr>
              <a:t>Regulatory</a:t>
            </a:r>
          </a:p>
          <a:p>
            <a:pPr marL="285750" indent="-285750">
              <a:buFont typeface="Arial" panose="020B0604020202020204" pitchFamily="34" charset="0"/>
              <a:buChar char="•"/>
            </a:pPr>
            <a:r>
              <a:rPr lang="en-US" dirty="0"/>
              <a:t>Section 10 Rivers and Harbors Act</a:t>
            </a:r>
          </a:p>
          <a:p>
            <a:pPr marL="285750" indent="-285750">
              <a:buFont typeface="Arial" panose="020B0604020202020204" pitchFamily="34" charset="0"/>
              <a:buChar char="•"/>
            </a:pPr>
            <a:r>
              <a:rPr lang="en-US" dirty="0"/>
              <a:t>Section 404 Clean Water Act</a:t>
            </a:r>
          </a:p>
        </p:txBody>
      </p:sp>
      <p:sp>
        <p:nvSpPr>
          <p:cNvPr id="13" name="TextBox 12">
            <a:extLst>
              <a:ext uri="{FF2B5EF4-FFF2-40B4-BE49-F238E27FC236}">
                <a16:creationId xmlns:a16="http://schemas.microsoft.com/office/drawing/2014/main" id="{D194322F-D5F3-00AF-61AA-7C0A8CF3FA2B}"/>
              </a:ext>
            </a:extLst>
          </p:cNvPr>
          <p:cNvSpPr txBox="1"/>
          <p:nvPr/>
        </p:nvSpPr>
        <p:spPr>
          <a:xfrm>
            <a:off x="4542376" y="4945824"/>
            <a:ext cx="7649624" cy="1477328"/>
          </a:xfrm>
          <a:prstGeom prst="rect">
            <a:avLst/>
          </a:prstGeom>
          <a:noFill/>
        </p:spPr>
        <p:txBody>
          <a:bodyPr wrap="square" rtlCol="0">
            <a:spAutoFit/>
          </a:bodyPr>
          <a:lstStyle/>
          <a:p>
            <a:r>
              <a:rPr lang="en-US" b="1" dirty="0">
                <a:solidFill>
                  <a:srgbClr val="FF0000"/>
                </a:solidFill>
              </a:rPr>
              <a:t>Emergency Management</a:t>
            </a:r>
          </a:p>
          <a:p>
            <a:pPr marL="285750" indent="-285750">
              <a:buFont typeface="Arial" panose="020B0604020202020204" pitchFamily="34" charset="0"/>
              <a:buChar char="•"/>
            </a:pPr>
            <a:r>
              <a:rPr lang="en-US" dirty="0"/>
              <a:t>Stafford Act emergency assistance under FEMA: Temporary Power, Temporary Roofing (Blue Roof), Infrastructure Assessments, Debris Removal, Flood Risk Management</a:t>
            </a:r>
          </a:p>
          <a:p>
            <a:pPr marL="285750" indent="-285750">
              <a:buFont typeface="Arial" panose="020B0604020202020204" pitchFamily="34" charset="0"/>
              <a:buChar char="•"/>
            </a:pPr>
            <a:r>
              <a:rPr lang="en-US" dirty="0"/>
              <a:t>Public Law 84-99</a:t>
            </a:r>
          </a:p>
        </p:txBody>
      </p:sp>
    </p:spTree>
    <p:extLst>
      <p:ext uri="{BB962C8B-B14F-4D97-AF65-F5344CB8AC3E}">
        <p14:creationId xmlns:p14="http://schemas.microsoft.com/office/powerpoint/2010/main" val="1227587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19384E-5166-5372-A8CD-93189B22CD29}"/>
              </a:ext>
            </a:extLst>
          </p:cNvPr>
          <p:cNvSpPr>
            <a:spLocks noGrp="1"/>
          </p:cNvSpPr>
          <p:nvPr>
            <p:ph type="title"/>
          </p:nvPr>
        </p:nvSpPr>
        <p:spPr>
          <a:xfrm>
            <a:off x="902593" y="415488"/>
            <a:ext cx="10386814" cy="832920"/>
          </a:xfrm>
        </p:spPr>
        <p:txBody>
          <a:bodyPr>
            <a:noAutofit/>
          </a:bodyPr>
          <a:lstStyle/>
          <a:p>
            <a:pPr algn="ctr" eaLnBrk="0" hangingPunct="0">
              <a:defRPr/>
            </a:pPr>
            <a:r>
              <a:rPr lang="en-US" kern="0">
                <a:solidFill>
                  <a:schemeClr val="tx1"/>
                </a:solidFill>
                <a:latin typeface="Arial"/>
                <a:ea typeface="Tahoma"/>
                <a:cs typeface="Tahoma"/>
              </a:rPr>
              <a:t>Caribbean district programs </a:t>
            </a:r>
            <a:br>
              <a:rPr lang="en-US" sz="2400" kern="0">
                <a:latin typeface="Arial"/>
                <a:ea typeface="Tahoma"/>
                <a:cs typeface="Tahoma"/>
              </a:rPr>
            </a:br>
            <a:r>
              <a:rPr lang="en-US" sz="1600" kern="0">
                <a:solidFill>
                  <a:schemeClr val="tx1"/>
                </a:solidFill>
                <a:latin typeface="Arial"/>
                <a:ea typeface="Tahoma"/>
                <a:cs typeface="Tahoma"/>
              </a:rPr>
              <a:t>Civil works, regulatory, </a:t>
            </a:r>
            <a:r>
              <a:rPr lang="en-US" sz="1600" kern="0" err="1">
                <a:solidFill>
                  <a:schemeClr val="tx1"/>
                </a:solidFill>
                <a:latin typeface="Arial"/>
                <a:ea typeface="Tahoma"/>
                <a:cs typeface="Tahoma"/>
              </a:rPr>
              <a:t>MILitary</a:t>
            </a:r>
            <a:r>
              <a:rPr lang="en-US" sz="1600" kern="0">
                <a:solidFill>
                  <a:schemeClr val="tx1"/>
                </a:solidFill>
                <a:latin typeface="Arial"/>
                <a:ea typeface="Tahoma"/>
                <a:cs typeface="Tahoma"/>
              </a:rPr>
              <a:t>, </a:t>
            </a:r>
            <a:br>
              <a:rPr lang="en-US" sz="1600" kern="0">
                <a:latin typeface="Arial"/>
                <a:ea typeface="Tahoma"/>
                <a:cs typeface="Tahoma"/>
              </a:rPr>
            </a:br>
            <a:r>
              <a:rPr lang="en-US" sz="1600" kern="0">
                <a:solidFill>
                  <a:schemeClr val="tx1"/>
                </a:solidFill>
                <a:latin typeface="Arial"/>
                <a:ea typeface="Tahoma"/>
                <a:cs typeface="Tahoma"/>
              </a:rPr>
              <a:t>and interagency and international services, Emergency management </a:t>
            </a:r>
            <a:br>
              <a:rPr lang="en-US" sz="2400" kern="0">
                <a:latin typeface="Arial"/>
                <a:ea typeface="Tahoma"/>
                <a:cs typeface="Tahoma"/>
              </a:rPr>
            </a:br>
            <a:endParaRPr lang="en-US" sz="2400">
              <a:solidFill>
                <a:schemeClr val="tx1"/>
              </a:solidFill>
              <a:ea typeface="Tahoma"/>
              <a:cs typeface="Tahoma"/>
            </a:endParaRPr>
          </a:p>
        </p:txBody>
      </p:sp>
      <p:grpSp>
        <p:nvGrpSpPr>
          <p:cNvPr id="25" name="Group 24">
            <a:extLst>
              <a:ext uri="{FF2B5EF4-FFF2-40B4-BE49-F238E27FC236}">
                <a16:creationId xmlns:a16="http://schemas.microsoft.com/office/drawing/2014/main" id="{96BBFBAA-D76D-D46B-6AAF-D8202CC6F3B2}"/>
              </a:ext>
            </a:extLst>
          </p:cNvPr>
          <p:cNvGrpSpPr/>
          <p:nvPr/>
        </p:nvGrpSpPr>
        <p:grpSpPr>
          <a:xfrm>
            <a:off x="1912534" y="1287209"/>
            <a:ext cx="10034985" cy="3631025"/>
            <a:chOff x="2063619" y="791568"/>
            <a:chExt cx="10277568" cy="3753268"/>
          </a:xfrm>
        </p:grpSpPr>
        <p:sp>
          <p:nvSpPr>
            <p:cNvPr id="26" name="Freeform: Shape 25">
              <a:extLst>
                <a:ext uri="{FF2B5EF4-FFF2-40B4-BE49-F238E27FC236}">
                  <a16:creationId xmlns:a16="http://schemas.microsoft.com/office/drawing/2014/main" id="{D46B3ADE-A55E-2A29-869A-85BC1A173FD2}"/>
                </a:ext>
              </a:extLst>
            </p:cNvPr>
            <p:cNvSpPr/>
            <p:nvPr/>
          </p:nvSpPr>
          <p:spPr>
            <a:xfrm>
              <a:off x="2063619" y="1089281"/>
              <a:ext cx="8524946" cy="3455555"/>
            </a:xfrm>
            <a:custGeom>
              <a:avLst/>
              <a:gdLst>
                <a:gd name="connsiteX0" fmla="*/ 3018692 w 7848600"/>
                <a:gd name="connsiteY0" fmla="*/ 76200 h 2919046"/>
                <a:gd name="connsiteX1" fmla="*/ 2936630 w 7848600"/>
                <a:gd name="connsiteY1" fmla="*/ 87923 h 2919046"/>
                <a:gd name="connsiteX2" fmla="*/ 2825261 w 7848600"/>
                <a:gd name="connsiteY2" fmla="*/ 99646 h 2919046"/>
                <a:gd name="connsiteX3" fmla="*/ 2719753 w 7848600"/>
                <a:gd name="connsiteY3" fmla="*/ 117230 h 2919046"/>
                <a:gd name="connsiteX4" fmla="*/ 2637692 w 7848600"/>
                <a:gd name="connsiteY4" fmla="*/ 128954 h 2919046"/>
                <a:gd name="connsiteX5" fmla="*/ 2608384 w 7848600"/>
                <a:gd name="connsiteY5" fmla="*/ 158261 h 2919046"/>
                <a:gd name="connsiteX6" fmla="*/ 2520461 w 7848600"/>
                <a:gd name="connsiteY6" fmla="*/ 164123 h 2919046"/>
                <a:gd name="connsiteX7" fmla="*/ 2350476 w 7848600"/>
                <a:gd name="connsiteY7" fmla="*/ 169984 h 2919046"/>
                <a:gd name="connsiteX8" fmla="*/ 2186353 w 7848600"/>
                <a:gd name="connsiteY8" fmla="*/ 105507 h 2919046"/>
                <a:gd name="connsiteX9" fmla="*/ 1963615 w 7848600"/>
                <a:gd name="connsiteY9" fmla="*/ 117230 h 2919046"/>
                <a:gd name="connsiteX10" fmla="*/ 1834661 w 7848600"/>
                <a:gd name="connsiteY10" fmla="*/ 117230 h 2919046"/>
                <a:gd name="connsiteX11" fmla="*/ 1658815 w 7848600"/>
                <a:gd name="connsiteY11" fmla="*/ 164123 h 2919046"/>
                <a:gd name="connsiteX12" fmla="*/ 1559169 w 7848600"/>
                <a:gd name="connsiteY12" fmla="*/ 146538 h 2919046"/>
                <a:gd name="connsiteX13" fmla="*/ 1512276 w 7848600"/>
                <a:gd name="connsiteY13" fmla="*/ 123092 h 2919046"/>
                <a:gd name="connsiteX14" fmla="*/ 1359876 w 7848600"/>
                <a:gd name="connsiteY14" fmla="*/ 123092 h 2919046"/>
                <a:gd name="connsiteX15" fmla="*/ 1154723 w 7848600"/>
                <a:gd name="connsiteY15" fmla="*/ 29307 h 2919046"/>
                <a:gd name="connsiteX16" fmla="*/ 1060938 w 7848600"/>
                <a:gd name="connsiteY16" fmla="*/ 17584 h 2919046"/>
                <a:gd name="connsiteX17" fmla="*/ 867507 w 7848600"/>
                <a:gd name="connsiteY17" fmla="*/ 0 h 2919046"/>
                <a:gd name="connsiteX18" fmla="*/ 685800 w 7848600"/>
                <a:gd name="connsiteY18" fmla="*/ 29307 h 2919046"/>
                <a:gd name="connsiteX19" fmla="*/ 574430 w 7848600"/>
                <a:gd name="connsiteY19" fmla="*/ 93784 h 2919046"/>
                <a:gd name="connsiteX20" fmla="*/ 480646 w 7848600"/>
                <a:gd name="connsiteY20" fmla="*/ 199292 h 2919046"/>
                <a:gd name="connsiteX21" fmla="*/ 527538 w 7848600"/>
                <a:gd name="connsiteY21" fmla="*/ 298938 h 2919046"/>
                <a:gd name="connsiteX22" fmla="*/ 521676 w 7848600"/>
                <a:gd name="connsiteY22" fmla="*/ 463061 h 2919046"/>
                <a:gd name="connsiteX23" fmla="*/ 386861 w 7848600"/>
                <a:gd name="connsiteY23" fmla="*/ 568569 h 2919046"/>
                <a:gd name="connsiteX24" fmla="*/ 252046 w 7848600"/>
                <a:gd name="connsiteY24" fmla="*/ 656492 h 2919046"/>
                <a:gd name="connsiteX25" fmla="*/ 0 w 7848600"/>
                <a:gd name="connsiteY25" fmla="*/ 750277 h 2919046"/>
                <a:gd name="connsiteX26" fmla="*/ 82061 w 7848600"/>
                <a:gd name="connsiteY26" fmla="*/ 908538 h 2919046"/>
                <a:gd name="connsiteX27" fmla="*/ 134815 w 7848600"/>
                <a:gd name="connsiteY27" fmla="*/ 1025769 h 2919046"/>
                <a:gd name="connsiteX28" fmla="*/ 240323 w 7848600"/>
                <a:gd name="connsiteY28" fmla="*/ 1113692 h 2919046"/>
                <a:gd name="connsiteX29" fmla="*/ 369276 w 7848600"/>
                <a:gd name="connsiteY29" fmla="*/ 1143000 h 2919046"/>
                <a:gd name="connsiteX30" fmla="*/ 386861 w 7848600"/>
                <a:gd name="connsiteY30" fmla="*/ 1277815 h 2919046"/>
                <a:gd name="connsiteX31" fmla="*/ 468923 w 7848600"/>
                <a:gd name="connsiteY31" fmla="*/ 1412630 h 2919046"/>
                <a:gd name="connsiteX32" fmla="*/ 498230 w 7848600"/>
                <a:gd name="connsiteY32" fmla="*/ 1482969 h 2919046"/>
                <a:gd name="connsiteX33" fmla="*/ 562707 w 7848600"/>
                <a:gd name="connsiteY33" fmla="*/ 1594338 h 2919046"/>
                <a:gd name="connsiteX34" fmla="*/ 474784 w 7848600"/>
                <a:gd name="connsiteY34" fmla="*/ 1658815 h 2919046"/>
                <a:gd name="connsiteX35" fmla="*/ 392723 w 7848600"/>
                <a:gd name="connsiteY35" fmla="*/ 1729154 h 2919046"/>
                <a:gd name="connsiteX36" fmla="*/ 416169 w 7848600"/>
                <a:gd name="connsiteY36" fmla="*/ 1811215 h 2919046"/>
                <a:gd name="connsiteX37" fmla="*/ 404446 w 7848600"/>
                <a:gd name="connsiteY37" fmla="*/ 1881554 h 2919046"/>
                <a:gd name="connsiteX38" fmla="*/ 392723 w 7848600"/>
                <a:gd name="connsiteY38" fmla="*/ 2022230 h 2919046"/>
                <a:gd name="connsiteX39" fmla="*/ 304800 w 7848600"/>
                <a:gd name="connsiteY39" fmla="*/ 2104292 h 2919046"/>
                <a:gd name="connsiteX40" fmla="*/ 322384 w 7848600"/>
                <a:gd name="connsiteY40" fmla="*/ 2157046 h 2919046"/>
                <a:gd name="connsiteX41" fmla="*/ 392723 w 7848600"/>
                <a:gd name="connsiteY41" fmla="*/ 2186354 h 2919046"/>
                <a:gd name="connsiteX42" fmla="*/ 334107 w 7848600"/>
                <a:gd name="connsiteY42" fmla="*/ 2209800 h 2919046"/>
                <a:gd name="connsiteX43" fmla="*/ 287215 w 7848600"/>
                <a:gd name="connsiteY43" fmla="*/ 2315307 h 2919046"/>
                <a:gd name="connsiteX44" fmla="*/ 287215 w 7848600"/>
                <a:gd name="connsiteY44" fmla="*/ 2385646 h 2919046"/>
                <a:gd name="connsiteX45" fmla="*/ 351692 w 7848600"/>
                <a:gd name="connsiteY45" fmla="*/ 2438400 h 2919046"/>
                <a:gd name="connsiteX46" fmla="*/ 445476 w 7848600"/>
                <a:gd name="connsiteY46" fmla="*/ 2497015 h 2919046"/>
                <a:gd name="connsiteX47" fmla="*/ 404446 w 7848600"/>
                <a:gd name="connsiteY47" fmla="*/ 2526323 h 2919046"/>
                <a:gd name="connsiteX48" fmla="*/ 328246 w 7848600"/>
                <a:gd name="connsiteY48" fmla="*/ 2526323 h 2919046"/>
                <a:gd name="connsiteX49" fmla="*/ 257907 w 7848600"/>
                <a:gd name="connsiteY49" fmla="*/ 2614246 h 2919046"/>
                <a:gd name="connsiteX50" fmla="*/ 234461 w 7848600"/>
                <a:gd name="connsiteY50" fmla="*/ 2772507 h 2919046"/>
                <a:gd name="connsiteX51" fmla="*/ 234461 w 7848600"/>
                <a:gd name="connsiteY51" fmla="*/ 2807677 h 2919046"/>
                <a:gd name="connsiteX52" fmla="*/ 334107 w 7848600"/>
                <a:gd name="connsiteY52" fmla="*/ 2772507 h 2919046"/>
                <a:gd name="connsiteX53" fmla="*/ 345830 w 7848600"/>
                <a:gd name="connsiteY53" fmla="*/ 2913184 h 2919046"/>
                <a:gd name="connsiteX54" fmla="*/ 386861 w 7848600"/>
                <a:gd name="connsiteY54" fmla="*/ 2901461 h 2919046"/>
                <a:gd name="connsiteX55" fmla="*/ 386861 w 7848600"/>
                <a:gd name="connsiteY55" fmla="*/ 2883877 h 2919046"/>
                <a:gd name="connsiteX56" fmla="*/ 369276 w 7848600"/>
                <a:gd name="connsiteY56" fmla="*/ 2825261 h 2919046"/>
                <a:gd name="connsiteX57" fmla="*/ 422030 w 7848600"/>
                <a:gd name="connsiteY57" fmla="*/ 2749061 h 2919046"/>
                <a:gd name="connsiteX58" fmla="*/ 474784 w 7848600"/>
                <a:gd name="connsiteY58" fmla="*/ 2760784 h 2919046"/>
                <a:gd name="connsiteX59" fmla="*/ 521676 w 7848600"/>
                <a:gd name="connsiteY59" fmla="*/ 2807677 h 2919046"/>
                <a:gd name="connsiteX60" fmla="*/ 592015 w 7848600"/>
                <a:gd name="connsiteY60" fmla="*/ 2807677 h 2919046"/>
                <a:gd name="connsiteX61" fmla="*/ 756138 w 7848600"/>
                <a:gd name="connsiteY61" fmla="*/ 2819400 h 2919046"/>
                <a:gd name="connsiteX62" fmla="*/ 826476 w 7848600"/>
                <a:gd name="connsiteY62" fmla="*/ 2731477 h 2919046"/>
                <a:gd name="connsiteX63" fmla="*/ 926123 w 7848600"/>
                <a:gd name="connsiteY63" fmla="*/ 2696307 h 2919046"/>
                <a:gd name="connsiteX64" fmla="*/ 1037492 w 7848600"/>
                <a:gd name="connsiteY64" fmla="*/ 2696307 h 2919046"/>
                <a:gd name="connsiteX65" fmla="*/ 1148861 w 7848600"/>
                <a:gd name="connsiteY65" fmla="*/ 2696307 h 2919046"/>
                <a:gd name="connsiteX66" fmla="*/ 1207476 w 7848600"/>
                <a:gd name="connsiteY66" fmla="*/ 2696307 h 2919046"/>
                <a:gd name="connsiteX67" fmla="*/ 1225061 w 7848600"/>
                <a:gd name="connsiteY67" fmla="*/ 2760784 h 2919046"/>
                <a:gd name="connsiteX68" fmla="*/ 1260230 w 7848600"/>
                <a:gd name="connsiteY68" fmla="*/ 2708030 h 2919046"/>
                <a:gd name="connsiteX69" fmla="*/ 1312984 w 7848600"/>
                <a:gd name="connsiteY69" fmla="*/ 2737338 h 2919046"/>
                <a:gd name="connsiteX70" fmla="*/ 1324707 w 7848600"/>
                <a:gd name="connsiteY70" fmla="*/ 2790092 h 2919046"/>
                <a:gd name="connsiteX71" fmla="*/ 1418492 w 7848600"/>
                <a:gd name="connsiteY71" fmla="*/ 2848707 h 2919046"/>
                <a:gd name="connsiteX72" fmla="*/ 1418492 w 7848600"/>
                <a:gd name="connsiteY72" fmla="*/ 2901461 h 2919046"/>
                <a:gd name="connsiteX73" fmla="*/ 1588476 w 7848600"/>
                <a:gd name="connsiteY73" fmla="*/ 2919046 h 2919046"/>
                <a:gd name="connsiteX74" fmla="*/ 1588476 w 7848600"/>
                <a:gd name="connsiteY74" fmla="*/ 2872154 h 2919046"/>
                <a:gd name="connsiteX75" fmla="*/ 1547446 w 7848600"/>
                <a:gd name="connsiteY75" fmla="*/ 2848707 h 2919046"/>
                <a:gd name="connsiteX76" fmla="*/ 1611923 w 7848600"/>
                <a:gd name="connsiteY76" fmla="*/ 2825261 h 2919046"/>
                <a:gd name="connsiteX77" fmla="*/ 1629507 w 7848600"/>
                <a:gd name="connsiteY77" fmla="*/ 2760784 h 2919046"/>
                <a:gd name="connsiteX78" fmla="*/ 1576753 w 7848600"/>
                <a:gd name="connsiteY78" fmla="*/ 2731477 h 2919046"/>
                <a:gd name="connsiteX79" fmla="*/ 1594338 w 7848600"/>
                <a:gd name="connsiteY79" fmla="*/ 2678723 h 2919046"/>
                <a:gd name="connsiteX80" fmla="*/ 1658815 w 7848600"/>
                <a:gd name="connsiteY80" fmla="*/ 2749061 h 2919046"/>
                <a:gd name="connsiteX81" fmla="*/ 1676400 w 7848600"/>
                <a:gd name="connsiteY81" fmla="*/ 2790092 h 2919046"/>
                <a:gd name="connsiteX82" fmla="*/ 1752600 w 7848600"/>
                <a:gd name="connsiteY82" fmla="*/ 2807677 h 2919046"/>
                <a:gd name="connsiteX83" fmla="*/ 1852246 w 7848600"/>
                <a:gd name="connsiteY83" fmla="*/ 2807677 h 2919046"/>
                <a:gd name="connsiteX84" fmla="*/ 1822938 w 7848600"/>
                <a:gd name="connsiteY84" fmla="*/ 2848707 h 2919046"/>
                <a:gd name="connsiteX85" fmla="*/ 1899138 w 7848600"/>
                <a:gd name="connsiteY85" fmla="*/ 2807677 h 2919046"/>
                <a:gd name="connsiteX86" fmla="*/ 1916723 w 7848600"/>
                <a:gd name="connsiteY86" fmla="*/ 2778369 h 2919046"/>
                <a:gd name="connsiteX87" fmla="*/ 1946030 w 7848600"/>
                <a:gd name="connsiteY87" fmla="*/ 2801815 h 2919046"/>
                <a:gd name="connsiteX88" fmla="*/ 2063261 w 7848600"/>
                <a:gd name="connsiteY88" fmla="*/ 2778369 h 2919046"/>
                <a:gd name="connsiteX89" fmla="*/ 2133600 w 7848600"/>
                <a:gd name="connsiteY89" fmla="*/ 2708030 h 2919046"/>
                <a:gd name="connsiteX90" fmla="*/ 2162907 w 7848600"/>
                <a:gd name="connsiteY90" fmla="*/ 2696307 h 2919046"/>
                <a:gd name="connsiteX91" fmla="*/ 2227384 w 7848600"/>
                <a:gd name="connsiteY91" fmla="*/ 2696307 h 2919046"/>
                <a:gd name="connsiteX92" fmla="*/ 2233246 w 7848600"/>
                <a:gd name="connsiteY92" fmla="*/ 2625969 h 2919046"/>
                <a:gd name="connsiteX93" fmla="*/ 2168769 w 7848600"/>
                <a:gd name="connsiteY93" fmla="*/ 2655277 h 2919046"/>
                <a:gd name="connsiteX94" fmla="*/ 2157046 w 7848600"/>
                <a:gd name="connsiteY94" fmla="*/ 2655277 h 2919046"/>
                <a:gd name="connsiteX95" fmla="*/ 2157046 w 7848600"/>
                <a:gd name="connsiteY95" fmla="*/ 2637692 h 2919046"/>
                <a:gd name="connsiteX96" fmla="*/ 2192215 w 7848600"/>
                <a:gd name="connsiteY96" fmla="*/ 2584938 h 2919046"/>
                <a:gd name="connsiteX97" fmla="*/ 2303584 w 7848600"/>
                <a:gd name="connsiteY97" fmla="*/ 2526323 h 2919046"/>
                <a:gd name="connsiteX98" fmla="*/ 2391507 w 7848600"/>
                <a:gd name="connsiteY98" fmla="*/ 2549769 h 2919046"/>
                <a:gd name="connsiteX99" fmla="*/ 2385646 w 7848600"/>
                <a:gd name="connsiteY99" fmla="*/ 2596661 h 2919046"/>
                <a:gd name="connsiteX100" fmla="*/ 2368061 w 7848600"/>
                <a:gd name="connsiteY100" fmla="*/ 2631830 h 2919046"/>
                <a:gd name="connsiteX101" fmla="*/ 2368061 w 7848600"/>
                <a:gd name="connsiteY101" fmla="*/ 2661138 h 2919046"/>
                <a:gd name="connsiteX102" fmla="*/ 2385646 w 7848600"/>
                <a:gd name="connsiteY102" fmla="*/ 2661138 h 2919046"/>
                <a:gd name="connsiteX103" fmla="*/ 2426676 w 7848600"/>
                <a:gd name="connsiteY103" fmla="*/ 2608384 h 2919046"/>
                <a:gd name="connsiteX104" fmla="*/ 2526323 w 7848600"/>
                <a:gd name="connsiteY104" fmla="*/ 2608384 h 2919046"/>
                <a:gd name="connsiteX105" fmla="*/ 2631830 w 7848600"/>
                <a:gd name="connsiteY105" fmla="*/ 2643554 h 2919046"/>
                <a:gd name="connsiteX106" fmla="*/ 2778369 w 7848600"/>
                <a:gd name="connsiteY106" fmla="*/ 2690446 h 2919046"/>
                <a:gd name="connsiteX107" fmla="*/ 2848707 w 7848600"/>
                <a:gd name="connsiteY107" fmla="*/ 2696307 h 2919046"/>
                <a:gd name="connsiteX108" fmla="*/ 2971800 w 7848600"/>
                <a:gd name="connsiteY108" fmla="*/ 2625969 h 2919046"/>
                <a:gd name="connsiteX109" fmla="*/ 3024553 w 7848600"/>
                <a:gd name="connsiteY109" fmla="*/ 2643554 h 2919046"/>
                <a:gd name="connsiteX110" fmla="*/ 3071446 w 7848600"/>
                <a:gd name="connsiteY110" fmla="*/ 2713892 h 2919046"/>
                <a:gd name="connsiteX111" fmla="*/ 3153507 w 7848600"/>
                <a:gd name="connsiteY111" fmla="*/ 2678723 h 2919046"/>
                <a:gd name="connsiteX112" fmla="*/ 3223846 w 7848600"/>
                <a:gd name="connsiteY112" fmla="*/ 2702169 h 2919046"/>
                <a:gd name="connsiteX113" fmla="*/ 3358661 w 7848600"/>
                <a:gd name="connsiteY113" fmla="*/ 2678723 h 2919046"/>
                <a:gd name="connsiteX114" fmla="*/ 3587261 w 7848600"/>
                <a:gd name="connsiteY114" fmla="*/ 2579077 h 2919046"/>
                <a:gd name="connsiteX115" fmla="*/ 3751384 w 7848600"/>
                <a:gd name="connsiteY115" fmla="*/ 2590800 h 2919046"/>
                <a:gd name="connsiteX116" fmla="*/ 3892061 w 7848600"/>
                <a:gd name="connsiteY116" fmla="*/ 2672861 h 2919046"/>
                <a:gd name="connsiteX117" fmla="*/ 4097215 w 7848600"/>
                <a:gd name="connsiteY117" fmla="*/ 2766646 h 2919046"/>
                <a:gd name="connsiteX118" fmla="*/ 4144107 w 7848600"/>
                <a:gd name="connsiteY118" fmla="*/ 2819400 h 2919046"/>
                <a:gd name="connsiteX119" fmla="*/ 4232030 w 7848600"/>
                <a:gd name="connsiteY119" fmla="*/ 2743200 h 2919046"/>
                <a:gd name="connsiteX120" fmla="*/ 4302369 w 7848600"/>
                <a:gd name="connsiteY120" fmla="*/ 2690446 h 2919046"/>
                <a:gd name="connsiteX121" fmla="*/ 4413738 w 7848600"/>
                <a:gd name="connsiteY121" fmla="*/ 2631830 h 2919046"/>
                <a:gd name="connsiteX122" fmla="*/ 4536830 w 7848600"/>
                <a:gd name="connsiteY122" fmla="*/ 2684584 h 2919046"/>
                <a:gd name="connsiteX123" fmla="*/ 4577861 w 7848600"/>
                <a:gd name="connsiteY123" fmla="*/ 2725615 h 2919046"/>
                <a:gd name="connsiteX124" fmla="*/ 4618892 w 7848600"/>
                <a:gd name="connsiteY124" fmla="*/ 2754923 h 2919046"/>
                <a:gd name="connsiteX125" fmla="*/ 4607169 w 7848600"/>
                <a:gd name="connsiteY125" fmla="*/ 2778369 h 2919046"/>
                <a:gd name="connsiteX126" fmla="*/ 4706815 w 7848600"/>
                <a:gd name="connsiteY126" fmla="*/ 2795954 h 2919046"/>
                <a:gd name="connsiteX127" fmla="*/ 4806461 w 7848600"/>
                <a:gd name="connsiteY127" fmla="*/ 2848707 h 2919046"/>
                <a:gd name="connsiteX128" fmla="*/ 4835769 w 7848600"/>
                <a:gd name="connsiteY128" fmla="*/ 2801815 h 2919046"/>
                <a:gd name="connsiteX129" fmla="*/ 4853353 w 7848600"/>
                <a:gd name="connsiteY129" fmla="*/ 2813538 h 2919046"/>
                <a:gd name="connsiteX130" fmla="*/ 4853353 w 7848600"/>
                <a:gd name="connsiteY130" fmla="*/ 2825261 h 2919046"/>
                <a:gd name="connsiteX131" fmla="*/ 4853353 w 7848600"/>
                <a:gd name="connsiteY131" fmla="*/ 2842846 h 2919046"/>
                <a:gd name="connsiteX132" fmla="*/ 4894384 w 7848600"/>
                <a:gd name="connsiteY132" fmla="*/ 2819400 h 2919046"/>
                <a:gd name="connsiteX133" fmla="*/ 4882661 w 7848600"/>
                <a:gd name="connsiteY133" fmla="*/ 2778369 h 2919046"/>
                <a:gd name="connsiteX134" fmla="*/ 4917830 w 7848600"/>
                <a:gd name="connsiteY134" fmla="*/ 2760784 h 2919046"/>
                <a:gd name="connsiteX135" fmla="*/ 4941276 w 7848600"/>
                <a:gd name="connsiteY135" fmla="*/ 2760784 h 2919046"/>
                <a:gd name="connsiteX136" fmla="*/ 4999892 w 7848600"/>
                <a:gd name="connsiteY136" fmla="*/ 2708030 h 2919046"/>
                <a:gd name="connsiteX137" fmla="*/ 5134707 w 7848600"/>
                <a:gd name="connsiteY137" fmla="*/ 2766646 h 2919046"/>
                <a:gd name="connsiteX138" fmla="*/ 5099538 w 7848600"/>
                <a:gd name="connsiteY138" fmla="*/ 2795954 h 2919046"/>
                <a:gd name="connsiteX139" fmla="*/ 4999892 w 7848600"/>
                <a:gd name="connsiteY139" fmla="*/ 2801815 h 2919046"/>
                <a:gd name="connsiteX140" fmla="*/ 4999892 w 7848600"/>
                <a:gd name="connsiteY140" fmla="*/ 2842846 h 2919046"/>
                <a:gd name="connsiteX141" fmla="*/ 5029200 w 7848600"/>
                <a:gd name="connsiteY141" fmla="*/ 2889738 h 2919046"/>
                <a:gd name="connsiteX142" fmla="*/ 5081953 w 7848600"/>
                <a:gd name="connsiteY142" fmla="*/ 2866292 h 2919046"/>
                <a:gd name="connsiteX143" fmla="*/ 5169876 w 7848600"/>
                <a:gd name="connsiteY143" fmla="*/ 2854569 h 2919046"/>
                <a:gd name="connsiteX144" fmla="*/ 5269523 w 7848600"/>
                <a:gd name="connsiteY144" fmla="*/ 2860430 h 2919046"/>
                <a:gd name="connsiteX145" fmla="*/ 5369169 w 7848600"/>
                <a:gd name="connsiteY145" fmla="*/ 2801815 h 2919046"/>
                <a:gd name="connsiteX146" fmla="*/ 5451230 w 7848600"/>
                <a:gd name="connsiteY146" fmla="*/ 2754923 h 2919046"/>
                <a:gd name="connsiteX147" fmla="*/ 5615353 w 7848600"/>
                <a:gd name="connsiteY147" fmla="*/ 2672861 h 2919046"/>
                <a:gd name="connsiteX148" fmla="*/ 5750169 w 7848600"/>
                <a:gd name="connsiteY148" fmla="*/ 2731477 h 2919046"/>
                <a:gd name="connsiteX149" fmla="*/ 5908430 w 7848600"/>
                <a:gd name="connsiteY149" fmla="*/ 2608384 h 2919046"/>
                <a:gd name="connsiteX150" fmla="*/ 6008076 w 7848600"/>
                <a:gd name="connsiteY150" fmla="*/ 2602523 h 2919046"/>
                <a:gd name="connsiteX151" fmla="*/ 6078415 w 7848600"/>
                <a:gd name="connsiteY151" fmla="*/ 2655277 h 2919046"/>
                <a:gd name="connsiteX152" fmla="*/ 6254261 w 7848600"/>
                <a:gd name="connsiteY152" fmla="*/ 2625969 h 2919046"/>
                <a:gd name="connsiteX153" fmla="*/ 6336323 w 7848600"/>
                <a:gd name="connsiteY153" fmla="*/ 2608384 h 2919046"/>
                <a:gd name="connsiteX154" fmla="*/ 6359769 w 7848600"/>
                <a:gd name="connsiteY154" fmla="*/ 2608384 h 2919046"/>
                <a:gd name="connsiteX155" fmla="*/ 6523892 w 7848600"/>
                <a:gd name="connsiteY155" fmla="*/ 2502877 h 2919046"/>
                <a:gd name="connsiteX156" fmla="*/ 6600092 w 7848600"/>
                <a:gd name="connsiteY156" fmla="*/ 2432538 h 2919046"/>
                <a:gd name="connsiteX157" fmla="*/ 6781800 w 7848600"/>
                <a:gd name="connsiteY157" fmla="*/ 2391507 h 2919046"/>
                <a:gd name="connsiteX158" fmla="*/ 6781800 w 7848600"/>
                <a:gd name="connsiteY158" fmla="*/ 2303584 h 2919046"/>
                <a:gd name="connsiteX159" fmla="*/ 6770076 w 7848600"/>
                <a:gd name="connsiteY159" fmla="*/ 2244969 h 2919046"/>
                <a:gd name="connsiteX160" fmla="*/ 6816969 w 7848600"/>
                <a:gd name="connsiteY160" fmla="*/ 2151184 h 2919046"/>
                <a:gd name="connsiteX161" fmla="*/ 6875584 w 7848600"/>
                <a:gd name="connsiteY161" fmla="*/ 2180492 h 2919046"/>
                <a:gd name="connsiteX162" fmla="*/ 6910753 w 7848600"/>
                <a:gd name="connsiteY162" fmla="*/ 2174630 h 2919046"/>
                <a:gd name="connsiteX163" fmla="*/ 6940061 w 7848600"/>
                <a:gd name="connsiteY163" fmla="*/ 2057400 h 2919046"/>
                <a:gd name="connsiteX164" fmla="*/ 6957646 w 7848600"/>
                <a:gd name="connsiteY164" fmla="*/ 2016369 h 2919046"/>
                <a:gd name="connsiteX165" fmla="*/ 6957646 w 7848600"/>
                <a:gd name="connsiteY165" fmla="*/ 1963615 h 2919046"/>
                <a:gd name="connsiteX166" fmla="*/ 6998676 w 7848600"/>
                <a:gd name="connsiteY166" fmla="*/ 1893277 h 2919046"/>
                <a:gd name="connsiteX167" fmla="*/ 6981092 w 7848600"/>
                <a:gd name="connsiteY167" fmla="*/ 1875692 h 2919046"/>
                <a:gd name="connsiteX168" fmla="*/ 7086600 w 7848600"/>
                <a:gd name="connsiteY168" fmla="*/ 1693984 h 2919046"/>
                <a:gd name="connsiteX169" fmla="*/ 7156938 w 7848600"/>
                <a:gd name="connsiteY169" fmla="*/ 1658815 h 2919046"/>
                <a:gd name="connsiteX170" fmla="*/ 7180384 w 7848600"/>
                <a:gd name="connsiteY170" fmla="*/ 1629507 h 2919046"/>
                <a:gd name="connsiteX171" fmla="*/ 7215553 w 7848600"/>
                <a:gd name="connsiteY171" fmla="*/ 1541584 h 2919046"/>
                <a:gd name="connsiteX172" fmla="*/ 7303476 w 7848600"/>
                <a:gd name="connsiteY172" fmla="*/ 1524000 h 2919046"/>
                <a:gd name="connsiteX173" fmla="*/ 7338646 w 7848600"/>
                <a:gd name="connsiteY173" fmla="*/ 1547446 h 2919046"/>
                <a:gd name="connsiteX174" fmla="*/ 7391400 w 7848600"/>
                <a:gd name="connsiteY174" fmla="*/ 1553307 h 2919046"/>
                <a:gd name="connsiteX175" fmla="*/ 7414846 w 7848600"/>
                <a:gd name="connsiteY175" fmla="*/ 1506415 h 2919046"/>
                <a:gd name="connsiteX176" fmla="*/ 7432430 w 7848600"/>
                <a:gd name="connsiteY176" fmla="*/ 1482969 h 2919046"/>
                <a:gd name="connsiteX177" fmla="*/ 7473461 w 7848600"/>
                <a:gd name="connsiteY177" fmla="*/ 1482969 h 2919046"/>
                <a:gd name="connsiteX178" fmla="*/ 7479323 w 7848600"/>
                <a:gd name="connsiteY178" fmla="*/ 1482969 h 2919046"/>
                <a:gd name="connsiteX179" fmla="*/ 7479323 w 7848600"/>
                <a:gd name="connsiteY179" fmla="*/ 1459523 h 2919046"/>
                <a:gd name="connsiteX180" fmla="*/ 7537938 w 7848600"/>
                <a:gd name="connsiteY180" fmla="*/ 1412630 h 2919046"/>
                <a:gd name="connsiteX181" fmla="*/ 7596553 w 7848600"/>
                <a:gd name="connsiteY181" fmla="*/ 1453661 h 2919046"/>
                <a:gd name="connsiteX182" fmla="*/ 7655169 w 7848600"/>
                <a:gd name="connsiteY182" fmla="*/ 1441938 h 2919046"/>
                <a:gd name="connsiteX183" fmla="*/ 7702061 w 7848600"/>
                <a:gd name="connsiteY183" fmla="*/ 1412630 h 2919046"/>
                <a:gd name="connsiteX184" fmla="*/ 7643446 w 7848600"/>
                <a:gd name="connsiteY184" fmla="*/ 1389184 h 2919046"/>
                <a:gd name="connsiteX185" fmla="*/ 7643446 w 7848600"/>
                <a:gd name="connsiteY185" fmla="*/ 1307123 h 2919046"/>
                <a:gd name="connsiteX186" fmla="*/ 7707923 w 7848600"/>
                <a:gd name="connsiteY186" fmla="*/ 1277815 h 2919046"/>
                <a:gd name="connsiteX187" fmla="*/ 7737230 w 7848600"/>
                <a:gd name="connsiteY187" fmla="*/ 1330569 h 2919046"/>
                <a:gd name="connsiteX188" fmla="*/ 7807569 w 7848600"/>
                <a:gd name="connsiteY188" fmla="*/ 1377461 h 2919046"/>
                <a:gd name="connsiteX189" fmla="*/ 7848600 w 7848600"/>
                <a:gd name="connsiteY189" fmla="*/ 1271954 h 2919046"/>
                <a:gd name="connsiteX190" fmla="*/ 7772400 w 7848600"/>
                <a:gd name="connsiteY190" fmla="*/ 1184030 h 2919046"/>
                <a:gd name="connsiteX191" fmla="*/ 7772400 w 7848600"/>
                <a:gd name="connsiteY191" fmla="*/ 1184030 h 2919046"/>
                <a:gd name="connsiteX192" fmla="*/ 7760676 w 7848600"/>
                <a:gd name="connsiteY192" fmla="*/ 1143000 h 2919046"/>
                <a:gd name="connsiteX193" fmla="*/ 7713784 w 7848600"/>
                <a:gd name="connsiteY193" fmla="*/ 1148861 h 2919046"/>
                <a:gd name="connsiteX194" fmla="*/ 7672753 w 7848600"/>
                <a:gd name="connsiteY194" fmla="*/ 1137138 h 2919046"/>
                <a:gd name="connsiteX195" fmla="*/ 7666892 w 7848600"/>
                <a:gd name="connsiteY195" fmla="*/ 1084384 h 2919046"/>
                <a:gd name="connsiteX196" fmla="*/ 7666892 w 7848600"/>
                <a:gd name="connsiteY196" fmla="*/ 1043354 h 2919046"/>
                <a:gd name="connsiteX197" fmla="*/ 7637584 w 7848600"/>
                <a:gd name="connsiteY197" fmla="*/ 1019907 h 2919046"/>
                <a:gd name="connsiteX198" fmla="*/ 7702061 w 7848600"/>
                <a:gd name="connsiteY198" fmla="*/ 890954 h 2919046"/>
                <a:gd name="connsiteX199" fmla="*/ 7655169 w 7848600"/>
                <a:gd name="connsiteY199" fmla="*/ 797169 h 2919046"/>
                <a:gd name="connsiteX200" fmla="*/ 7625861 w 7848600"/>
                <a:gd name="connsiteY200" fmla="*/ 744415 h 2919046"/>
                <a:gd name="connsiteX201" fmla="*/ 7631723 w 7848600"/>
                <a:gd name="connsiteY201" fmla="*/ 715107 h 2919046"/>
                <a:gd name="connsiteX202" fmla="*/ 7719646 w 7848600"/>
                <a:gd name="connsiteY202" fmla="*/ 580292 h 2919046"/>
                <a:gd name="connsiteX203" fmla="*/ 7713784 w 7848600"/>
                <a:gd name="connsiteY203" fmla="*/ 533400 h 2919046"/>
                <a:gd name="connsiteX204" fmla="*/ 7678615 w 7848600"/>
                <a:gd name="connsiteY204" fmla="*/ 509954 h 2919046"/>
                <a:gd name="connsiteX205" fmla="*/ 7631723 w 7848600"/>
                <a:gd name="connsiteY205" fmla="*/ 574430 h 2919046"/>
                <a:gd name="connsiteX206" fmla="*/ 7631723 w 7848600"/>
                <a:gd name="connsiteY206" fmla="*/ 592015 h 2919046"/>
                <a:gd name="connsiteX207" fmla="*/ 7578969 w 7848600"/>
                <a:gd name="connsiteY207" fmla="*/ 568569 h 2919046"/>
                <a:gd name="connsiteX208" fmla="*/ 7549661 w 7848600"/>
                <a:gd name="connsiteY208" fmla="*/ 592015 h 2919046"/>
                <a:gd name="connsiteX209" fmla="*/ 7496907 w 7848600"/>
                <a:gd name="connsiteY209" fmla="*/ 621323 h 2919046"/>
                <a:gd name="connsiteX210" fmla="*/ 7403123 w 7848600"/>
                <a:gd name="connsiteY210" fmla="*/ 603738 h 2919046"/>
                <a:gd name="connsiteX211" fmla="*/ 7274169 w 7848600"/>
                <a:gd name="connsiteY211" fmla="*/ 586154 h 2919046"/>
                <a:gd name="connsiteX212" fmla="*/ 7209692 w 7848600"/>
                <a:gd name="connsiteY212" fmla="*/ 533400 h 2919046"/>
                <a:gd name="connsiteX213" fmla="*/ 7186246 w 7848600"/>
                <a:gd name="connsiteY213" fmla="*/ 527538 h 2919046"/>
                <a:gd name="connsiteX214" fmla="*/ 7115907 w 7848600"/>
                <a:gd name="connsiteY214" fmla="*/ 527538 h 2919046"/>
                <a:gd name="connsiteX215" fmla="*/ 7045569 w 7848600"/>
                <a:gd name="connsiteY215" fmla="*/ 504092 h 2919046"/>
                <a:gd name="connsiteX216" fmla="*/ 6992815 w 7848600"/>
                <a:gd name="connsiteY216" fmla="*/ 445477 h 2919046"/>
                <a:gd name="connsiteX217" fmla="*/ 6981092 w 7848600"/>
                <a:gd name="connsiteY217" fmla="*/ 439615 h 2919046"/>
                <a:gd name="connsiteX218" fmla="*/ 6986953 w 7848600"/>
                <a:gd name="connsiteY218" fmla="*/ 410307 h 2919046"/>
                <a:gd name="connsiteX219" fmla="*/ 6934200 w 7848600"/>
                <a:gd name="connsiteY219" fmla="*/ 410307 h 2919046"/>
                <a:gd name="connsiteX220" fmla="*/ 6904892 w 7848600"/>
                <a:gd name="connsiteY220" fmla="*/ 427892 h 2919046"/>
                <a:gd name="connsiteX221" fmla="*/ 6887307 w 7848600"/>
                <a:gd name="connsiteY221" fmla="*/ 433754 h 2919046"/>
                <a:gd name="connsiteX222" fmla="*/ 6881446 w 7848600"/>
                <a:gd name="connsiteY222" fmla="*/ 422030 h 2919046"/>
                <a:gd name="connsiteX223" fmla="*/ 6899030 w 7848600"/>
                <a:gd name="connsiteY223" fmla="*/ 381000 h 2919046"/>
                <a:gd name="connsiteX224" fmla="*/ 6840415 w 7848600"/>
                <a:gd name="connsiteY224" fmla="*/ 363415 h 2919046"/>
                <a:gd name="connsiteX225" fmla="*/ 6840415 w 7848600"/>
                <a:gd name="connsiteY225" fmla="*/ 404446 h 2919046"/>
                <a:gd name="connsiteX226" fmla="*/ 6770076 w 7848600"/>
                <a:gd name="connsiteY226" fmla="*/ 433754 h 2919046"/>
                <a:gd name="connsiteX227" fmla="*/ 6682153 w 7848600"/>
                <a:gd name="connsiteY227" fmla="*/ 363415 h 2919046"/>
                <a:gd name="connsiteX228" fmla="*/ 6611815 w 7848600"/>
                <a:gd name="connsiteY228" fmla="*/ 334107 h 2919046"/>
                <a:gd name="connsiteX229" fmla="*/ 6541476 w 7848600"/>
                <a:gd name="connsiteY229" fmla="*/ 322384 h 2919046"/>
                <a:gd name="connsiteX230" fmla="*/ 6477000 w 7848600"/>
                <a:gd name="connsiteY230" fmla="*/ 298938 h 2919046"/>
                <a:gd name="connsiteX231" fmla="*/ 6418384 w 7848600"/>
                <a:gd name="connsiteY231" fmla="*/ 240323 h 2919046"/>
                <a:gd name="connsiteX232" fmla="*/ 6418384 w 7848600"/>
                <a:gd name="connsiteY232" fmla="*/ 240323 h 2919046"/>
                <a:gd name="connsiteX233" fmla="*/ 6307015 w 7848600"/>
                <a:gd name="connsiteY233" fmla="*/ 269630 h 2919046"/>
                <a:gd name="connsiteX234" fmla="*/ 6213230 w 7848600"/>
                <a:gd name="connsiteY234" fmla="*/ 269630 h 2919046"/>
                <a:gd name="connsiteX235" fmla="*/ 6031523 w 7848600"/>
                <a:gd name="connsiteY235" fmla="*/ 222738 h 2919046"/>
                <a:gd name="connsiteX236" fmla="*/ 5967046 w 7848600"/>
                <a:gd name="connsiteY236" fmla="*/ 234461 h 2919046"/>
                <a:gd name="connsiteX237" fmla="*/ 6031523 w 7848600"/>
                <a:gd name="connsiteY237" fmla="*/ 269630 h 2919046"/>
                <a:gd name="connsiteX238" fmla="*/ 6037384 w 7848600"/>
                <a:gd name="connsiteY238" fmla="*/ 287215 h 2919046"/>
                <a:gd name="connsiteX239" fmla="*/ 6019800 w 7848600"/>
                <a:gd name="connsiteY239" fmla="*/ 310661 h 2919046"/>
                <a:gd name="connsiteX240" fmla="*/ 5984630 w 7848600"/>
                <a:gd name="connsiteY240" fmla="*/ 304800 h 2919046"/>
                <a:gd name="connsiteX241" fmla="*/ 5961184 w 7848600"/>
                <a:gd name="connsiteY241" fmla="*/ 240323 h 2919046"/>
                <a:gd name="connsiteX242" fmla="*/ 5902569 w 7848600"/>
                <a:gd name="connsiteY242" fmla="*/ 263769 h 2919046"/>
                <a:gd name="connsiteX243" fmla="*/ 5802923 w 7848600"/>
                <a:gd name="connsiteY243" fmla="*/ 257907 h 2919046"/>
                <a:gd name="connsiteX244" fmla="*/ 5703276 w 7848600"/>
                <a:gd name="connsiteY244" fmla="*/ 240323 h 2919046"/>
                <a:gd name="connsiteX245" fmla="*/ 5580184 w 7848600"/>
                <a:gd name="connsiteY245" fmla="*/ 228600 h 2919046"/>
                <a:gd name="connsiteX246" fmla="*/ 5503984 w 7848600"/>
                <a:gd name="connsiteY246" fmla="*/ 205154 h 2919046"/>
                <a:gd name="connsiteX247" fmla="*/ 5392615 w 7848600"/>
                <a:gd name="connsiteY247" fmla="*/ 164123 h 2919046"/>
                <a:gd name="connsiteX248" fmla="*/ 5298830 w 7848600"/>
                <a:gd name="connsiteY248" fmla="*/ 164123 h 2919046"/>
                <a:gd name="connsiteX249" fmla="*/ 5240215 w 7848600"/>
                <a:gd name="connsiteY249" fmla="*/ 211015 h 2919046"/>
                <a:gd name="connsiteX250" fmla="*/ 5175738 w 7848600"/>
                <a:gd name="connsiteY250" fmla="*/ 240323 h 2919046"/>
                <a:gd name="connsiteX251" fmla="*/ 5117123 w 7848600"/>
                <a:gd name="connsiteY251" fmla="*/ 216877 h 2919046"/>
                <a:gd name="connsiteX252" fmla="*/ 5087815 w 7848600"/>
                <a:gd name="connsiteY252" fmla="*/ 187569 h 2919046"/>
                <a:gd name="connsiteX253" fmla="*/ 5070230 w 7848600"/>
                <a:gd name="connsiteY253" fmla="*/ 158261 h 2919046"/>
                <a:gd name="connsiteX254" fmla="*/ 5023338 w 7848600"/>
                <a:gd name="connsiteY254" fmla="*/ 158261 h 2919046"/>
                <a:gd name="connsiteX255" fmla="*/ 4906107 w 7848600"/>
                <a:gd name="connsiteY255" fmla="*/ 175846 h 2919046"/>
                <a:gd name="connsiteX256" fmla="*/ 4812323 w 7848600"/>
                <a:gd name="connsiteY256" fmla="*/ 169984 h 2919046"/>
                <a:gd name="connsiteX257" fmla="*/ 4783015 w 7848600"/>
                <a:gd name="connsiteY257" fmla="*/ 169984 h 2919046"/>
                <a:gd name="connsiteX258" fmla="*/ 4741984 w 7848600"/>
                <a:gd name="connsiteY258" fmla="*/ 169984 h 2919046"/>
                <a:gd name="connsiteX259" fmla="*/ 4595446 w 7848600"/>
                <a:gd name="connsiteY259" fmla="*/ 117230 h 2919046"/>
                <a:gd name="connsiteX260" fmla="*/ 4495800 w 7848600"/>
                <a:gd name="connsiteY260" fmla="*/ 146538 h 2919046"/>
                <a:gd name="connsiteX261" fmla="*/ 4343400 w 7848600"/>
                <a:gd name="connsiteY261" fmla="*/ 134815 h 2919046"/>
                <a:gd name="connsiteX262" fmla="*/ 4267200 w 7848600"/>
                <a:gd name="connsiteY262" fmla="*/ 105507 h 2919046"/>
                <a:gd name="connsiteX263" fmla="*/ 4202723 w 7848600"/>
                <a:gd name="connsiteY263" fmla="*/ 87923 h 2919046"/>
                <a:gd name="connsiteX264" fmla="*/ 4149969 w 7848600"/>
                <a:gd name="connsiteY264" fmla="*/ 93784 h 2919046"/>
                <a:gd name="connsiteX265" fmla="*/ 4138246 w 7848600"/>
                <a:gd name="connsiteY265" fmla="*/ 117230 h 2919046"/>
                <a:gd name="connsiteX266" fmla="*/ 4067907 w 7848600"/>
                <a:gd name="connsiteY266" fmla="*/ 93784 h 2919046"/>
                <a:gd name="connsiteX267" fmla="*/ 3956538 w 7848600"/>
                <a:gd name="connsiteY267" fmla="*/ 82061 h 2919046"/>
                <a:gd name="connsiteX268" fmla="*/ 3880338 w 7848600"/>
                <a:gd name="connsiteY268" fmla="*/ 99646 h 2919046"/>
                <a:gd name="connsiteX269" fmla="*/ 3780692 w 7848600"/>
                <a:gd name="connsiteY269" fmla="*/ 175846 h 2919046"/>
                <a:gd name="connsiteX270" fmla="*/ 3645876 w 7848600"/>
                <a:gd name="connsiteY270" fmla="*/ 164123 h 2919046"/>
                <a:gd name="connsiteX271" fmla="*/ 3487615 w 7848600"/>
                <a:gd name="connsiteY271" fmla="*/ 140677 h 2919046"/>
                <a:gd name="connsiteX272" fmla="*/ 3405553 w 7848600"/>
                <a:gd name="connsiteY272" fmla="*/ 128954 h 2919046"/>
                <a:gd name="connsiteX273" fmla="*/ 3305907 w 7848600"/>
                <a:gd name="connsiteY273" fmla="*/ 82061 h 2919046"/>
                <a:gd name="connsiteX274" fmla="*/ 3229707 w 7848600"/>
                <a:gd name="connsiteY274" fmla="*/ 99646 h 2919046"/>
                <a:gd name="connsiteX275" fmla="*/ 3153507 w 7848600"/>
                <a:gd name="connsiteY275" fmla="*/ 128954 h 2919046"/>
                <a:gd name="connsiteX276" fmla="*/ 3100753 w 7848600"/>
                <a:gd name="connsiteY276" fmla="*/ 111369 h 2919046"/>
                <a:gd name="connsiteX277" fmla="*/ 3018692 w 7848600"/>
                <a:gd name="connsiteY277" fmla="*/ 76200 h 291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7848600" h="2919046">
                  <a:moveTo>
                    <a:pt x="3018692" y="76200"/>
                  </a:moveTo>
                  <a:lnTo>
                    <a:pt x="2936630" y="87923"/>
                  </a:lnTo>
                  <a:lnTo>
                    <a:pt x="2825261" y="99646"/>
                  </a:lnTo>
                  <a:lnTo>
                    <a:pt x="2719753" y="117230"/>
                  </a:lnTo>
                  <a:lnTo>
                    <a:pt x="2637692" y="128954"/>
                  </a:lnTo>
                  <a:lnTo>
                    <a:pt x="2608384" y="158261"/>
                  </a:lnTo>
                  <a:lnTo>
                    <a:pt x="2520461" y="164123"/>
                  </a:lnTo>
                  <a:lnTo>
                    <a:pt x="2350476" y="169984"/>
                  </a:lnTo>
                  <a:lnTo>
                    <a:pt x="2186353" y="105507"/>
                  </a:lnTo>
                  <a:lnTo>
                    <a:pt x="1963615" y="117230"/>
                  </a:lnTo>
                  <a:lnTo>
                    <a:pt x="1834661" y="117230"/>
                  </a:lnTo>
                  <a:lnTo>
                    <a:pt x="1658815" y="164123"/>
                  </a:lnTo>
                  <a:lnTo>
                    <a:pt x="1559169" y="146538"/>
                  </a:lnTo>
                  <a:lnTo>
                    <a:pt x="1512276" y="123092"/>
                  </a:lnTo>
                  <a:lnTo>
                    <a:pt x="1359876" y="123092"/>
                  </a:lnTo>
                  <a:lnTo>
                    <a:pt x="1154723" y="29307"/>
                  </a:lnTo>
                  <a:lnTo>
                    <a:pt x="1060938" y="17584"/>
                  </a:lnTo>
                  <a:lnTo>
                    <a:pt x="867507" y="0"/>
                  </a:lnTo>
                  <a:lnTo>
                    <a:pt x="685800" y="29307"/>
                  </a:lnTo>
                  <a:lnTo>
                    <a:pt x="574430" y="93784"/>
                  </a:lnTo>
                  <a:lnTo>
                    <a:pt x="480646" y="199292"/>
                  </a:lnTo>
                  <a:lnTo>
                    <a:pt x="527538" y="298938"/>
                  </a:lnTo>
                  <a:lnTo>
                    <a:pt x="521676" y="463061"/>
                  </a:lnTo>
                  <a:lnTo>
                    <a:pt x="386861" y="568569"/>
                  </a:lnTo>
                  <a:lnTo>
                    <a:pt x="252046" y="656492"/>
                  </a:lnTo>
                  <a:lnTo>
                    <a:pt x="0" y="750277"/>
                  </a:lnTo>
                  <a:lnTo>
                    <a:pt x="82061" y="908538"/>
                  </a:lnTo>
                  <a:lnTo>
                    <a:pt x="134815" y="1025769"/>
                  </a:lnTo>
                  <a:lnTo>
                    <a:pt x="240323" y="1113692"/>
                  </a:lnTo>
                  <a:lnTo>
                    <a:pt x="369276" y="1143000"/>
                  </a:lnTo>
                  <a:lnTo>
                    <a:pt x="386861" y="1277815"/>
                  </a:lnTo>
                  <a:lnTo>
                    <a:pt x="468923" y="1412630"/>
                  </a:lnTo>
                  <a:lnTo>
                    <a:pt x="498230" y="1482969"/>
                  </a:lnTo>
                  <a:lnTo>
                    <a:pt x="562707" y="1594338"/>
                  </a:lnTo>
                  <a:lnTo>
                    <a:pt x="474784" y="1658815"/>
                  </a:lnTo>
                  <a:lnTo>
                    <a:pt x="392723" y="1729154"/>
                  </a:lnTo>
                  <a:lnTo>
                    <a:pt x="416169" y="1811215"/>
                  </a:lnTo>
                  <a:lnTo>
                    <a:pt x="404446" y="1881554"/>
                  </a:lnTo>
                  <a:lnTo>
                    <a:pt x="392723" y="2022230"/>
                  </a:lnTo>
                  <a:lnTo>
                    <a:pt x="304800" y="2104292"/>
                  </a:lnTo>
                  <a:lnTo>
                    <a:pt x="322384" y="2157046"/>
                  </a:lnTo>
                  <a:lnTo>
                    <a:pt x="392723" y="2186354"/>
                  </a:lnTo>
                  <a:lnTo>
                    <a:pt x="334107" y="2209800"/>
                  </a:lnTo>
                  <a:lnTo>
                    <a:pt x="287215" y="2315307"/>
                  </a:lnTo>
                  <a:lnTo>
                    <a:pt x="287215" y="2385646"/>
                  </a:lnTo>
                  <a:lnTo>
                    <a:pt x="351692" y="2438400"/>
                  </a:lnTo>
                  <a:lnTo>
                    <a:pt x="445476" y="2497015"/>
                  </a:lnTo>
                  <a:lnTo>
                    <a:pt x="404446" y="2526323"/>
                  </a:lnTo>
                  <a:lnTo>
                    <a:pt x="328246" y="2526323"/>
                  </a:lnTo>
                  <a:lnTo>
                    <a:pt x="257907" y="2614246"/>
                  </a:lnTo>
                  <a:lnTo>
                    <a:pt x="234461" y="2772507"/>
                  </a:lnTo>
                  <a:lnTo>
                    <a:pt x="234461" y="2807677"/>
                  </a:lnTo>
                  <a:lnTo>
                    <a:pt x="334107" y="2772507"/>
                  </a:lnTo>
                  <a:lnTo>
                    <a:pt x="345830" y="2913184"/>
                  </a:lnTo>
                  <a:lnTo>
                    <a:pt x="386861" y="2901461"/>
                  </a:lnTo>
                  <a:lnTo>
                    <a:pt x="386861" y="2883877"/>
                  </a:lnTo>
                  <a:lnTo>
                    <a:pt x="369276" y="2825261"/>
                  </a:lnTo>
                  <a:lnTo>
                    <a:pt x="422030" y="2749061"/>
                  </a:lnTo>
                  <a:lnTo>
                    <a:pt x="474784" y="2760784"/>
                  </a:lnTo>
                  <a:lnTo>
                    <a:pt x="521676" y="2807677"/>
                  </a:lnTo>
                  <a:lnTo>
                    <a:pt x="592015" y="2807677"/>
                  </a:lnTo>
                  <a:lnTo>
                    <a:pt x="756138" y="2819400"/>
                  </a:lnTo>
                  <a:lnTo>
                    <a:pt x="826476" y="2731477"/>
                  </a:lnTo>
                  <a:lnTo>
                    <a:pt x="926123" y="2696307"/>
                  </a:lnTo>
                  <a:lnTo>
                    <a:pt x="1037492" y="2696307"/>
                  </a:lnTo>
                  <a:lnTo>
                    <a:pt x="1148861" y="2696307"/>
                  </a:lnTo>
                  <a:lnTo>
                    <a:pt x="1207476" y="2696307"/>
                  </a:lnTo>
                  <a:lnTo>
                    <a:pt x="1225061" y="2760784"/>
                  </a:lnTo>
                  <a:lnTo>
                    <a:pt x="1260230" y="2708030"/>
                  </a:lnTo>
                  <a:lnTo>
                    <a:pt x="1312984" y="2737338"/>
                  </a:lnTo>
                  <a:lnTo>
                    <a:pt x="1324707" y="2790092"/>
                  </a:lnTo>
                  <a:lnTo>
                    <a:pt x="1418492" y="2848707"/>
                  </a:lnTo>
                  <a:lnTo>
                    <a:pt x="1418492" y="2901461"/>
                  </a:lnTo>
                  <a:lnTo>
                    <a:pt x="1588476" y="2919046"/>
                  </a:lnTo>
                  <a:lnTo>
                    <a:pt x="1588476" y="2872154"/>
                  </a:lnTo>
                  <a:lnTo>
                    <a:pt x="1547446" y="2848707"/>
                  </a:lnTo>
                  <a:lnTo>
                    <a:pt x="1611923" y="2825261"/>
                  </a:lnTo>
                  <a:lnTo>
                    <a:pt x="1629507" y="2760784"/>
                  </a:lnTo>
                  <a:lnTo>
                    <a:pt x="1576753" y="2731477"/>
                  </a:lnTo>
                  <a:lnTo>
                    <a:pt x="1594338" y="2678723"/>
                  </a:lnTo>
                  <a:lnTo>
                    <a:pt x="1658815" y="2749061"/>
                  </a:lnTo>
                  <a:lnTo>
                    <a:pt x="1676400" y="2790092"/>
                  </a:lnTo>
                  <a:lnTo>
                    <a:pt x="1752600" y="2807677"/>
                  </a:lnTo>
                  <a:lnTo>
                    <a:pt x="1852246" y="2807677"/>
                  </a:lnTo>
                  <a:lnTo>
                    <a:pt x="1822938" y="2848707"/>
                  </a:lnTo>
                  <a:lnTo>
                    <a:pt x="1899138" y="2807677"/>
                  </a:lnTo>
                  <a:lnTo>
                    <a:pt x="1916723" y="2778369"/>
                  </a:lnTo>
                  <a:lnTo>
                    <a:pt x="1946030" y="2801815"/>
                  </a:lnTo>
                  <a:lnTo>
                    <a:pt x="2063261" y="2778369"/>
                  </a:lnTo>
                  <a:lnTo>
                    <a:pt x="2133600" y="2708030"/>
                  </a:lnTo>
                  <a:lnTo>
                    <a:pt x="2162907" y="2696307"/>
                  </a:lnTo>
                  <a:lnTo>
                    <a:pt x="2227384" y="2696307"/>
                  </a:lnTo>
                  <a:lnTo>
                    <a:pt x="2233246" y="2625969"/>
                  </a:lnTo>
                  <a:lnTo>
                    <a:pt x="2168769" y="2655277"/>
                  </a:lnTo>
                  <a:lnTo>
                    <a:pt x="2157046" y="2655277"/>
                  </a:lnTo>
                  <a:lnTo>
                    <a:pt x="2157046" y="2637692"/>
                  </a:lnTo>
                  <a:lnTo>
                    <a:pt x="2192215" y="2584938"/>
                  </a:lnTo>
                  <a:lnTo>
                    <a:pt x="2303584" y="2526323"/>
                  </a:lnTo>
                  <a:lnTo>
                    <a:pt x="2391507" y="2549769"/>
                  </a:lnTo>
                  <a:lnTo>
                    <a:pt x="2385646" y="2596661"/>
                  </a:lnTo>
                  <a:lnTo>
                    <a:pt x="2368061" y="2631830"/>
                  </a:lnTo>
                  <a:lnTo>
                    <a:pt x="2368061" y="2661138"/>
                  </a:lnTo>
                  <a:lnTo>
                    <a:pt x="2385646" y="2661138"/>
                  </a:lnTo>
                  <a:lnTo>
                    <a:pt x="2426676" y="2608384"/>
                  </a:lnTo>
                  <a:lnTo>
                    <a:pt x="2526323" y="2608384"/>
                  </a:lnTo>
                  <a:lnTo>
                    <a:pt x="2631830" y="2643554"/>
                  </a:lnTo>
                  <a:lnTo>
                    <a:pt x="2778369" y="2690446"/>
                  </a:lnTo>
                  <a:lnTo>
                    <a:pt x="2848707" y="2696307"/>
                  </a:lnTo>
                  <a:lnTo>
                    <a:pt x="2971800" y="2625969"/>
                  </a:lnTo>
                  <a:lnTo>
                    <a:pt x="3024553" y="2643554"/>
                  </a:lnTo>
                  <a:lnTo>
                    <a:pt x="3071446" y="2713892"/>
                  </a:lnTo>
                  <a:lnTo>
                    <a:pt x="3153507" y="2678723"/>
                  </a:lnTo>
                  <a:lnTo>
                    <a:pt x="3223846" y="2702169"/>
                  </a:lnTo>
                  <a:lnTo>
                    <a:pt x="3358661" y="2678723"/>
                  </a:lnTo>
                  <a:lnTo>
                    <a:pt x="3587261" y="2579077"/>
                  </a:lnTo>
                  <a:lnTo>
                    <a:pt x="3751384" y="2590800"/>
                  </a:lnTo>
                  <a:lnTo>
                    <a:pt x="3892061" y="2672861"/>
                  </a:lnTo>
                  <a:lnTo>
                    <a:pt x="4097215" y="2766646"/>
                  </a:lnTo>
                  <a:lnTo>
                    <a:pt x="4144107" y="2819400"/>
                  </a:lnTo>
                  <a:lnTo>
                    <a:pt x="4232030" y="2743200"/>
                  </a:lnTo>
                  <a:lnTo>
                    <a:pt x="4302369" y="2690446"/>
                  </a:lnTo>
                  <a:lnTo>
                    <a:pt x="4413738" y="2631830"/>
                  </a:lnTo>
                  <a:lnTo>
                    <a:pt x="4536830" y="2684584"/>
                  </a:lnTo>
                  <a:lnTo>
                    <a:pt x="4577861" y="2725615"/>
                  </a:lnTo>
                  <a:lnTo>
                    <a:pt x="4618892" y="2754923"/>
                  </a:lnTo>
                  <a:lnTo>
                    <a:pt x="4607169" y="2778369"/>
                  </a:lnTo>
                  <a:lnTo>
                    <a:pt x="4706815" y="2795954"/>
                  </a:lnTo>
                  <a:lnTo>
                    <a:pt x="4806461" y="2848707"/>
                  </a:lnTo>
                  <a:lnTo>
                    <a:pt x="4835769" y="2801815"/>
                  </a:lnTo>
                  <a:lnTo>
                    <a:pt x="4853353" y="2813538"/>
                  </a:lnTo>
                  <a:lnTo>
                    <a:pt x="4853353" y="2825261"/>
                  </a:lnTo>
                  <a:lnTo>
                    <a:pt x="4853353" y="2842846"/>
                  </a:lnTo>
                  <a:lnTo>
                    <a:pt x="4894384" y="2819400"/>
                  </a:lnTo>
                  <a:lnTo>
                    <a:pt x="4882661" y="2778369"/>
                  </a:lnTo>
                  <a:lnTo>
                    <a:pt x="4917830" y="2760784"/>
                  </a:lnTo>
                  <a:lnTo>
                    <a:pt x="4941276" y="2760784"/>
                  </a:lnTo>
                  <a:lnTo>
                    <a:pt x="4999892" y="2708030"/>
                  </a:lnTo>
                  <a:lnTo>
                    <a:pt x="5134707" y="2766646"/>
                  </a:lnTo>
                  <a:lnTo>
                    <a:pt x="5099538" y="2795954"/>
                  </a:lnTo>
                  <a:lnTo>
                    <a:pt x="4999892" y="2801815"/>
                  </a:lnTo>
                  <a:lnTo>
                    <a:pt x="4999892" y="2842846"/>
                  </a:lnTo>
                  <a:lnTo>
                    <a:pt x="5029200" y="2889738"/>
                  </a:lnTo>
                  <a:lnTo>
                    <a:pt x="5081953" y="2866292"/>
                  </a:lnTo>
                  <a:lnTo>
                    <a:pt x="5169876" y="2854569"/>
                  </a:lnTo>
                  <a:lnTo>
                    <a:pt x="5269523" y="2860430"/>
                  </a:lnTo>
                  <a:lnTo>
                    <a:pt x="5369169" y="2801815"/>
                  </a:lnTo>
                  <a:lnTo>
                    <a:pt x="5451230" y="2754923"/>
                  </a:lnTo>
                  <a:lnTo>
                    <a:pt x="5615353" y="2672861"/>
                  </a:lnTo>
                  <a:lnTo>
                    <a:pt x="5750169" y="2731477"/>
                  </a:lnTo>
                  <a:lnTo>
                    <a:pt x="5908430" y="2608384"/>
                  </a:lnTo>
                  <a:lnTo>
                    <a:pt x="6008076" y="2602523"/>
                  </a:lnTo>
                  <a:lnTo>
                    <a:pt x="6078415" y="2655277"/>
                  </a:lnTo>
                  <a:lnTo>
                    <a:pt x="6254261" y="2625969"/>
                  </a:lnTo>
                  <a:lnTo>
                    <a:pt x="6336323" y="2608384"/>
                  </a:lnTo>
                  <a:lnTo>
                    <a:pt x="6359769" y="2608384"/>
                  </a:lnTo>
                  <a:lnTo>
                    <a:pt x="6523892" y="2502877"/>
                  </a:lnTo>
                  <a:lnTo>
                    <a:pt x="6600092" y="2432538"/>
                  </a:lnTo>
                  <a:lnTo>
                    <a:pt x="6781800" y="2391507"/>
                  </a:lnTo>
                  <a:lnTo>
                    <a:pt x="6781800" y="2303584"/>
                  </a:lnTo>
                  <a:lnTo>
                    <a:pt x="6770076" y="2244969"/>
                  </a:lnTo>
                  <a:lnTo>
                    <a:pt x="6816969" y="2151184"/>
                  </a:lnTo>
                  <a:lnTo>
                    <a:pt x="6875584" y="2180492"/>
                  </a:lnTo>
                  <a:lnTo>
                    <a:pt x="6910753" y="2174630"/>
                  </a:lnTo>
                  <a:lnTo>
                    <a:pt x="6940061" y="2057400"/>
                  </a:lnTo>
                  <a:lnTo>
                    <a:pt x="6957646" y="2016369"/>
                  </a:lnTo>
                  <a:lnTo>
                    <a:pt x="6957646" y="1963615"/>
                  </a:lnTo>
                  <a:lnTo>
                    <a:pt x="6998676" y="1893277"/>
                  </a:lnTo>
                  <a:lnTo>
                    <a:pt x="6981092" y="1875692"/>
                  </a:lnTo>
                  <a:lnTo>
                    <a:pt x="7086600" y="1693984"/>
                  </a:lnTo>
                  <a:lnTo>
                    <a:pt x="7156938" y="1658815"/>
                  </a:lnTo>
                  <a:lnTo>
                    <a:pt x="7180384" y="1629507"/>
                  </a:lnTo>
                  <a:lnTo>
                    <a:pt x="7215553" y="1541584"/>
                  </a:lnTo>
                  <a:lnTo>
                    <a:pt x="7303476" y="1524000"/>
                  </a:lnTo>
                  <a:lnTo>
                    <a:pt x="7338646" y="1547446"/>
                  </a:lnTo>
                  <a:lnTo>
                    <a:pt x="7391400" y="1553307"/>
                  </a:lnTo>
                  <a:lnTo>
                    <a:pt x="7414846" y="1506415"/>
                  </a:lnTo>
                  <a:lnTo>
                    <a:pt x="7432430" y="1482969"/>
                  </a:lnTo>
                  <a:lnTo>
                    <a:pt x="7473461" y="1482969"/>
                  </a:lnTo>
                  <a:lnTo>
                    <a:pt x="7479323" y="1482969"/>
                  </a:lnTo>
                  <a:lnTo>
                    <a:pt x="7479323" y="1459523"/>
                  </a:lnTo>
                  <a:lnTo>
                    <a:pt x="7537938" y="1412630"/>
                  </a:lnTo>
                  <a:lnTo>
                    <a:pt x="7596553" y="1453661"/>
                  </a:lnTo>
                  <a:lnTo>
                    <a:pt x="7655169" y="1441938"/>
                  </a:lnTo>
                  <a:lnTo>
                    <a:pt x="7702061" y="1412630"/>
                  </a:lnTo>
                  <a:lnTo>
                    <a:pt x="7643446" y="1389184"/>
                  </a:lnTo>
                  <a:lnTo>
                    <a:pt x="7643446" y="1307123"/>
                  </a:lnTo>
                  <a:lnTo>
                    <a:pt x="7707923" y="1277815"/>
                  </a:lnTo>
                  <a:lnTo>
                    <a:pt x="7737230" y="1330569"/>
                  </a:lnTo>
                  <a:lnTo>
                    <a:pt x="7807569" y="1377461"/>
                  </a:lnTo>
                  <a:lnTo>
                    <a:pt x="7848600" y="1271954"/>
                  </a:lnTo>
                  <a:lnTo>
                    <a:pt x="7772400" y="1184030"/>
                  </a:lnTo>
                  <a:lnTo>
                    <a:pt x="7772400" y="1184030"/>
                  </a:lnTo>
                  <a:lnTo>
                    <a:pt x="7760676" y="1143000"/>
                  </a:lnTo>
                  <a:lnTo>
                    <a:pt x="7713784" y="1148861"/>
                  </a:lnTo>
                  <a:lnTo>
                    <a:pt x="7672753" y="1137138"/>
                  </a:lnTo>
                  <a:lnTo>
                    <a:pt x="7666892" y="1084384"/>
                  </a:lnTo>
                  <a:lnTo>
                    <a:pt x="7666892" y="1043354"/>
                  </a:lnTo>
                  <a:lnTo>
                    <a:pt x="7637584" y="1019907"/>
                  </a:lnTo>
                  <a:lnTo>
                    <a:pt x="7702061" y="890954"/>
                  </a:lnTo>
                  <a:lnTo>
                    <a:pt x="7655169" y="797169"/>
                  </a:lnTo>
                  <a:lnTo>
                    <a:pt x="7625861" y="744415"/>
                  </a:lnTo>
                  <a:lnTo>
                    <a:pt x="7631723" y="715107"/>
                  </a:lnTo>
                  <a:lnTo>
                    <a:pt x="7719646" y="580292"/>
                  </a:lnTo>
                  <a:lnTo>
                    <a:pt x="7713784" y="533400"/>
                  </a:lnTo>
                  <a:lnTo>
                    <a:pt x="7678615" y="509954"/>
                  </a:lnTo>
                  <a:lnTo>
                    <a:pt x="7631723" y="574430"/>
                  </a:lnTo>
                  <a:lnTo>
                    <a:pt x="7631723" y="592015"/>
                  </a:lnTo>
                  <a:lnTo>
                    <a:pt x="7578969" y="568569"/>
                  </a:lnTo>
                  <a:lnTo>
                    <a:pt x="7549661" y="592015"/>
                  </a:lnTo>
                  <a:lnTo>
                    <a:pt x="7496907" y="621323"/>
                  </a:lnTo>
                  <a:lnTo>
                    <a:pt x="7403123" y="603738"/>
                  </a:lnTo>
                  <a:lnTo>
                    <a:pt x="7274169" y="586154"/>
                  </a:lnTo>
                  <a:lnTo>
                    <a:pt x="7209692" y="533400"/>
                  </a:lnTo>
                  <a:lnTo>
                    <a:pt x="7186246" y="527538"/>
                  </a:lnTo>
                  <a:lnTo>
                    <a:pt x="7115907" y="527538"/>
                  </a:lnTo>
                  <a:lnTo>
                    <a:pt x="7045569" y="504092"/>
                  </a:lnTo>
                  <a:lnTo>
                    <a:pt x="6992815" y="445477"/>
                  </a:lnTo>
                  <a:lnTo>
                    <a:pt x="6981092" y="439615"/>
                  </a:lnTo>
                  <a:lnTo>
                    <a:pt x="6986953" y="410307"/>
                  </a:lnTo>
                  <a:lnTo>
                    <a:pt x="6934200" y="410307"/>
                  </a:lnTo>
                  <a:lnTo>
                    <a:pt x="6904892" y="427892"/>
                  </a:lnTo>
                  <a:lnTo>
                    <a:pt x="6887307" y="433754"/>
                  </a:lnTo>
                  <a:lnTo>
                    <a:pt x="6881446" y="422030"/>
                  </a:lnTo>
                  <a:lnTo>
                    <a:pt x="6899030" y="381000"/>
                  </a:lnTo>
                  <a:lnTo>
                    <a:pt x="6840415" y="363415"/>
                  </a:lnTo>
                  <a:lnTo>
                    <a:pt x="6840415" y="404446"/>
                  </a:lnTo>
                  <a:lnTo>
                    <a:pt x="6770076" y="433754"/>
                  </a:lnTo>
                  <a:lnTo>
                    <a:pt x="6682153" y="363415"/>
                  </a:lnTo>
                  <a:lnTo>
                    <a:pt x="6611815" y="334107"/>
                  </a:lnTo>
                  <a:lnTo>
                    <a:pt x="6541476" y="322384"/>
                  </a:lnTo>
                  <a:lnTo>
                    <a:pt x="6477000" y="298938"/>
                  </a:lnTo>
                  <a:lnTo>
                    <a:pt x="6418384" y="240323"/>
                  </a:lnTo>
                  <a:lnTo>
                    <a:pt x="6418384" y="240323"/>
                  </a:lnTo>
                  <a:lnTo>
                    <a:pt x="6307015" y="269630"/>
                  </a:lnTo>
                  <a:lnTo>
                    <a:pt x="6213230" y="269630"/>
                  </a:lnTo>
                  <a:lnTo>
                    <a:pt x="6031523" y="222738"/>
                  </a:lnTo>
                  <a:lnTo>
                    <a:pt x="5967046" y="234461"/>
                  </a:lnTo>
                  <a:lnTo>
                    <a:pt x="6031523" y="269630"/>
                  </a:lnTo>
                  <a:lnTo>
                    <a:pt x="6037384" y="287215"/>
                  </a:lnTo>
                  <a:lnTo>
                    <a:pt x="6019800" y="310661"/>
                  </a:lnTo>
                  <a:lnTo>
                    <a:pt x="5984630" y="304800"/>
                  </a:lnTo>
                  <a:lnTo>
                    <a:pt x="5961184" y="240323"/>
                  </a:lnTo>
                  <a:lnTo>
                    <a:pt x="5902569" y="263769"/>
                  </a:lnTo>
                  <a:lnTo>
                    <a:pt x="5802923" y="257907"/>
                  </a:lnTo>
                  <a:lnTo>
                    <a:pt x="5703276" y="240323"/>
                  </a:lnTo>
                  <a:lnTo>
                    <a:pt x="5580184" y="228600"/>
                  </a:lnTo>
                  <a:lnTo>
                    <a:pt x="5503984" y="205154"/>
                  </a:lnTo>
                  <a:lnTo>
                    <a:pt x="5392615" y="164123"/>
                  </a:lnTo>
                  <a:lnTo>
                    <a:pt x="5298830" y="164123"/>
                  </a:lnTo>
                  <a:lnTo>
                    <a:pt x="5240215" y="211015"/>
                  </a:lnTo>
                  <a:lnTo>
                    <a:pt x="5175738" y="240323"/>
                  </a:lnTo>
                  <a:lnTo>
                    <a:pt x="5117123" y="216877"/>
                  </a:lnTo>
                  <a:lnTo>
                    <a:pt x="5087815" y="187569"/>
                  </a:lnTo>
                  <a:lnTo>
                    <a:pt x="5070230" y="158261"/>
                  </a:lnTo>
                  <a:lnTo>
                    <a:pt x="5023338" y="158261"/>
                  </a:lnTo>
                  <a:lnTo>
                    <a:pt x="4906107" y="175846"/>
                  </a:lnTo>
                  <a:lnTo>
                    <a:pt x="4812323" y="169984"/>
                  </a:lnTo>
                  <a:lnTo>
                    <a:pt x="4783015" y="169984"/>
                  </a:lnTo>
                  <a:lnTo>
                    <a:pt x="4741984" y="169984"/>
                  </a:lnTo>
                  <a:lnTo>
                    <a:pt x="4595446" y="117230"/>
                  </a:lnTo>
                  <a:lnTo>
                    <a:pt x="4495800" y="146538"/>
                  </a:lnTo>
                  <a:lnTo>
                    <a:pt x="4343400" y="134815"/>
                  </a:lnTo>
                  <a:lnTo>
                    <a:pt x="4267200" y="105507"/>
                  </a:lnTo>
                  <a:lnTo>
                    <a:pt x="4202723" y="87923"/>
                  </a:lnTo>
                  <a:lnTo>
                    <a:pt x="4149969" y="93784"/>
                  </a:lnTo>
                  <a:lnTo>
                    <a:pt x="4138246" y="117230"/>
                  </a:lnTo>
                  <a:lnTo>
                    <a:pt x="4067907" y="93784"/>
                  </a:lnTo>
                  <a:lnTo>
                    <a:pt x="3956538" y="82061"/>
                  </a:lnTo>
                  <a:lnTo>
                    <a:pt x="3880338" y="99646"/>
                  </a:lnTo>
                  <a:lnTo>
                    <a:pt x="3780692" y="175846"/>
                  </a:lnTo>
                  <a:lnTo>
                    <a:pt x="3645876" y="164123"/>
                  </a:lnTo>
                  <a:lnTo>
                    <a:pt x="3487615" y="140677"/>
                  </a:lnTo>
                  <a:lnTo>
                    <a:pt x="3405553" y="128954"/>
                  </a:lnTo>
                  <a:lnTo>
                    <a:pt x="3305907" y="82061"/>
                  </a:lnTo>
                  <a:lnTo>
                    <a:pt x="3229707" y="99646"/>
                  </a:lnTo>
                  <a:lnTo>
                    <a:pt x="3153507" y="128954"/>
                  </a:lnTo>
                  <a:lnTo>
                    <a:pt x="3100753" y="111369"/>
                  </a:lnTo>
                  <a:lnTo>
                    <a:pt x="3018692" y="76200"/>
                  </a:lnTo>
                  <a:close/>
                </a:path>
              </a:pathLst>
            </a:custGeom>
            <a:solidFill>
              <a:srgbClr val="CFC795">
                <a:alpha val="88627"/>
              </a:srgbClr>
            </a:solidFill>
            <a:ln w="6350" cap="flat" cmpd="sng" algn="ctr">
              <a:noFill/>
              <a:prstDash val="solid"/>
              <a:miter lim="800000"/>
            </a:ln>
            <a:effectLst/>
          </p:spPr>
          <p:txBody>
            <a:bodyPr rtlCol="0" anchor="ctr"/>
            <a:lstStyle/>
            <a:p>
              <a:pPr marL="0" marR="0" lvl="0" indent="0" algn="ctr" defTabSz="914399"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Callout: Quad Arrow 26">
              <a:extLst>
                <a:ext uri="{FF2B5EF4-FFF2-40B4-BE49-F238E27FC236}">
                  <a16:creationId xmlns:a16="http://schemas.microsoft.com/office/drawing/2014/main" id="{7399F2C2-0F58-6726-1985-25AF3DCFB61E}"/>
                </a:ext>
              </a:extLst>
            </p:cNvPr>
            <p:cNvSpPr/>
            <p:nvPr/>
          </p:nvSpPr>
          <p:spPr>
            <a:xfrm>
              <a:off x="3662834" y="1942832"/>
              <a:ext cx="247651" cy="214297"/>
            </a:xfrm>
            <a:prstGeom prst="quadArrowCallout">
              <a:avLst>
                <a:gd name="adj1" fmla="val 0"/>
                <a:gd name="adj2" fmla="val 18515"/>
                <a:gd name="adj3" fmla="val 18515"/>
                <a:gd name="adj4" fmla="val 48123"/>
              </a:avLst>
            </a:prstGeom>
            <a:solidFill>
              <a:srgbClr val="A947B9"/>
            </a:solidFill>
            <a:ln w="12700" cap="flat" cmpd="sng" algn="ctr">
              <a:noFill/>
              <a:prstDash val="solid"/>
              <a:miter lim="800000"/>
            </a:ln>
            <a:effectLst/>
          </p:spPr>
          <p:txBody>
            <a:bodyPr rtlCol="0" anchor="ctr"/>
            <a:lstStyle/>
            <a:p>
              <a:pPr marL="0" marR="0" lvl="0" indent="0" algn="ctr" defTabSz="914399"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3E729180-E39B-5F6B-86F6-16FEEBD6D7DC}"/>
                </a:ext>
              </a:extLst>
            </p:cNvPr>
            <p:cNvSpPr txBox="1"/>
            <p:nvPr/>
          </p:nvSpPr>
          <p:spPr>
            <a:xfrm>
              <a:off x="3786659" y="2004291"/>
              <a:ext cx="4197012" cy="286192"/>
            </a:xfrm>
            <a:prstGeom prst="rect">
              <a:avLst/>
            </a:prstGeom>
            <a:noFill/>
          </p:spPr>
          <p:txBody>
            <a:bodyPr wrap="square" rtlCol="0">
              <a:spAutoFit/>
            </a:bodyPr>
            <a:lstStyle/>
            <a:p>
              <a:pPr marL="0" marR="0" lvl="0" indent="0" algn="l" defTabSz="914399"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err="1">
                  <a:ln>
                    <a:noFill/>
                  </a:ln>
                  <a:solidFill>
                    <a:prstClr val="black"/>
                  </a:solidFill>
                  <a:effectLst/>
                  <a:uLnTx/>
                  <a:uFillTx/>
                  <a:latin typeface="Calibri" panose="020F0502020204030204"/>
                  <a:ea typeface="+mn-ea"/>
                  <a:cs typeface="+mn-cs"/>
                </a:rPr>
                <a:t>Guajataca</a:t>
              </a:r>
              <a:r>
                <a:rPr kumimoji="0" lang="en-US" sz="1200" b="0" i="0" u="none" strike="noStrike" kern="0" cap="none" spc="0" normalizeH="0" baseline="0" noProof="0">
                  <a:ln>
                    <a:noFill/>
                  </a:ln>
                  <a:solidFill>
                    <a:prstClr val="black"/>
                  </a:solidFill>
                  <a:effectLst/>
                  <a:uLnTx/>
                  <a:uFillTx/>
                  <a:latin typeface="Calibri" panose="020F0502020204030204"/>
                  <a:ea typeface="+mn-ea"/>
                  <a:cs typeface="+mn-cs"/>
                </a:rPr>
                <a:t> Dam</a:t>
              </a:r>
            </a:p>
          </p:txBody>
        </p:sp>
        <p:sp>
          <p:nvSpPr>
            <p:cNvPr id="29" name="Rectangle 28">
              <a:extLst>
                <a:ext uri="{FF2B5EF4-FFF2-40B4-BE49-F238E27FC236}">
                  <a16:creationId xmlns:a16="http://schemas.microsoft.com/office/drawing/2014/main" id="{C4CB795B-0C95-E89E-EFD5-4D40C276DC94}"/>
                </a:ext>
              </a:extLst>
            </p:cNvPr>
            <p:cNvSpPr/>
            <p:nvPr/>
          </p:nvSpPr>
          <p:spPr>
            <a:xfrm>
              <a:off x="7564075" y="1147561"/>
              <a:ext cx="247651" cy="215429"/>
            </a:xfrm>
            <a:prstGeom prst="rect">
              <a:avLst/>
            </a:prstGeom>
            <a:solidFill>
              <a:srgbClr val="E08016"/>
            </a:solidFill>
            <a:ln w="12700" cap="flat" cmpd="sng" algn="ctr">
              <a:noFill/>
              <a:prstDash val="solid"/>
              <a:miter lim="800000"/>
            </a:ln>
            <a:effectLst/>
          </p:spPr>
          <p:txBody>
            <a:bodyPr rtlCol="0" anchor="ctr"/>
            <a:lstStyle/>
            <a:p>
              <a:pPr marL="0" marR="0" lvl="0" indent="0" algn="ctr" defTabSz="914399"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324DAA0C-8C26-D202-DBE3-B742B865D53C}"/>
                </a:ext>
              </a:extLst>
            </p:cNvPr>
            <p:cNvSpPr txBox="1"/>
            <p:nvPr/>
          </p:nvSpPr>
          <p:spPr>
            <a:xfrm>
              <a:off x="6561409" y="791568"/>
              <a:ext cx="1261660" cy="286192"/>
            </a:xfrm>
            <a:prstGeom prst="rect">
              <a:avLst/>
            </a:prstGeom>
            <a:noFill/>
          </p:spPr>
          <p:txBody>
            <a:bodyPr wrap="square" rtlCol="0">
              <a:spAutoFit/>
            </a:bodyPr>
            <a:lstStyle/>
            <a:p>
              <a:pPr marL="0" marR="0" lvl="0" indent="0" algn="l" defTabSz="914399"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ea typeface="+mn-ea"/>
                  <a:cs typeface="+mn-cs"/>
                </a:rPr>
                <a:t>San Juan Harbor</a:t>
              </a:r>
            </a:p>
          </p:txBody>
        </p:sp>
        <p:sp>
          <p:nvSpPr>
            <p:cNvPr id="31" name="Isosceles Triangle 30">
              <a:extLst>
                <a:ext uri="{FF2B5EF4-FFF2-40B4-BE49-F238E27FC236}">
                  <a16:creationId xmlns:a16="http://schemas.microsoft.com/office/drawing/2014/main" id="{DA8810AE-D672-8E36-4F77-76CBA6909F2E}"/>
                </a:ext>
              </a:extLst>
            </p:cNvPr>
            <p:cNvSpPr/>
            <p:nvPr/>
          </p:nvSpPr>
          <p:spPr>
            <a:xfrm>
              <a:off x="6632812" y="1255275"/>
              <a:ext cx="247651" cy="215429"/>
            </a:xfrm>
            <a:prstGeom prst="triangle">
              <a:avLst/>
            </a:prstGeom>
            <a:solidFill>
              <a:srgbClr val="12C0BC"/>
            </a:solidFill>
            <a:ln w="12700" cap="flat" cmpd="sng" algn="ctr">
              <a:noFill/>
              <a:prstDash val="solid"/>
              <a:miter lim="800000"/>
            </a:ln>
            <a:effectLst/>
          </p:spPr>
          <p:txBody>
            <a:bodyPr rtlCol="0" anchor="ctr"/>
            <a:lstStyle/>
            <a:p>
              <a:pPr marL="0" marR="0" lvl="0" indent="0" algn="ctr" defTabSz="914399"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3C8ED1CD-FAEF-2030-4064-5360DDBE4144}"/>
                </a:ext>
              </a:extLst>
            </p:cNvPr>
            <p:cNvSpPr txBox="1"/>
            <p:nvPr/>
          </p:nvSpPr>
          <p:spPr>
            <a:xfrm>
              <a:off x="6047068" y="1403606"/>
              <a:ext cx="1187725" cy="286325"/>
            </a:xfrm>
            <a:prstGeom prst="rect">
              <a:avLst/>
            </a:prstGeom>
            <a:noFill/>
            <a:ln w="28575">
              <a:noFill/>
            </a:ln>
          </p:spPr>
          <p:txBody>
            <a:bodyPr wrap="square" rtlCol="0">
              <a:spAutoFit/>
            </a:bodyPr>
            <a:lstStyle/>
            <a:p>
              <a:pPr marL="0" marR="0" lvl="0" indent="0" algn="l" defTabSz="914399"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ea typeface="+mn-ea"/>
                  <a:cs typeface="+mn-cs"/>
                </a:rPr>
                <a:t>Rio de la Plata</a:t>
              </a:r>
            </a:p>
          </p:txBody>
        </p:sp>
        <p:sp>
          <p:nvSpPr>
            <p:cNvPr id="33" name="Isosceles Triangle 32">
              <a:extLst>
                <a:ext uri="{FF2B5EF4-FFF2-40B4-BE49-F238E27FC236}">
                  <a16:creationId xmlns:a16="http://schemas.microsoft.com/office/drawing/2014/main" id="{9C42F565-8726-7E5C-0960-76F4663D265C}"/>
                </a:ext>
              </a:extLst>
            </p:cNvPr>
            <p:cNvSpPr/>
            <p:nvPr/>
          </p:nvSpPr>
          <p:spPr>
            <a:xfrm>
              <a:off x="5311538" y="1179583"/>
              <a:ext cx="247651" cy="215429"/>
            </a:xfrm>
            <a:prstGeom prst="triangle">
              <a:avLst/>
            </a:prstGeom>
            <a:solidFill>
              <a:srgbClr val="12C0BC"/>
            </a:solidFill>
            <a:ln w="12700" cap="flat" cmpd="sng" algn="ctr">
              <a:noFill/>
              <a:prstDash val="solid"/>
              <a:miter lim="800000"/>
            </a:ln>
            <a:effectLst/>
          </p:spPr>
          <p:txBody>
            <a:bodyPr rtlCol="0" anchor="ctr"/>
            <a:lstStyle/>
            <a:p>
              <a:pPr marL="0" marR="0" lvl="0" indent="0" algn="ctr" defTabSz="914399"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BE825C04-2FFD-C796-22C3-D64D554FCD90}"/>
                </a:ext>
              </a:extLst>
            </p:cNvPr>
            <p:cNvSpPr txBox="1"/>
            <p:nvPr/>
          </p:nvSpPr>
          <p:spPr>
            <a:xfrm>
              <a:off x="4358417" y="1207272"/>
              <a:ext cx="1028983" cy="476942"/>
            </a:xfrm>
            <a:prstGeom prst="rect">
              <a:avLst/>
            </a:prstGeom>
            <a:noFill/>
          </p:spPr>
          <p:txBody>
            <a:bodyPr wrap="square" rtlCol="0">
              <a:spAutoFit/>
            </a:bodyPr>
            <a:lstStyle/>
            <a:p>
              <a:pPr marL="0" marR="0" lvl="0" indent="0" algn="r" defTabSz="914399"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ea typeface="+mn-ea"/>
                  <a:cs typeface="+mn-cs"/>
                </a:rPr>
                <a:t>Rio Grande </a:t>
              </a:r>
            </a:p>
            <a:p>
              <a:pPr marL="0" marR="0" lvl="0" indent="0" algn="r" defTabSz="914399"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ea typeface="+mn-ea"/>
                  <a:cs typeface="+mn-cs"/>
                </a:rPr>
                <a:t>de Arecibo</a:t>
              </a:r>
            </a:p>
          </p:txBody>
        </p:sp>
        <p:sp>
          <p:nvSpPr>
            <p:cNvPr id="39" name="Isosceles Triangle 38">
              <a:extLst>
                <a:ext uri="{FF2B5EF4-FFF2-40B4-BE49-F238E27FC236}">
                  <a16:creationId xmlns:a16="http://schemas.microsoft.com/office/drawing/2014/main" id="{AE54E404-3A69-CDC0-6A20-2B535CDF621E}"/>
                </a:ext>
              </a:extLst>
            </p:cNvPr>
            <p:cNvSpPr/>
            <p:nvPr/>
          </p:nvSpPr>
          <p:spPr>
            <a:xfrm>
              <a:off x="2565190" y="2743200"/>
              <a:ext cx="247651" cy="215429"/>
            </a:xfrm>
            <a:prstGeom prst="triangle">
              <a:avLst/>
            </a:prstGeom>
            <a:solidFill>
              <a:srgbClr val="12C0BC"/>
            </a:solidFill>
            <a:ln w="12700" cap="flat" cmpd="sng" algn="ctr">
              <a:noFill/>
              <a:prstDash val="solid"/>
              <a:miter lim="800000"/>
            </a:ln>
            <a:effectLst/>
          </p:spPr>
          <p:txBody>
            <a:bodyPr rtlCol="0" anchor="ctr"/>
            <a:lstStyle/>
            <a:p>
              <a:pPr marL="0" marR="0" lvl="0" indent="0" algn="ctr" defTabSz="914399"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259FC263-E99A-70E6-7EA1-7C2CC37AC296}"/>
                </a:ext>
              </a:extLst>
            </p:cNvPr>
            <p:cNvSpPr txBox="1"/>
            <p:nvPr/>
          </p:nvSpPr>
          <p:spPr>
            <a:xfrm>
              <a:off x="2815334" y="2714910"/>
              <a:ext cx="1185654" cy="286325"/>
            </a:xfrm>
            <a:prstGeom prst="rect">
              <a:avLst/>
            </a:prstGeom>
            <a:noFill/>
            <a:ln w="28575">
              <a:noFill/>
            </a:ln>
          </p:spPr>
          <p:txBody>
            <a:bodyPr wrap="square" rtlCol="0">
              <a:spAutoFit/>
            </a:bodyPr>
            <a:lstStyle/>
            <a:p>
              <a:pPr marL="0" marR="0" lvl="0" indent="0" algn="ctr" defTabSz="914399"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ea typeface="+mn-ea"/>
                  <a:cs typeface="+mn-cs"/>
                </a:rPr>
                <a:t>Rio </a:t>
              </a:r>
              <a:r>
                <a:rPr kumimoji="0" lang="en-US" sz="1200" b="0" i="0" u="none" strike="noStrike" kern="0" cap="none" spc="0" normalizeH="0" baseline="0" noProof="0" err="1">
                  <a:ln>
                    <a:noFill/>
                  </a:ln>
                  <a:solidFill>
                    <a:prstClr val="black"/>
                  </a:solidFill>
                  <a:effectLst/>
                  <a:uLnTx/>
                  <a:uFillTx/>
                  <a:latin typeface="Calibri" panose="020F0502020204030204"/>
                  <a:ea typeface="+mn-ea"/>
                  <a:cs typeface="+mn-cs"/>
                </a:rPr>
                <a:t>Guanajibo</a:t>
              </a: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1" name="Flowchart: Connector 40">
              <a:extLst>
                <a:ext uri="{FF2B5EF4-FFF2-40B4-BE49-F238E27FC236}">
                  <a16:creationId xmlns:a16="http://schemas.microsoft.com/office/drawing/2014/main" id="{55F47065-5A69-43AD-C4B6-960C2ECACE91}"/>
                </a:ext>
              </a:extLst>
            </p:cNvPr>
            <p:cNvSpPr/>
            <p:nvPr/>
          </p:nvSpPr>
          <p:spPr>
            <a:xfrm>
              <a:off x="7760197" y="1344044"/>
              <a:ext cx="243502" cy="209886"/>
            </a:xfrm>
            <a:prstGeom prst="flowChartConnector">
              <a:avLst/>
            </a:prstGeom>
            <a:solidFill>
              <a:srgbClr val="00B0F0"/>
            </a:solidFill>
            <a:ln w="12700" cap="flat" cmpd="sng" algn="ctr">
              <a:noFill/>
              <a:prstDash val="solid"/>
              <a:miter lim="800000"/>
            </a:ln>
            <a:effectLst/>
          </p:spPr>
          <p:txBody>
            <a:bodyPr rtlCol="0" anchor="ctr"/>
            <a:lstStyle/>
            <a:p>
              <a:pPr marL="0" marR="0" lvl="0" indent="0" algn="ctr" defTabSz="914399"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AEED8A58-30F8-C82F-5632-3DE8661F0E89}"/>
                </a:ext>
              </a:extLst>
            </p:cNvPr>
            <p:cNvSpPr txBox="1"/>
            <p:nvPr/>
          </p:nvSpPr>
          <p:spPr>
            <a:xfrm>
              <a:off x="8144175" y="1662517"/>
              <a:ext cx="4197012" cy="286192"/>
            </a:xfrm>
            <a:prstGeom prst="rect">
              <a:avLst/>
            </a:prstGeom>
            <a:noFill/>
          </p:spPr>
          <p:txBody>
            <a:bodyPr wrap="square" rtlCol="0">
              <a:spAutoFit/>
            </a:bodyPr>
            <a:lstStyle/>
            <a:p>
              <a:pPr marL="0" marR="0" lvl="0" indent="0" algn="l" defTabSz="914399"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err="1">
                  <a:ln>
                    <a:noFill/>
                  </a:ln>
                  <a:solidFill>
                    <a:prstClr val="black"/>
                  </a:solidFill>
                  <a:effectLst/>
                  <a:uLnTx/>
                  <a:uFillTx/>
                  <a:latin typeface="Calibri" panose="020F0502020204030204"/>
                  <a:ea typeface="+mn-ea"/>
                  <a:cs typeface="+mn-cs"/>
                </a:rPr>
                <a:t>Caño</a:t>
              </a:r>
              <a:r>
                <a:rPr kumimoji="0" lang="en-US" sz="1200" b="0" i="0" u="none" strike="noStrike" kern="0" cap="none" spc="0" normalizeH="0" baseline="0" noProof="0">
                  <a:ln>
                    <a:noFill/>
                  </a:ln>
                  <a:solidFill>
                    <a:prstClr val="black"/>
                  </a:solidFill>
                  <a:effectLst/>
                  <a:uLnTx/>
                  <a:uFillTx/>
                  <a:latin typeface="Calibri" panose="020F0502020204030204"/>
                  <a:ea typeface="+mn-ea"/>
                  <a:cs typeface="+mn-cs"/>
                </a:rPr>
                <a:t> Martin Peña</a:t>
              </a:r>
            </a:p>
          </p:txBody>
        </p:sp>
        <p:sp>
          <p:nvSpPr>
            <p:cNvPr id="43" name="Isosceles Triangle 42">
              <a:extLst>
                <a:ext uri="{FF2B5EF4-FFF2-40B4-BE49-F238E27FC236}">
                  <a16:creationId xmlns:a16="http://schemas.microsoft.com/office/drawing/2014/main" id="{0F03535A-0515-8A43-6BF8-BD08FF0F5D11}"/>
                </a:ext>
              </a:extLst>
            </p:cNvPr>
            <p:cNvSpPr/>
            <p:nvPr/>
          </p:nvSpPr>
          <p:spPr>
            <a:xfrm>
              <a:off x="7538311" y="1331141"/>
              <a:ext cx="247651" cy="215429"/>
            </a:xfrm>
            <a:prstGeom prst="triangle">
              <a:avLst/>
            </a:prstGeom>
            <a:solidFill>
              <a:srgbClr val="12C0BC"/>
            </a:solidFill>
            <a:ln w="12700" cap="flat" cmpd="sng" algn="ctr">
              <a:noFill/>
              <a:prstDash val="solid"/>
              <a:miter lim="800000"/>
            </a:ln>
            <a:effectLst/>
          </p:spPr>
          <p:txBody>
            <a:bodyPr rtlCol="0" anchor="ctr"/>
            <a:lstStyle/>
            <a:p>
              <a:pPr marL="0" marR="0" lvl="0" indent="0" algn="ctr" defTabSz="914399"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56A2F588-52F8-5872-782D-7573B74D0DA7}"/>
                </a:ext>
              </a:extLst>
            </p:cNvPr>
            <p:cNvSpPr txBox="1"/>
            <p:nvPr/>
          </p:nvSpPr>
          <p:spPr>
            <a:xfrm>
              <a:off x="6465834" y="1781124"/>
              <a:ext cx="1374244" cy="286325"/>
            </a:xfrm>
            <a:prstGeom prst="rect">
              <a:avLst/>
            </a:prstGeom>
            <a:noFill/>
            <a:ln w="28575">
              <a:noFill/>
            </a:ln>
          </p:spPr>
          <p:txBody>
            <a:bodyPr wrap="square" rtlCol="0">
              <a:spAutoFit/>
            </a:bodyPr>
            <a:lstStyle/>
            <a:p>
              <a:pPr marL="0" marR="0" lvl="0" indent="0" algn="r" defTabSz="914399"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ea typeface="+mn-ea"/>
                  <a:cs typeface="+mn-cs"/>
                </a:rPr>
                <a:t>Rio Puerto Nuevo</a:t>
              </a:r>
            </a:p>
          </p:txBody>
        </p:sp>
        <p:cxnSp>
          <p:nvCxnSpPr>
            <p:cNvPr id="45" name="Straight Connector 44">
              <a:extLst>
                <a:ext uri="{FF2B5EF4-FFF2-40B4-BE49-F238E27FC236}">
                  <a16:creationId xmlns:a16="http://schemas.microsoft.com/office/drawing/2014/main" id="{8F0A2075-7510-0AE4-5CC9-3295EDC4FD0B}"/>
                </a:ext>
              </a:extLst>
            </p:cNvPr>
            <p:cNvCxnSpPr>
              <a:cxnSpLocks/>
            </p:cNvCxnSpPr>
            <p:nvPr/>
          </p:nvCxnSpPr>
          <p:spPr>
            <a:xfrm flipH="1">
              <a:off x="7516066" y="1553099"/>
              <a:ext cx="146070" cy="296548"/>
            </a:xfrm>
            <a:prstGeom prst="line">
              <a:avLst/>
            </a:prstGeom>
            <a:noFill/>
            <a:ln w="6350" cap="flat" cmpd="sng" algn="ctr">
              <a:solidFill>
                <a:srgbClr val="12C0BC"/>
              </a:solidFill>
              <a:prstDash val="solid"/>
              <a:miter lim="800000"/>
            </a:ln>
            <a:effectLst/>
          </p:spPr>
        </p:cxnSp>
        <p:cxnSp>
          <p:nvCxnSpPr>
            <p:cNvPr id="46" name="Straight Connector 45">
              <a:extLst>
                <a:ext uri="{FF2B5EF4-FFF2-40B4-BE49-F238E27FC236}">
                  <a16:creationId xmlns:a16="http://schemas.microsoft.com/office/drawing/2014/main" id="{5EAE7258-69AF-1F8E-247F-EBBE98B571CC}"/>
                </a:ext>
              </a:extLst>
            </p:cNvPr>
            <p:cNvCxnSpPr>
              <a:cxnSpLocks/>
            </p:cNvCxnSpPr>
            <p:nvPr/>
          </p:nvCxnSpPr>
          <p:spPr>
            <a:xfrm>
              <a:off x="7950912" y="1583711"/>
              <a:ext cx="264127" cy="168734"/>
            </a:xfrm>
            <a:prstGeom prst="line">
              <a:avLst/>
            </a:prstGeom>
            <a:noFill/>
            <a:ln w="6350" cap="flat" cmpd="sng" algn="ctr">
              <a:solidFill>
                <a:srgbClr val="00B0F0"/>
              </a:solidFill>
              <a:prstDash val="solid"/>
              <a:miter lim="800000"/>
            </a:ln>
            <a:effectLst/>
          </p:spPr>
        </p:cxnSp>
        <p:sp>
          <p:nvSpPr>
            <p:cNvPr id="47" name="Isosceles Triangle 46">
              <a:extLst>
                <a:ext uri="{FF2B5EF4-FFF2-40B4-BE49-F238E27FC236}">
                  <a16:creationId xmlns:a16="http://schemas.microsoft.com/office/drawing/2014/main" id="{183B0836-0BE2-F65B-A3F7-A1DE9C094D5F}"/>
                </a:ext>
              </a:extLst>
            </p:cNvPr>
            <p:cNvSpPr/>
            <p:nvPr/>
          </p:nvSpPr>
          <p:spPr>
            <a:xfrm>
              <a:off x="6632811" y="3010680"/>
              <a:ext cx="247651" cy="215429"/>
            </a:xfrm>
            <a:prstGeom prst="triangle">
              <a:avLst/>
            </a:prstGeom>
            <a:solidFill>
              <a:srgbClr val="12C0BC"/>
            </a:solidFill>
            <a:ln w="12700" cap="flat" cmpd="sng" algn="ctr">
              <a:noFill/>
              <a:prstDash val="solid"/>
              <a:miter lim="800000"/>
            </a:ln>
            <a:effectLst/>
          </p:spPr>
          <p:txBody>
            <a:bodyPr rtlCol="0" anchor="ctr"/>
            <a:lstStyle/>
            <a:p>
              <a:pPr marL="0" marR="0" lvl="0" indent="0" algn="ctr" defTabSz="914399"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967881E4-1FFD-2D5C-F175-6557D5608918}"/>
                </a:ext>
              </a:extLst>
            </p:cNvPr>
            <p:cNvSpPr txBox="1"/>
            <p:nvPr/>
          </p:nvSpPr>
          <p:spPr>
            <a:xfrm>
              <a:off x="6819967" y="2949787"/>
              <a:ext cx="1538268" cy="286192"/>
            </a:xfrm>
            <a:prstGeom prst="rect">
              <a:avLst/>
            </a:prstGeom>
            <a:noFill/>
          </p:spPr>
          <p:txBody>
            <a:bodyPr wrap="square" rtlCol="0">
              <a:spAutoFit/>
            </a:bodyPr>
            <a:lstStyle/>
            <a:p>
              <a:pPr marL="0" marR="0" lvl="0" indent="0" algn="l" defTabSz="914399"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ea typeface="+mn-ea"/>
                  <a:cs typeface="+mn-cs"/>
                </a:rPr>
                <a:t>Rio </a:t>
              </a:r>
              <a:r>
                <a:rPr kumimoji="0" lang="en-US" sz="1200" b="0" i="0" u="none" strike="noStrike" kern="0" cap="none" spc="0" normalizeH="0" baseline="0" noProof="0" err="1">
                  <a:ln>
                    <a:noFill/>
                  </a:ln>
                  <a:solidFill>
                    <a:prstClr val="black"/>
                  </a:solidFill>
                  <a:effectLst/>
                  <a:uLnTx/>
                  <a:uFillTx/>
                  <a:latin typeface="Calibri" panose="020F0502020204030204"/>
                  <a:ea typeface="+mn-ea"/>
                  <a:cs typeface="+mn-cs"/>
                </a:rPr>
                <a:t>Aibonito</a:t>
              </a: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9" name="Isosceles Triangle 48">
              <a:extLst>
                <a:ext uri="{FF2B5EF4-FFF2-40B4-BE49-F238E27FC236}">
                  <a16:creationId xmlns:a16="http://schemas.microsoft.com/office/drawing/2014/main" id="{1C09E869-1221-4B72-F088-D4147CA87CE1}"/>
                </a:ext>
              </a:extLst>
            </p:cNvPr>
            <p:cNvSpPr/>
            <p:nvPr/>
          </p:nvSpPr>
          <p:spPr>
            <a:xfrm>
              <a:off x="5250026" y="3876145"/>
              <a:ext cx="247651" cy="215429"/>
            </a:xfrm>
            <a:prstGeom prst="triangle">
              <a:avLst/>
            </a:prstGeom>
            <a:solidFill>
              <a:srgbClr val="12C0BC"/>
            </a:solidFill>
            <a:ln w="12700" cap="flat" cmpd="sng" algn="ctr">
              <a:noFill/>
              <a:prstDash val="solid"/>
              <a:miter lim="800000"/>
            </a:ln>
            <a:effectLst/>
          </p:spPr>
          <p:txBody>
            <a:bodyPr rtlCol="0" anchor="ctr"/>
            <a:lstStyle/>
            <a:p>
              <a:pPr marL="0" marR="0" lvl="0" indent="0" algn="ctr" defTabSz="914399"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BAEE94D0-90E0-539C-2214-0D70F1F70EFA}"/>
                </a:ext>
              </a:extLst>
            </p:cNvPr>
            <p:cNvSpPr txBox="1"/>
            <p:nvPr/>
          </p:nvSpPr>
          <p:spPr>
            <a:xfrm>
              <a:off x="5015511" y="3655678"/>
              <a:ext cx="1538268" cy="286192"/>
            </a:xfrm>
            <a:prstGeom prst="rect">
              <a:avLst/>
            </a:prstGeom>
            <a:noFill/>
          </p:spPr>
          <p:txBody>
            <a:bodyPr wrap="square" rtlCol="0">
              <a:spAutoFit/>
            </a:bodyPr>
            <a:lstStyle/>
            <a:p>
              <a:pPr marL="0" marR="0" lvl="0" indent="0" algn="l" defTabSz="914399"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ea typeface="+mn-ea"/>
                  <a:cs typeface="+mn-cs"/>
                </a:rPr>
                <a:t>Ponce</a:t>
              </a:r>
            </a:p>
          </p:txBody>
        </p:sp>
        <p:sp>
          <p:nvSpPr>
            <p:cNvPr id="51" name="Isosceles Triangle 50">
              <a:extLst>
                <a:ext uri="{FF2B5EF4-FFF2-40B4-BE49-F238E27FC236}">
                  <a16:creationId xmlns:a16="http://schemas.microsoft.com/office/drawing/2014/main" id="{FDF8DD35-DE65-6398-C304-71E8F475B853}"/>
                </a:ext>
              </a:extLst>
            </p:cNvPr>
            <p:cNvSpPr/>
            <p:nvPr/>
          </p:nvSpPr>
          <p:spPr>
            <a:xfrm>
              <a:off x="6883494" y="3935185"/>
              <a:ext cx="247651" cy="215429"/>
            </a:xfrm>
            <a:prstGeom prst="triangle">
              <a:avLst/>
            </a:prstGeom>
            <a:solidFill>
              <a:srgbClr val="12C0BC"/>
            </a:solidFill>
            <a:ln w="12700" cap="flat" cmpd="sng" algn="ctr">
              <a:noFill/>
              <a:prstDash val="solid"/>
              <a:miter lim="800000"/>
            </a:ln>
            <a:effectLst/>
          </p:spPr>
          <p:txBody>
            <a:bodyPr rtlCol="0" anchor="ctr"/>
            <a:lstStyle/>
            <a:p>
              <a:pPr marL="0" marR="0" lvl="0" indent="0" algn="ctr" defTabSz="914399"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C7778FE1-13FE-02E9-35A2-4F844B32C878}"/>
                </a:ext>
              </a:extLst>
            </p:cNvPr>
            <p:cNvSpPr txBox="1"/>
            <p:nvPr/>
          </p:nvSpPr>
          <p:spPr>
            <a:xfrm>
              <a:off x="6966263" y="4176569"/>
              <a:ext cx="1144094" cy="286325"/>
            </a:xfrm>
            <a:prstGeom prst="rect">
              <a:avLst/>
            </a:prstGeom>
            <a:noFill/>
            <a:ln w="28575">
              <a:noFill/>
            </a:ln>
          </p:spPr>
          <p:txBody>
            <a:bodyPr wrap="square" rtlCol="0">
              <a:spAutoFit/>
            </a:bodyPr>
            <a:lstStyle/>
            <a:p>
              <a:pPr marL="0" marR="0" lvl="0" indent="0" algn="ctr" defTabSz="914399"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ea typeface="+mn-ea"/>
                  <a:cs typeface="+mn-cs"/>
                </a:rPr>
                <a:t>Rio Nigua</a:t>
              </a:r>
            </a:p>
          </p:txBody>
        </p:sp>
        <p:sp>
          <p:nvSpPr>
            <p:cNvPr id="53" name="Isosceles Triangle 52">
              <a:extLst>
                <a:ext uri="{FF2B5EF4-FFF2-40B4-BE49-F238E27FC236}">
                  <a16:creationId xmlns:a16="http://schemas.microsoft.com/office/drawing/2014/main" id="{84CE0392-AFE0-ED42-08F8-B56A50757490}"/>
                </a:ext>
              </a:extLst>
            </p:cNvPr>
            <p:cNvSpPr/>
            <p:nvPr/>
          </p:nvSpPr>
          <p:spPr>
            <a:xfrm>
              <a:off x="5891076" y="1678126"/>
              <a:ext cx="247651" cy="215429"/>
            </a:xfrm>
            <a:prstGeom prst="triangle">
              <a:avLst/>
            </a:prstGeom>
            <a:solidFill>
              <a:srgbClr val="12C0BC"/>
            </a:solidFill>
            <a:ln w="12700" cap="flat" cmpd="sng" algn="ctr">
              <a:noFill/>
              <a:prstDash val="solid"/>
              <a:miter lim="800000"/>
            </a:ln>
            <a:effectLst/>
          </p:spPr>
          <p:txBody>
            <a:bodyPr rtlCol="0" anchor="ctr"/>
            <a:lstStyle/>
            <a:p>
              <a:pPr marL="0" marR="0" lvl="0" indent="0" algn="ctr" defTabSz="914399"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TextBox 53">
              <a:extLst>
                <a:ext uri="{FF2B5EF4-FFF2-40B4-BE49-F238E27FC236}">
                  <a16:creationId xmlns:a16="http://schemas.microsoft.com/office/drawing/2014/main" id="{3A2C722A-1A1A-DDC0-BF5D-D0E17C8FFD23}"/>
                </a:ext>
              </a:extLst>
            </p:cNvPr>
            <p:cNvSpPr txBox="1"/>
            <p:nvPr/>
          </p:nvSpPr>
          <p:spPr>
            <a:xfrm>
              <a:off x="4358417" y="1815424"/>
              <a:ext cx="1828435" cy="477208"/>
            </a:xfrm>
            <a:prstGeom prst="rect">
              <a:avLst/>
            </a:prstGeom>
            <a:noFill/>
          </p:spPr>
          <p:txBody>
            <a:bodyPr wrap="square" rtlCol="0">
              <a:spAutoFit/>
            </a:bodyPr>
            <a:lstStyle/>
            <a:p>
              <a:pPr marL="0" marR="0" lvl="0" indent="0" algn="r" defTabSz="914399"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ea typeface="+mn-ea"/>
                  <a:cs typeface="+mn-cs"/>
                </a:rPr>
                <a:t>Rio Grande </a:t>
              </a:r>
            </a:p>
            <a:p>
              <a:pPr marL="0" marR="0" lvl="0" indent="0" algn="r" defTabSz="914399"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ea typeface="+mn-ea"/>
                  <a:cs typeface="+mn-cs"/>
                </a:rPr>
                <a:t>de </a:t>
              </a:r>
              <a:r>
                <a:rPr kumimoji="0" lang="en-US" sz="1200" b="0" i="0" u="none" strike="noStrike" kern="0" cap="none" spc="0" normalizeH="0" baseline="0" noProof="0" err="1">
                  <a:ln>
                    <a:noFill/>
                  </a:ln>
                  <a:solidFill>
                    <a:prstClr val="black"/>
                  </a:solidFill>
                  <a:effectLst/>
                  <a:uLnTx/>
                  <a:uFillTx/>
                  <a:latin typeface="Calibri" panose="020F0502020204030204"/>
                  <a:ea typeface="+mn-ea"/>
                  <a:cs typeface="+mn-cs"/>
                </a:rPr>
                <a:t>Manati</a:t>
              </a: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5" name="Isosceles Triangle 54">
              <a:extLst>
                <a:ext uri="{FF2B5EF4-FFF2-40B4-BE49-F238E27FC236}">
                  <a16:creationId xmlns:a16="http://schemas.microsoft.com/office/drawing/2014/main" id="{E3C0770E-1D31-8614-BA00-620C2A4EFF73}"/>
                </a:ext>
              </a:extLst>
            </p:cNvPr>
            <p:cNvSpPr/>
            <p:nvPr/>
          </p:nvSpPr>
          <p:spPr>
            <a:xfrm>
              <a:off x="2583667" y="1458048"/>
              <a:ext cx="247651" cy="215429"/>
            </a:xfrm>
            <a:prstGeom prst="triangle">
              <a:avLst/>
            </a:prstGeom>
            <a:solidFill>
              <a:srgbClr val="12C0BC"/>
            </a:solidFill>
            <a:ln w="12700" cap="flat" cmpd="sng" algn="ctr">
              <a:noFill/>
              <a:prstDash val="solid"/>
              <a:miter lim="800000"/>
            </a:ln>
            <a:effectLst/>
          </p:spPr>
          <p:txBody>
            <a:bodyPr rtlCol="0" anchor="ctr"/>
            <a:lstStyle/>
            <a:p>
              <a:pPr marL="0" marR="0" lvl="0" indent="0" algn="ctr" defTabSz="914399"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59B95DB8-2EB4-EFF6-43B5-2DB0091364F7}"/>
                </a:ext>
              </a:extLst>
            </p:cNvPr>
            <p:cNvSpPr txBox="1"/>
            <p:nvPr/>
          </p:nvSpPr>
          <p:spPr>
            <a:xfrm>
              <a:off x="2872251" y="1478668"/>
              <a:ext cx="1224686" cy="286325"/>
            </a:xfrm>
            <a:prstGeom prst="rect">
              <a:avLst/>
            </a:prstGeom>
            <a:noFill/>
            <a:ln w="28575">
              <a:noFill/>
            </a:ln>
          </p:spPr>
          <p:txBody>
            <a:bodyPr wrap="square" rtlCol="0">
              <a:spAutoFit/>
            </a:bodyPr>
            <a:lstStyle/>
            <a:p>
              <a:pPr marL="0" marR="0" lvl="0" indent="0" algn="ctr" defTabSz="914399"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ea typeface="+mn-ea"/>
                  <a:cs typeface="+mn-cs"/>
                </a:rPr>
                <a:t>Rio </a:t>
              </a:r>
              <a:r>
                <a:rPr kumimoji="0" lang="en-US" sz="1200" b="0" i="0" u="none" strike="noStrike" kern="0" cap="none" spc="0" normalizeH="0" baseline="0" noProof="0" err="1">
                  <a:ln>
                    <a:noFill/>
                  </a:ln>
                  <a:solidFill>
                    <a:prstClr val="black"/>
                  </a:solidFill>
                  <a:effectLst/>
                  <a:uLnTx/>
                  <a:uFillTx/>
                  <a:latin typeface="Calibri" panose="020F0502020204030204"/>
                  <a:ea typeface="+mn-ea"/>
                  <a:cs typeface="+mn-cs"/>
                </a:rPr>
                <a:t>Culebrinas</a:t>
              </a: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7" name="Isosceles Triangle 56">
              <a:extLst>
                <a:ext uri="{FF2B5EF4-FFF2-40B4-BE49-F238E27FC236}">
                  <a16:creationId xmlns:a16="http://schemas.microsoft.com/office/drawing/2014/main" id="{F2581D2F-0D8B-D95E-1C6B-CFDEED16E62E}"/>
                </a:ext>
              </a:extLst>
            </p:cNvPr>
            <p:cNvSpPr/>
            <p:nvPr/>
          </p:nvSpPr>
          <p:spPr>
            <a:xfrm>
              <a:off x="4358417" y="3794178"/>
              <a:ext cx="247651" cy="215429"/>
            </a:xfrm>
            <a:prstGeom prst="triangle">
              <a:avLst/>
            </a:prstGeom>
            <a:solidFill>
              <a:srgbClr val="12C0BC"/>
            </a:solidFill>
            <a:ln w="12700" cap="flat" cmpd="sng" algn="ctr">
              <a:noFill/>
              <a:prstDash val="solid"/>
              <a:miter lim="800000"/>
            </a:ln>
            <a:effectLst/>
          </p:spPr>
          <p:txBody>
            <a:bodyPr rtlCol="0" anchor="ctr"/>
            <a:lstStyle/>
            <a:p>
              <a:pPr marL="0" marR="0" lvl="0" indent="0" algn="ctr" defTabSz="914399"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109D2D26-AFD1-E23E-6CE9-C471C1A173EC}"/>
                </a:ext>
              </a:extLst>
            </p:cNvPr>
            <p:cNvSpPr txBox="1"/>
            <p:nvPr/>
          </p:nvSpPr>
          <p:spPr>
            <a:xfrm>
              <a:off x="3216723" y="3680807"/>
              <a:ext cx="1133394" cy="286325"/>
            </a:xfrm>
            <a:prstGeom prst="rect">
              <a:avLst/>
            </a:prstGeom>
            <a:noFill/>
            <a:ln w="28575">
              <a:noFill/>
            </a:ln>
          </p:spPr>
          <p:txBody>
            <a:bodyPr wrap="square" rtlCol="0">
              <a:spAutoFit/>
            </a:bodyPr>
            <a:lstStyle/>
            <a:p>
              <a:pPr marL="0" marR="0" lvl="0" indent="0" algn="l" defTabSz="914399"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ea typeface="+mn-ea"/>
                  <a:cs typeface="+mn-cs"/>
                </a:rPr>
                <a:t>Rio Guayanilla</a:t>
              </a:r>
            </a:p>
          </p:txBody>
        </p:sp>
        <p:sp>
          <p:nvSpPr>
            <p:cNvPr id="59" name="Diamond 58">
              <a:extLst>
                <a:ext uri="{FF2B5EF4-FFF2-40B4-BE49-F238E27FC236}">
                  <a16:creationId xmlns:a16="http://schemas.microsoft.com/office/drawing/2014/main" id="{5A35EF78-BB35-4EAB-29F4-F329F6D5E171}"/>
                </a:ext>
              </a:extLst>
            </p:cNvPr>
            <p:cNvSpPr/>
            <p:nvPr/>
          </p:nvSpPr>
          <p:spPr>
            <a:xfrm>
              <a:off x="7719264" y="1188177"/>
              <a:ext cx="247651" cy="215429"/>
            </a:xfrm>
            <a:prstGeom prst="diamond">
              <a:avLst/>
            </a:prstGeom>
            <a:solidFill>
              <a:srgbClr val="4472C4">
                <a:lumMod val="75000"/>
              </a:srgbClr>
            </a:solidFill>
            <a:ln w="12700" cap="flat" cmpd="sng" algn="ctr">
              <a:noFill/>
              <a:prstDash val="solid"/>
              <a:miter lim="800000"/>
            </a:ln>
            <a:effectLst/>
          </p:spPr>
          <p:txBody>
            <a:bodyPr rtlCol="0" anchor="ctr"/>
            <a:lstStyle/>
            <a:p>
              <a:pPr marL="0" marR="0" lvl="0" indent="0" algn="ctr" defTabSz="914399"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 name="TextBox 59">
              <a:extLst>
                <a:ext uri="{FF2B5EF4-FFF2-40B4-BE49-F238E27FC236}">
                  <a16:creationId xmlns:a16="http://schemas.microsoft.com/office/drawing/2014/main" id="{83C09320-3427-2E9D-CD31-D48F0821ED44}"/>
                </a:ext>
              </a:extLst>
            </p:cNvPr>
            <p:cNvSpPr txBox="1"/>
            <p:nvPr/>
          </p:nvSpPr>
          <p:spPr>
            <a:xfrm>
              <a:off x="8035271" y="856212"/>
              <a:ext cx="1250089" cy="286325"/>
            </a:xfrm>
            <a:prstGeom prst="rect">
              <a:avLst/>
            </a:prstGeom>
            <a:noFill/>
            <a:ln w="28575">
              <a:noFill/>
            </a:ln>
          </p:spPr>
          <p:txBody>
            <a:bodyPr wrap="square" rtlCol="0">
              <a:spAutoFit/>
            </a:bodyPr>
            <a:lstStyle/>
            <a:p>
              <a:pPr marL="0" marR="0" lvl="0" indent="0" algn="ctr" defTabSz="914399"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ea typeface="+mn-ea"/>
                  <a:cs typeface="+mn-cs"/>
                </a:rPr>
                <a:t>San Juan Metro</a:t>
              </a:r>
            </a:p>
          </p:txBody>
        </p:sp>
        <p:cxnSp>
          <p:nvCxnSpPr>
            <p:cNvPr id="61" name="Straight Connector 60">
              <a:extLst>
                <a:ext uri="{FF2B5EF4-FFF2-40B4-BE49-F238E27FC236}">
                  <a16:creationId xmlns:a16="http://schemas.microsoft.com/office/drawing/2014/main" id="{24A51EC2-43A7-3E92-1A91-55662F6AAA81}"/>
                </a:ext>
              </a:extLst>
            </p:cNvPr>
            <p:cNvCxnSpPr>
              <a:cxnSpLocks/>
            </p:cNvCxnSpPr>
            <p:nvPr/>
          </p:nvCxnSpPr>
          <p:spPr>
            <a:xfrm>
              <a:off x="7589101" y="1010275"/>
              <a:ext cx="98799" cy="130190"/>
            </a:xfrm>
            <a:prstGeom prst="line">
              <a:avLst/>
            </a:prstGeom>
            <a:noFill/>
            <a:ln w="6350" cap="flat" cmpd="sng" algn="ctr">
              <a:solidFill>
                <a:srgbClr val="E08016"/>
              </a:solidFill>
              <a:prstDash val="solid"/>
              <a:miter lim="800000"/>
            </a:ln>
            <a:effectLst/>
          </p:spPr>
        </p:cxnSp>
        <p:cxnSp>
          <p:nvCxnSpPr>
            <p:cNvPr id="63" name="Straight Connector 62">
              <a:extLst>
                <a:ext uri="{FF2B5EF4-FFF2-40B4-BE49-F238E27FC236}">
                  <a16:creationId xmlns:a16="http://schemas.microsoft.com/office/drawing/2014/main" id="{18943A83-47B2-4D4F-2986-404452E4CA8B}"/>
                </a:ext>
              </a:extLst>
            </p:cNvPr>
            <p:cNvCxnSpPr>
              <a:cxnSpLocks/>
              <a:stCxn id="59" idx="0"/>
              <a:endCxn id="60" idx="1"/>
            </p:cNvCxnSpPr>
            <p:nvPr/>
          </p:nvCxnSpPr>
          <p:spPr>
            <a:xfrm flipV="1">
              <a:off x="7843089" y="999375"/>
              <a:ext cx="192182" cy="188802"/>
            </a:xfrm>
            <a:prstGeom prst="line">
              <a:avLst/>
            </a:prstGeom>
            <a:noFill/>
            <a:ln w="6350" cap="flat" cmpd="sng" algn="ctr">
              <a:solidFill>
                <a:srgbClr val="0070C0"/>
              </a:solidFill>
              <a:prstDash val="solid"/>
              <a:miter lim="800000"/>
            </a:ln>
            <a:effectLst/>
          </p:spPr>
        </p:cxnSp>
        <p:sp>
          <p:nvSpPr>
            <p:cNvPr id="64" name="Star: 7 Points 63">
              <a:extLst>
                <a:ext uri="{FF2B5EF4-FFF2-40B4-BE49-F238E27FC236}">
                  <a16:creationId xmlns:a16="http://schemas.microsoft.com/office/drawing/2014/main" id="{E748DCEA-10BE-424C-B7C1-2F7742669D6C}"/>
                </a:ext>
              </a:extLst>
            </p:cNvPr>
            <p:cNvSpPr/>
            <p:nvPr/>
          </p:nvSpPr>
          <p:spPr>
            <a:xfrm>
              <a:off x="7384013" y="1264033"/>
              <a:ext cx="247651" cy="215429"/>
            </a:xfrm>
            <a:prstGeom prst="star7">
              <a:avLst/>
            </a:prstGeom>
            <a:solidFill>
              <a:srgbClr val="FF0000"/>
            </a:solidFill>
            <a:ln w="12700" cap="flat" cmpd="sng" algn="ctr">
              <a:noFill/>
              <a:prstDash val="solid"/>
              <a:miter lim="800000"/>
            </a:ln>
            <a:effectLst/>
          </p:spPr>
          <p:txBody>
            <a:bodyPr rtlCol="0" anchor="ctr"/>
            <a:lstStyle/>
            <a:p>
              <a:pPr marL="0" marR="0" lvl="0" indent="0" algn="ctr" defTabSz="914399"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5" name="TextBox 64">
              <a:extLst>
                <a:ext uri="{FF2B5EF4-FFF2-40B4-BE49-F238E27FC236}">
                  <a16:creationId xmlns:a16="http://schemas.microsoft.com/office/drawing/2014/main" id="{4D4B3C40-9B5E-25D6-336F-48234B2C7AC3}"/>
                </a:ext>
              </a:extLst>
            </p:cNvPr>
            <p:cNvSpPr txBox="1"/>
            <p:nvPr/>
          </p:nvSpPr>
          <p:spPr>
            <a:xfrm>
              <a:off x="6274838" y="936097"/>
              <a:ext cx="1109175" cy="286325"/>
            </a:xfrm>
            <a:prstGeom prst="rect">
              <a:avLst/>
            </a:prstGeom>
            <a:noFill/>
          </p:spPr>
          <p:txBody>
            <a:bodyPr wrap="square" rtlCol="0">
              <a:spAutoFit/>
            </a:bodyPr>
            <a:lstStyle/>
            <a:p>
              <a:pPr marL="0" marR="0" lvl="0" indent="0" algn="l" defTabSz="914399"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ea typeface="+mn-ea"/>
                  <a:cs typeface="+mn-cs"/>
                </a:rPr>
                <a:t>Fort Buchanan</a:t>
              </a:r>
            </a:p>
          </p:txBody>
        </p:sp>
        <p:cxnSp>
          <p:nvCxnSpPr>
            <p:cNvPr id="66" name="Straight Connector 65">
              <a:extLst>
                <a:ext uri="{FF2B5EF4-FFF2-40B4-BE49-F238E27FC236}">
                  <a16:creationId xmlns:a16="http://schemas.microsoft.com/office/drawing/2014/main" id="{E1D855A0-54CA-2887-894B-0E0BEF68735C}"/>
                </a:ext>
              </a:extLst>
            </p:cNvPr>
            <p:cNvCxnSpPr>
              <a:cxnSpLocks/>
            </p:cNvCxnSpPr>
            <p:nvPr/>
          </p:nvCxnSpPr>
          <p:spPr>
            <a:xfrm>
              <a:off x="7276099" y="1150588"/>
              <a:ext cx="132439" cy="139336"/>
            </a:xfrm>
            <a:prstGeom prst="line">
              <a:avLst/>
            </a:prstGeom>
            <a:noFill/>
            <a:ln w="6350" cap="flat" cmpd="sng" algn="ctr">
              <a:solidFill>
                <a:srgbClr val="FF0000"/>
              </a:solidFill>
              <a:prstDash val="solid"/>
              <a:miter lim="800000"/>
            </a:ln>
            <a:effectLst/>
          </p:spPr>
        </p:cxnSp>
        <p:sp>
          <p:nvSpPr>
            <p:cNvPr id="67" name="Star: 7 Points 66">
              <a:extLst>
                <a:ext uri="{FF2B5EF4-FFF2-40B4-BE49-F238E27FC236}">
                  <a16:creationId xmlns:a16="http://schemas.microsoft.com/office/drawing/2014/main" id="{1C739B17-155C-467D-93F2-CB12899C35E8}"/>
                </a:ext>
              </a:extLst>
            </p:cNvPr>
            <p:cNvSpPr/>
            <p:nvPr/>
          </p:nvSpPr>
          <p:spPr>
            <a:xfrm>
              <a:off x="6987142" y="3758349"/>
              <a:ext cx="247651" cy="215429"/>
            </a:xfrm>
            <a:prstGeom prst="star7">
              <a:avLst/>
            </a:prstGeom>
            <a:solidFill>
              <a:srgbClr val="FF0000"/>
            </a:solidFill>
            <a:ln w="12700" cap="flat" cmpd="sng" algn="ctr">
              <a:noFill/>
              <a:prstDash val="solid"/>
              <a:miter lim="800000"/>
            </a:ln>
            <a:effectLst/>
          </p:spPr>
          <p:txBody>
            <a:bodyPr rtlCol="0" anchor="ctr"/>
            <a:lstStyle/>
            <a:p>
              <a:pPr marL="0" marR="0" lvl="0" indent="0" algn="ctr" defTabSz="914399"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8" name="TextBox 67">
              <a:extLst>
                <a:ext uri="{FF2B5EF4-FFF2-40B4-BE49-F238E27FC236}">
                  <a16:creationId xmlns:a16="http://schemas.microsoft.com/office/drawing/2014/main" id="{0E63B138-2D83-1F75-9C27-6688ADA3E1DE}"/>
                </a:ext>
              </a:extLst>
            </p:cNvPr>
            <p:cNvSpPr txBox="1"/>
            <p:nvPr/>
          </p:nvSpPr>
          <p:spPr>
            <a:xfrm>
              <a:off x="7164676" y="3644238"/>
              <a:ext cx="1109175" cy="476942"/>
            </a:xfrm>
            <a:prstGeom prst="rect">
              <a:avLst/>
            </a:prstGeom>
            <a:noFill/>
          </p:spPr>
          <p:txBody>
            <a:bodyPr wrap="square" rtlCol="0">
              <a:spAutoFit/>
            </a:bodyPr>
            <a:lstStyle/>
            <a:p>
              <a:pPr marL="0" marR="0" lvl="0" indent="0" algn="l" defTabSz="914399"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ea typeface="+mn-ea"/>
                  <a:cs typeface="+mn-cs"/>
                </a:rPr>
                <a:t>Camp Santiago</a:t>
              </a:r>
            </a:p>
          </p:txBody>
        </p:sp>
        <p:sp>
          <p:nvSpPr>
            <p:cNvPr id="69" name="Star: 7 Points 68">
              <a:extLst>
                <a:ext uri="{FF2B5EF4-FFF2-40B4-BE49-F238E27FC236}">
                  <a16:creationId xmlns:a16="http://schemas.microsoft.com/office/drawing/2014/main" id="{71778F3A-94AE-406E-8411-E42338C95510}"/>
                </a:ext>
              </a:extLst>
            </p:cNvPr>
            <p:cNvSpPr/>
            <p:nvPr/>
          </p:nvSpPr>
          <p:spPr>
            <a:xfrm>
              <a:off x="5906947" y="3816244"/>
              <a:ext cx="247651" cy="215429"/>
            </a:xfrm>
            <a:prstGeom prst="star7">
              <a:avLst/>
            </a:prstGeom>
            <a:solidFill>
              <a:srgbClr val="FF0000"/>
            </a:solidFill>
            <a:ln w="12700" cap="flat" cmpd="sng" algn="ctr">
              <a:noFill/>
              <a:prstDash val="solid"/>
              <a:miter lim="800000"/>
            </a:ln>
            <a:effectLst/>
          </p:spPr>
          <p:txBody>
            <a:bodyPr rtlCol="0" anchor="ctr"/>
            <a:lstStyle/>
            <a:p>
              <a:pPr marL="0" marR="0" lvl="0" indent="0" algn="ctr" defTabSz="914399"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0" name="TextBox 69">
              <a:extLst>
                <a:ext uri="{FF2B5EF4-FFF2-40B4-BE49-F238E27FC236}">
                  <a16:creationId xmlns:a16="http://schemas.microsoft.com/office/drawing/2014/main" id="{C8D17AB8-E62E-300C-4125-7564D639D757}"/>
                </a:ext>
              </a:extLst>
            </p:cNvPr>
            <p:cNvSpPr txBox="1"/>
            <p:nvPr/>
          </p:nvSpPr>
          <p:spPr>
            <a:xfrm>
              <a:off x="5728366" y="3581302"/>
              <a:ext cx="1109175" cy="286192"/>
            </a:xfrm>
            <a:prstGeom prst="rect">
              <a:avLst/>
            </a:prstGeom>
            <a:noFill/>
          </p:spPr>
          <p:txBody>
            <a:bodyPr wrap="square" rtlCol="0">
              <a:spAutoFit/>
            </a:bodyPr>
            <a:lstStyle/>
            <a:p>
              <a:pPr marL="0" marR="0" lvl="0" indent="0" algn="l" defTabSz="914399"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ea typeface="+mn-ea"/>
                  <a:cs typeface="+mn-cs"/>
                </a:rPr>
                <a:t>Fort Allen</a:t>
              </a:r>
            </a:p>
          </p:txBody>
        </p:sp>
        <p:sp>
          <p:nvSpPr>
            <p:cNvPr id="71" name="Star: 7 Points 70">
              <a:extLst>
                <a:ext uri="{FF2B5EF4-FFF2-40B4-BE49-F238E27FC236}">
                  <a16:creationId xmlns:a16="http://schemas.microsoft.com/office/drawing/2014/main" id="{65DCC940-6544-2842-0E24-F09CEC943B46}"/>
                </a:ext>
              </a:extLst>
            </p:cNvPr>
            <p:cNvSpPr/>
            <p:nvPr/>
          </p:nvSpPr>
          <p:spPr>
            <a:xfrm>
              <a:off x="7654230" y="1409175"/>
              <a:ext cx="247651" cy="215429"/>
            </a:xfrm>
            <a:prstGeom prst="star7">
              <a:avLst/>
            </a:prstGeom>
            <a:solidFill>
              <a:srgbClr val="FF0000"/>
            </a:solidFill>
            <a:ln w="12700" cap="flat" cmpd="sng" algn="ctr">
              <a:noFill/>
              <a:prstDash val="solid"/>
              <a:miter lim="800000"/>
            </a:ln>
            <a:effectLst/>
          </p:spPr>
          <p:txBody>
            <a:bodyPr rtlCol="0" anchor="ctr"/>
            <a:lstStyle/>
            <a:p>
              <a:pPr marL="0" marR="0" lvl="0" indent="0" algn="ctr" defTabSz="914399"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2" name="TextBox 71">
              <a:extLst>
                <a:ext uri="{FF2B5EF4-FFF2-40B4-BE49-F238E27FC236}">
                  <a16:creationId xmlns:a16="http://schemas.microsoft.com/office/drawing/2014/main" id="{3F571DAF-7B3D-2638-AF6F-50B771C0E55E}"/>
                </a:ext>
              </a:extLst>
            </p:cNvPr>
            <p:cNvSpPr txBox="1"/>
            <p:nvPr/>
          </p:nvSpPr>
          <p:spPr>
            <a:xfrm>
              <a:off x="7765797" y="2000207"/>
              <a:ext cx="4197012" cy="286192"/>
            </a:xfrm>
            <a:prstGeom prst="rect">
              <a:avLst/>
            </a:prstGeom>
            <a:noFill/>
          </p:spPr>
          <p:txBody>
            <a:bodyPr wrap="square" rtlCol="0">
              <a:spAutoFit/>
            </a:bodyPr>
            <a:lstStyle/>
            <a:p>
              <a:pPr marL="0" marR="0" lvl="0" indent="0" algn="l" defTabSz="914399"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ea typeface="+mn-ea"/>
                  <a:cs typeface="+mn-cs"/>
                </a:rPr>
                <a:t>Puerto Nuevo USAR Solar Array</a:t>
              </a:r>
            </a:p>
          </p:txBody>
        </p:sp>
        <p:cxnSp>
          <p:nvCxnSpPr>
            <p:cNvPr id="5" name="Straight Connector 4">
              <a:extLst>
                <a:ext uri="{FF2B5EF4-FFF2-40B4-BE49-F238E27FC236}">
                  <a16:creationId xmlns:a16="http://schemas.microsoft.com/office/drawing/2014/main" id="{5ED8FF5B-95E2-6B21-7178-25D3AF7ABD80}"/>
                </a:ext>
              </a:extLst>
            </p:cNvPr>
            <p:cNvCxnSpPr>
              <a:cxnSpLocks/>
            </p:cNvCxnSpPr>
            <p:nvPr/>
          </p:nvCxnSpPr>
          <p:spPr>
            <a:xfrm flipH="1" flipV="1">
              <a:off x="7840078" y="1662517"/>
              <a:ext cx="234751" cy="395606"/>
            </a:xfrm>
            <a:prstGeom prst="line">
              <a:avLst/>
            </a:prstGeom>
            <a:noFill/>
            <a:ln w="6350" cap="flat" cmpd="sng" algn="ctr">
              <a:solidFill>
                <a:srgbClr val="FF0000"/>
              </a:solidFill>
              <a:prstDash val="solid"/>
              <a:miter lim="800000"/>
            </a:ln>
            <a:effectLst/>
          </p:spPr>
        </p:cxnSp>
      </p:grpSp>
      <p:sp>
        <p:nvSpPr>
          <p:cNvPr id="74" name="Diamond 73">
            <a:extLst>
              <a:ext uri="{FF2B5EF4-FFF2-40B4-BE49-F238E27FC236}">
                <a16:creationId xmlns:a16="http://schemas.microsoft.com/office/drawing/2014/main" id="{8C9C826A-4D92-0897-F6B1-4C46685EF185}"/>
              </a:ext>
            </a:extLst>
          </p:cNvPr>
          <p:cNvSpPr/>
          <p:nvPr/>
        </p:nvSpPr>
        <p:spPr>
          <a:xfrm>
            <a:off x="177968" y="5690974"/>
            <a:ext cx="247651" cy="215429"/>
          </a:xfrm>
          <a:prstGeom prst="diamond">
            <a:avLst/>
          </a:prstGeom>
          <a:solidFill>
            <a:srgbClr val="4472C4">
              <a:lumMod val="75000"/>
            </a:srgbClr>
          </a:solidFill>
          <a:ln w="12700" cap="flat" cmpd="sng" algn="ctr">
            <a:noFill/>
            <a:prstDash val="solid"/>
            <a:miter lim="800000"/>
          </a:ln>
          <a:effectLst/>
        </p:spPr>
        <p:txBody>
          <a:bodyPr rtlCol="0" anchor="ctr"/>
          <a:lstStyle/>
          <a:p>
            <a:pPr marL="0" marR="0" lvl="0" indent="0" algn="ctr" defTabSz="914399"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21F20"/>
              </a:solidFill>
              <a:effectLst/>
              <a:uLnTx/>
              <a:uFillTx/>
              <a:latin typeface="Calibri" panose="020F0502020204030204"/>
              <a:ea typeface="+mn-ea"/>
              <a:cs typeface="+mn-cs"/>
            </a:endParaRPr>
          </a:p>
        </p:txBody>
      </p:sp>
      <p:sp>
        <p:nvSpPr>
          <p:cNvPr id="75" name="Isosceles Triangle 74">
            <a:extLst>
              <a:ext uri="{FF2B5EF4-FFF2-40B4-BE49-F238E27FC236}">
                <a16:creationId xmlns:a16="http://schemas.microsoft.com/office/drawing/2014/main" id="{3B7FB7CE-AA6F-AB9A-69D5-EAE0282562DC}"/>
              </a:ext>
            </a:extLst>
          </p:cNvPr>
          <p:cNvSpPr/>
          <p:nvPr/>
        </p:nvSpPr>
        <p:spPr>
          <a:xfrm>
            <a:off x="159846" y="5092613"/>
            <a:ext cx="247651" cy="215429"/>
          </a:xfrm>
          <a:prstGeom prst="triangle">
            <a:avLst/>
          </a:prstGeom>
          <a:solidFill>
            <a:srgbClr val="12C0BC"/>
          </a:solidFill>
          <a:ln w="12700" cap="flat" cmpd="sng" algn="ctr">
            <a:noFill/>
            <a:prstDash val="solid"/>
            <a:miter lim="800000"/>
          </a:ln>
          <a:effectLst/>
        </p:spPr>
        <p:txBody>
          <a:bodyPr rtlCol="0" anchor="ctr"/>
          <a:lstStyle/>
          <a:p>
            <a:pPr marL="0" marR="0" lvl="0" indent="0" algn="ctr" defTabSz="914399"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21F20"/>
              </a:solidFill>
              <a:effectLst/>
              <a:uLnTx/>
              <a:uFillTx/>
              <a:latin typeface="Calibri" panose="020F0502020204030204"/>
              <a:ea typeface="+mn-ea"/>
              <a:cs typeface="+mn-cs"/>
            </a:endParaRPr>
          </a:p>
        </p:txBody>
      </p:sp>
      <p:sp>
        <p:nvSpPr>
          <p:cNvPr id="76" name="Flowchart: Connector 75">
            <a:extLst>
              <a:ext uri="{FF2B5EF4-FFF2-40B4-BE49-F238E27FC236}">
                <a16:creationId xmlns:a16="http://schemas.microsoft.com/office/drawing/2014/main" id="{EBC4FF0F-B3FB-D038-797B-B1ACF01BDC4D}"/>
              </a:ext>
            </a:extLst>
          </p:cNvPr>
          <p:cNvSpPr/>
          <p:nvPr/>
        </p:nvSpPr>
        <p:spPr>
          <a:xfrm>
            <a:off x="159846" y="5404141"/>
            <a:ext cx="243502" cy="209886"/>
          </a:xfrm>
          <a:prstGeom prst="flowChartConnector">
            <a:avLst/>
          </a:prstGeom>
          <a:solidFill>
            <a:srgbClr val="00B0F0"/>
          </a:solidFill>
          <a:ln w="12700" cap="flat" cmpd="sng" algn="ctr">
            <a:noFill/>
            <a:prstDash val="solid"/>
            <a:miter lim="800000"/>
          </a:ln>
          <a:effectLst/>
        </p:spPr>
        <p:txBody>
          <a:bodyPr rtlCol="0" anchor="ctr"/>
          <a:lstStyle/>
          <a:p>
            <a:pPr marL="0" marR="0" lvl="0" indent="0" algn="ctr" defTabSz="914399"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21F20"/>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7F86271A-1972-E852-6084-314525A1B0CE}"/>
              </a:ext>
            </a:extLst>
          </p:cNvPr>
          <p:cNvSpPr/>
          <p:nvPr/>
        </p:nvSpPr>
        <p:spPr>
          <a:xfrm>
            <a:off x="153071" y="4778693"/>
            <a:ext cx="247651" cy="215429"/>
          </a:xfrm>
          <a:prstGeom prst="rect">
            <a:avLst/>
          </a:prstGeom>
          <a:solidFill>
            <a:srgbClr val="E08016"/>
          </a:solidFill>
          <a:ln w="12700" cap="flat" cmpd="sng" algn="ctr">
            <a:noFill/>
            <a:prstDash val="solid"/>
            <a:miter lim="800000"/>
          </a:ln>
          <a:effectLst/>
        </p:spPr>
        <p:txBody>
          <a:bodyPr rtlCol="0" anchor="ctr"/>
          <a:lstStyle/>
          <a:p>
            <a:pPr marL="0" marR="0" lvl="0" indent="0" algn="ctr" defTabSz="914399"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21F20"/>
              </a:solidFill>
              <a:effectLst/>
              <a:uLnTx/>
              <a:uFillTx/>
              <a:latin typeface="Calibri" panose="020F0502020204030204"/>
              <a:ea typeface="+mn-ea"/>
              <a:cs typeface="+mn-cs"/>
            </a:endParaRPr>
          </a:p>
        </p:txBody>
      </p:sp>
      <p:sp>
        <p:nvSpPr>
          <p:cNvPr id="78" name="TextBox 77">
            <a:extLst>
              <a:ext uri="{FF2B5EF4-FFF2-40B4-BE49-F238E27FC236}">
                <a16:creationId xmlns:a16="http://schemas.microsoft.com/office/drawing/2014/main" id="{6E301532-7F32-F522-E93C-99BBF5BC22D8}"/>
              </a:ext>
            </a:extLst>
          </p:cNvPr>
          <p:cNvSpPr txBox="1"/>
          <p:nvPr/>
        </p:nvSpPr>
        <p:spPr>
          <a:xfrm>
            <a:off x="426098" y="5103798"/>
            <a:ext cx="2724049" cy="261610"/>
          </a:xfrm>
          <a:prstGeom prst="rect">
            <a:avLst/>
          </a:prstGeom>
          <a:noFill/>
        </p:spPr>
        <p:txBody>
          <a:bodyPr wrap="square" rtlCol="0">
            <a:spAutoFit/>
          </a:bodyPr>
          <a:lstStyle/>
          <a:p>
            <a:pPr marL="0" marR="0" lvl="0" indent="0" algn="l" defTabSz="914399"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21F20"/>
                </a:solidFill>
                <a:effectLst/>
                <a:uLnTx/>
                <a:uFillTx/>
                <a:latin typeface="Arial"/>
                <a:ea typeface="+mn-ea"/>
                <a:cs typeface="+mn-cs"/>
              </a:rPr>
              <a:t>Flood Risk Management</a:t>
            </a:r>
          </a:p>
        </p:txBody>
      </p:sp>
      <p:sp>
        <p:nvSpPr>
          <p:cNvPr id="79" name="TextBox 78">
            <a:extLst>
              <a:ext uri="{FF2B5EF4-FFF2-40B4-BE49-F238E27FC236}">
                <a16:creationId xmlns:a16="http://schemas.microsoft.com/office/drawing/2014/main" id="{94873994-0E80-092B-370C-5A6B0CD4E0F8}"/>
              </a:ext>
            </a:extLst>
          </p:cNvPr>
          <p:cNvSpPr txBox="1"/>
          <p:nvPr/>
        </p:nvSpPr>
        <p:spPr>
          <a:xfrm>
            <a:off x="438452" y="4765594"/>
            <a:ext cx="2724049" cy="261610"/>
          </a:xfrm>
          <a:prstGeom prst="rect">
            <a:avLst/>
          </a:prstGeom>
          <a:noFill/>
        </p:spPr>
        <p:txBody>
          <a:bodyPr wrap="square" rtlCol="0">
            <a:spAutoFit/>
          </a:bodyPr>
          <a:lstStyle/>
          <a:p>
            <a:pPr marL="0" marR="0" lvl="0" indent="0" algn="l" defTabSz="914399"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21F20"/>
                </a:solidFill>
                <a:effectLst/>
                <a:uLnTx/>
                <a:uFillTx/>
                <a:latin typeface="Arial"/>
                <a:ea typeface="+mn-ea"/>
                <a:cs typeface="+mn-cs"/>
              </a:rPr>
              <a:t>Deep Draft Navigation</a:t>
            </a:r>
          </a:p>
        </p:txBody>
      </p:sp>
      <p:sp>
        <p:nvSpPr>
          <p:cNvPr id="80" name="TextBox 79">
            <a:extLst>
              <a:ext uri="{FF2B5EF4-FFF2-40B4-BE49-F238E27FC236}">
                <a16:creationId xmlns:a16="http://schemas.microsoft.com/office/drawing/2014/main" id="{BB976F04-19A7-A9BA-AAAF-3403C15C19C0}"/>
              </a:ext>
            </a:extLst>
          </p:cNvPr>
          <p:cNvSpPr txBox="1"/>
          <p:nvPr/>
        </p:nvSpPr>
        <p:spPr>
          <a:xfrm>
            <a:off x="438609" y="5361885"/>
            <a:ext cx="3791589" cy="261610"/>
          </a:xfrm>
          <a:prstGeom prst="rect">
            <a:avLst/>
          </a:prstGeom>
          <a:noFill/>
        </p:spPr>
        <p:txBody>
          <a:bodyPr wrap="square" rtlCol="0">
            <a:spAutoFit/>
          </a:bodyPr>
          <a:lstStyle/>
          <a:p>
            <a:pPr marL="0" marR="0" lvl="0" indent="0" algn="l" defTabSz="914399"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21F20"/>
                </a:solidFill>
                <a:effectLst/>
                <a:uLnTx/>
                <a:uFillTx/>
                <a:latin typeface="Arial"/>
                <a:ea typeface="+mn-ea"/>
                <a:cs typeface="+mn-cs"/>
              </a:rPr>
              <a:t>Aquatic Ecosystem Restoration</a:t>
            </a:r>
          </a:p>
        </p:txBody>
      </p:sp>
      <p:sp>
        <p:nvSpPr>
          <p:cNvPr id="81" name="TextBox 80">
            <a:extLst>
              <a:ext uri="{FF2B5EF4-FFF2-40B4-BE49-F238E27FC236}">
                <a16:creationId xmlns:a16="http://schemas.microsoft.com/office/drawing/2014/main" id="{A41E0B60-6FFE-7CC0-DE79-ECF37DD8EBA1}"/>
              </a:ext>
            </a:extLst>
          </p:cNvPr>
          <p:cNvSpPr txBox="1"/>
          <p:nvPr/>
        </p:nvSpPr>
        <p:spPr>
          <a:xfrm>
            <a:off x="425619" y="5653095"/>
            <a:ext cx="3446081" cy="261610"/>
          </a:xfrm>
          <a:prstGeom prst="rect">
            <a:avLst/>
          </a:prstGeom>
          <a:noFill/>
        </p:spPr>
        <p:txBody>
          <a:bodyPr wrap="square" rtlCol="0">
            <a:spAutoFit/>
          </a:bodyPr>
          <a:lstStyle/>
          <a:p>
            <a:pPr marL="0" marR="0" lvl="0" indent="0" algn="l" defTabSz="914399"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21F20"/>
                </a:solidFill>
                <a:effectLst/>
                <a:uLnTx/>
                <a:uFillTx/>
                <a:latin typeface="Arial"/>
                <a:ea typeface="+mn-ea"/>
                <a:cs typeface="+mn-cs"/>
              </a:rPr>
              <a:t>Coastal Storm Risk Management</a:t>
            </a:r>
          </a:p>
        </p:txBody>
      </p:sp>
      <p:sp>
        <p:nvSpPr>
          <p:cNvPr id="84" name="Star: 7 Points 83">
            <a:extLst>
              <a:ext uri="{FF2B5EF4-FFF2-40B4-BE49-F238E27FC236}">
                <a16:creationId xmlns:a16="http://schemas.microsoft.com/office/drawing/2014/main" id="{80199D0E-C70C-F125-D497-20EEE6AA9DDF}"/>
              </a:ext>
            </a:extLst>
          </p:cNvPr>
          <p:cNvSpPr/>
          <p:nvPr/>
        </p:nvSpPr>
        <p:spPr>
          <a:xfrm>
            <a:off x="183572" y="6299444"/>
            <a:ext cx="247651" cy="215429"/>
          </a:xfrm>
          <a:prstGeom prst="star7">
            <a:avLst/>
          </a:prstGeom>
          <a:solidFill>
            <a:srgbClr val="FF0000"/>
          </a:solidFill>
          <a:ln w="12700" cap="flat" cmpd="sng" algn="ctr">
            <a:noFill/>
            <a:prstDash val="solid"/>
            <a:miter lim="800000"/>
          </a:ln>
          <a:effectLst/>
        </p:spPr>
        <p:txBody>
          <a:bodyPr rtlCol="0" anchor="ctr"/>
          <a:lstStyle/>
          <a:p>
            <a:pPr marL="0" marR="0" lvl="0" indent="0" algn="ctr" defTabSz="914399"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21F20"/>
              </a:solidFill>
              <a:effectLst/>
              <a:uLnTx/>
              <a:uFillTx/>
              <a:latin typeface="Calibri" panose="020F0502020204030204"/>
              <a:ea typeface="+mn-ea"/>
              <a:cs typeface="+mn-cs"/>
            </a:endParaRPr>
          </a:p>
        </p:txBody>
      </p:sp>
      <p:sp>
        <p:nvSpPr>
          <p:cNvPr id="85" name="TextBox 84">
            <a:extLst>
              <a:ext uri="{FF2B5EF4-FFF2-40B4-BE49-F238E27FC236}">
                <a16:creationId xmlns:a16="http://schemas.microsoft.com/office/drawing/2014/main" id="{6D212114-48DC-FE52-F77D-92119F531535}"/>
              </a:ext>
            </a:extLst>
          </p:cNvPr>
          <p:cNvSpPr txBox="1"/>
          <p:nvPr/>
        </p:nvSpPr>
        <p:spPr>
          <a:xfrm>
            <a:off x="425618" y="6260755"/>
            <a:ext cx="4022813" cy="261610"/>
          </a:xfrm>
          <a:prstGeom prst="rect">
            <a:avLst/>
          </a:prstGeom>
          <a:noFill/>
        </p:spPr>
        <p:txBody>
          <a:bodyPr wrap="square" rtlCol="0">
            <a:spAutoFit/>
          </a:bodyPr>
          <a:lstStyle/>
          <a:p>
            <a:pPr marL="0" marR="0" lvl="0" indent="0" algn="l" defTabSz="914399"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21F20"/>
                </a:solidFill>
                <a:effectLst/>
                <a:uLnTx/>
                <a:uFillTx/>
                <a:latin typeface="Arial"/>
                <a:ea typeface="+mn-ea"/>
                <a:cs typeface="+mn-cs"/>
              </a:rPr>
              <a:t>Military Construction (MILCON) &amp; Installation Readiness</a:t>
            </a:r>
          </a:p>
        </p:txBody>
      </p:sp>
      <p:sp>
        <p:nvSpPr>
          <p:cNvPr id="86" name="Callout: Quad Arrow 85">
            <a:extLst>
              <a:ext uri="{FF2B5EF4-FFF2-40B4-BE49-F238E27FC236}">
                <a16:creationId xmlns:a16="http://schemas.microsoft.com/office/drawing/2014/main" id="{2D21BD1C-6D0E-B388-8867-F901A7D51E47}"/>
              </a:ext>
            </a:extLst>
          </p:cNvPr>
          <p:cNvSpPr/>
          <p:nvPr/>
        </p:nvSpPr>
        <p:spPr>
          <a:xfrm>
            <a:off x="168624" y="5983351"/>
            <a:ext cx="247651" cy="214297"/>
          </a:xfrm>
          <a:prstGeom prst="quadArrowCallout">
            <a:avLst>
              <a:gd name="adj1" fmla="val 0"/>
              <a:gd name="adj2" fmla="val 18515"/>
              <a:gd name="adj3" fmla="val 18515"/>
              <a:gd name="adj4" fmla="val 48123"/>
            </a:avLst>
          </a:prstGeom>
          <a:solidFill>
            <a:srgbClr val="A947B9"/>
          </a:solidFill>
          <a:ln w="12700" cap="flat" cmpd="sng" algn="ctr">
            <a:noFill/>
            <a:prstDash val="solid"/>
            <a:miter lim="800000"/>
          </a:ln>
          <a:effectLst/>
        </p:spPr>
        <p:txBody>
          <a:bodyPr rtlCol="0" anchor="ctr"/>
          <a:lstStyle/>
          <a:p>
            <a:pPr marL="0" marR="0" lvl="0" indent="0" algn="ctr" defTabSz="914399"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21F20"/>
              </a:solidFill>
              <a:effectLst/>
              <a:uLnTx/>
              <a:uFillTx/>
              <a:latin typeface="Calibri" panose="020F0502020204030204"/>
              <a:ea typeface="+mn-ea"/>
              <a:cs typeface="+mn-cs"/>
            </a:endParaRPr>
          </a:p>
        </p:txBody>
      </p:sp>
      <p:sp>
        <p:nvSpPr>
          <p:cNvPr id="87" name="TextBox 86">
            <a:extLst>
              <a:ext uri="{FF2B5EF4-FFF2-40B4-BE49-F238E27FC236}">
                <a16:creationId xmlns:a16="http://schemas.microsoft.com/office/drawing/2014/main" id="{BDA96095-594F-6607-D97E-56CBA69ECCB3}"/>
              </a:ext>
            </a:extLst>
          </p:cNvPr>
          <p:cNvSpPr txBox="1"/>
          <p:nvPr/>
        </p:nvSpPr>
        <p:spPr>
          <a:xfrm>
            <a:off x="416275" y="5965603"/>
            <a:ext cx="3191928" cy="261610"/>
          </a:xfrm>
          <a:prstGeom prst="rect">
            <a:avLst/>
          </a:prstGeom>
          <a:noFill/>
        </p:spPr>
        <p:txBody>
          <a:bodyPr wrap="square" rtlCol="0">
            <a:spAutoFit/>
          </a:bodyPr>
          <a:lstStyle/>
          <a:p>
            <a:pPr marL="0" marR="0" lvl="0" indent="0" algn="l" defTabSz="914399"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21F20"/>
                </a:solidFill>
                <a:effectLst/>
                <a:uLnTx/>
                <a:uFillTx/>
                <a:latin typeface="Arial"/>
                <a:ea typeface="+mn-ea"/>
                <a:cs typeface="+mn-cs"/>
              </a:rPr>
              <a:t>Interagency and International Services (IIS)</a:t>
            </a:r>
          </a:p>
        </p:txBody>
      </p:sp>
      <p:sp>
        <p:nvSpPr>
          <p:cNvPr id="88" name="TextBox 87">
            <a:extLst>
              <a:ext uri="{FF2B5EF4-FFF2-40B4-BE49-F238E27FC236}">
                <a16:creationId xmlns:a16="http://schemas.microsoft.com/office/drawing/2014/main" id="{98A2EF3A-3D8B-9D64-C279-030373492BF2}"/>
              </a:ext>
            </a:extLst>
          </p:cNvPr>
          <p:cNvSpPr txBox="1"/>
          <p:nvPr/>
        </p:nvSpPr>
        <p:spPr>
          <a:xfrm>
            <a:off x="4355735" y="2862783"/>
            <a:ext cx="3019958" cy="461665"/>
          </a:xfrm>
          <a:prstGeom prst="rect">
            <a:avLst/>
          </a:prstGeom>
          <a:noFill/>
        </p:spPr>
        <p:txBody>
          <a:bodyPr wrap="square" rtlCol="0">
            <a:spAutoFit/>
          </a:bodyPr>
          <a:lstStyle/>
          <a:p>
            <a:pPr marL="0" marR="0" lvl="0" indent="0" algn="ctr" defTabSz="91439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65557"/>
                </a:solidFill>
                <a:effectLst/>
                <a:uLnTx/>
                <a:uFillTx/>
                <a:latin typeface="Amasis MT Pro Black" panose="020F0502020204030204" pitchFamily="18" charset="0"/>
                <a:ea typeface="+mn-ea"/>
                <a:cs typeface="+mn-cs"/>
              </a:rPr>
              <a:t>Puerto Rico</a:t>
            </a:r>
          </a:p>
        </p:txBody>
      </p:sp>
      <p:pic>
        <p:nvPicPr>
          <p:cNvPr id="3" name="Picture 2" descr="Map&#10;&#10;Description automatically generated">
            <a:extLst>
              <a:ext uri="{FF2B5EF4-FFF2-40B4-BE49-F238E27FC236}">
                <a16:creationId xmlns:a16="http://schemas.microsoft.com/office/drawing/2014/main" id="{27263533-E838-999F-73EB-2706848A68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35741" y="4874590"/>
            <a:ext cx="3539505" cy="1769753"/>
          </a:xfrm>
          <a:prstGeom prst="rect">
            <a:avLst/>
          </a:prstGeom>
        </p:spPr>
      </p:pic>
      <p:sp>
        <p:nvSpPr>
          <p:cNvPr id="4" name="TextBox 6">
            <a:extLst>
              <a:ext uri="{FF2B5EF4-FFF2-40B4-BE49-F238E27FC236}">
                <a16:creationId xmlns:a16="http://schemas.microsoft.com/office/drawing/2014/main" id="{9051BFC7-76C0-C7D3-1235-1410BAE83299}"/>
              </a:ext>
            </a:extLst>
          </p:cNvPr>
          <p:cNvSpPr txBox="1"/>
          <p:nvPr/>
        </p:nvSpPr>
        <p:spPr>
          <a:xfrm rot="10800000" flipH="1" flipV="1">
            <a:off x="8307242" y="5023058"/>
            <a:ext cx="1199196" cy="2308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99"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65557">
                    <a:lumMod val="75000"/>
                  </a:srgbClr>
                </a:solidFill>
                <a:effectLst/>
                <a:uLnTx/>
                <a:uFillTx/>
                <a:latin typeface="Arial"/>
                <a:ea typeface="+mn-ea"/>
                <a:cs typeface="+mn-cs"/>
              </a:rPr>
              <a:t>Savan Gut</a:t>
            </a:r>
          </a:p>
        </p:txBody>
      </p:sp>
      <p:sp>
        <p:nvSpPr>
          <p:cNvPr id="6" name="TextBox 7">
            <a:extLst>
              <a:ext uri="{FF2B5EF4-FFF2-40B4-BE49-F238E27FC236}">
                <a16:creationId xmlns:a16="http://schemas.microsoft.com/office/drawing/2014/main" id="{7976D389-CA76-16C3-425D-6496F3ED649F}"/>
              </a:ext>
            </a:extLst>
          </p:cNvPr>
          <p:cNvSpPr txBox="1"/>
          <p:nvPr/>
        </p:nvSpPr>
        <p:spPr>
          <a:xfrm rot="10800000" flipH="1" flipV="1">
            <a:off x="9717723" y="5424316"/>
            <a:ext cx="1199196" cy="2308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99"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65557">
                    <a:lumMod val="75000"/>
                  </a:srgbClr>
                </a:solidFill>
                <a:effectLst/>
                <a:uLnTx/>
                <a:uFillTx/>
                <a:latin typeface="Arial"/>
                <a:ea typeface="+mn-ea"/>
                <a:cs typeface="+mn-cs"/>
              </a:rPr>
              <a:t>Turpentine Run</a:t>
            </a:r>
          </a:p>
        </p:txBody>
      </p:sp>
      <p:sp>
        <p:nvSpPr>
          <p:cNvPr id="7" name="TextBox 8">
            <a:extLst>
              <a:ext uri="{FF2B5EF4-FFF2-40B4-BE49-F238E27FC236}">
                <a16:creationId xmlns:a16="http://schemas.microsoft.com/office/drawing/2014/main" id="{A544B4FD-3B03-E8EF-6ABE-0D5777F22F70}"/>
              </a:ext>
            </a:extLst>
          </p:cNvPr>
          <p:cNvSpPr txBox="1"/>
          <p:nvPr/>
        </p:nvSpPr>
        <p:spPr>
          <a:xfrm rot="10800000" flipH="1" flipV="1">
            <a:off x="9251076" y="6046883"/>
            <a:ext cx="1199196" cy="2308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99"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65557">
                    <a:lumMod val="75000"/>
                  </a:srgbClr>
                </a:solidFill>
                <a:effectLst/>
                <a:uLnTx/>
                <a:uFillTx/>
                <a:latin typeface="Arial"/>
                <a:ea typeface="+mn-ea"/>
                <a:cs typeface="+mn-cs"/>
              </a:rPr>
              <a:t>Estate La Grande</a:t>
            </a:r>
          </a:p>
        </p:txBody>
      </p:sp>
      <p:sp>
        <p:nvSpPr>
          <p:cNvPr id="8" name="TextBox 9">
            <a:extLst>
              <a:ext uri="{FF2B5EF4-FFF2-40B4-BE49-F238E27FC236}">
                <a16:creationId xmlns:a16="http://schemas.microsoft.com/office/drawing/2014/main" id="{BAEA48AA-BDF7-618B-678F-D0CE124760CA}"/>
              </a:ext>
            </a:extLst>
          </p:cNvPr>
          <p:cNvSpPr txBox="1"/>
          <p:nvPr/>
        </p:nvSpPr>
        <p:spPr>
          <a:xfrm>
            <a:off x="8807342" y="4127997"/>
            <a:ext cx="3019958" cy="83035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9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65557"/>
                </a:solidFill>
                <a:effectLst/>
                <a:uLnTx/>
                <a:uFillTx/>
                <a:latin typeface="Amasis MT Pro Black" panose="020F0502020204030204" pitchFamily="18" charset="0"/>
                <a:ea typeface="+mn-ea"/>
                <a:cs typeface="+mn-cs"/>
              </a:rPr>
              <a:t>U.S. Virgin Islands</a:t>
            </a:r>
          </a:p>
        </p:txBody>
      </p:sp>
      <p:sp>
        <p:nvSpPr>
          <p:cNvPr id="10" name="Isosceles Triangle 9">
            <a:extLst>
              <a:ext uri="{FF2B5EF4-FFF2-40B4-BE49-F238E27FC236}">
                <a16:creationId xmlns:a16="http://schemas.microsoft.com/office/drawing/2014/main" id="{7D84AD23-6C30-EC95-5972-529E451B5CED}"/>
              </a:ext>
            </a:extLst>
          </p:cNvPr>
          <p:cNvSpPr/>
          <p:nvPr/>
        </p:nvSpPr>
        <p:spPr>
          <a:xfrm>
            <a:off x="9418773" y="5126268"/>
            <a:ext cx="123825" cy="98103"/>
          </a:xfrm>
          <a:prstGeom prst="triangle">
            <a:avLst/>
          </a:prstGeom>
          <a:solidFill>
            <a:srgbClr val="12C0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9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5557"/>
              </a:solidFill>
              <a:effectLst/>
              <a:uLnTx/>
              <a:uFillTx/>
              <a:latin typeface="Arial"/>
              <a:ea typeface="+mn-ea"/>
              <a:cs typeface="+mn-cs"/>
            </a:endParaRPr>
          </a:p>
        </p:txBody>
      </p:sp>
      <p:sp>
        <p:nvSpPr>
          <p:cNvPr id="11" name="Isosceles Triangle 10">
            <a:extLst>
              <a:ext uri="{FF2B5EF4-FFF2-40B4-BE49-F238E27FC236}">
                <a16:creationId xmlns:a16="http://schemas.microsoft.com/office/drawing/2014/main" id="{A07CA222-6D3D-D58E-719A-5AD7C5D7FD62}"/>
              </a:ext>
            </a:extLst>
          </p:cNvPr>
          <p:cNvSpPr/>
          <p:nvPr/>
        </p:nvSpPr>
        <p:spPr>
          <a:xfrm>
            <a:off x="9746102" y="5381113"/>
            <a:ext cx="123825" cy="112755"/>
          </a:xfrm>
          <a:prstGeom prst="triangle">
            <a:avLst/>
          </a:prstGeom>
          <a:solidFill>
            <a:srgbClr val="12C0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9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5557"/>
              </a:solidFill>
              <a:effectLst/>
              <a:uLnTx/>
              <a:uFillTx/>
              <a:latin typeface="Arial"/>
              <a:ea typeface="+mn-ea"/>
              <a:cs typeface="+mn-cs"/>
            </a:endParaRPr>
          </a:p>
        </p:txBody>
      </p:sp>
      <p:sp>
        <p:nvSpPr>
          <p:cNvPr id="12" name="Isosceles Triangle 11">
            <a:extLst>
              <a:ext uri="{FF2B5EF4-FFF2-40B4-BE49-F238E27FC236}">
                <a16:creationId xmlns:a16="http://schemas.microsoft.com/office/drawing/2014/main" id="{FC52D4E7-C098-13BA-71A5-CC6D681D753E}"/>
              </a:ext>
            </a:extLst>
          </p:cNvPr>
          <p:cNvSpPr/>
          <p:nvPr/>
        </p:nvSpPr>
        <p:spPr>
          <a:xfrm>
            <a:off x="9222363" y="6171780"/>
            <a:ext cx="177715" cy="151942"/>
          </a:xfrm>
          <a:prstGeom prst="triangle">
            <a:avLst/>
          </a:prstGeom>
          <a:solidFill>
            <a:srgbClr val="12C0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9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5557"/>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B9EC952D-6BB5-4CF8-AD10-27D57E6DA383}"/>
              </a:ext>
            </a:extLst>
          </p:cNvPr>
          <p:cNvSpPr/>
          <p:nvPr/>
        </p:nvSpPr>
        <p:spPr>
          <a:xfrm>
            <a:off x="9480686" y="5238855"/>
            <a:ext cx="110081" cy="118246"/>
          </a:xfrm>
          <a:prstGeom prst="rect">
            <a:avLst/>
          </a:prstGeom>
          <a:solidFill>
            <a:srgbClr val="E080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99"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565557"/>
              </a:solidFill>
              <a:effectLst/>
              <a:uLnTx/>
              <a:uFillTx/>
              <a:latin typeface="Arial"/>
              <a:ea typeface="+mn-ea"/>
              <a:cs typeface="+mn-cs"/>
            </a:endParaRPr>
          </a:p>
        </p:txBody>
      </p:sp>
      <p:sp>
        <p:nvSpPr>
          <p:cNvPr id="14" name="TextBox 15">
            <a:extLst>
              <a:ext uri="{FF2B5EF4-FFF2-40B4-BE49-F238E27FC236}">
                <a16:creationId xmlns:a16="http://schemas.microsoft.com/office/drawing/2014/main" id="{0A3569B1-E877-12F2-84E2-3604752E5DFB}"/>
              </a:ext>
            </a:extLst>
          </p:cNvPr>
          <p:cNvSpPr txBox="1"/>
          <p:nvPr/>
        </p:nvSpPr>
        <p:spPr>
          <a:xfrm rot="10800000" flipH="1" flipV="1">
            <a:off x="8168968" y="5219416"/>
            <a:ext cx="1475154" cy="2308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99"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65557">
                    <a:lumMod val="75000"/>
                  </a:srgbClr>
                </a:solidFill>
                <a:effectLst/>
                <a:uLnTx/>
                <a:uFillTx/>
                <a:latin typeface="Arial"/>
                <a:ea typeface="+mn-ea"/>
                <a:cs typeface="+mn-cs"/>
              </a:rPr>
              <a:t>Charlotte Amalie Harbor</a:t>
            </a:r>
          </a:p>
        </p:txBody>
      </p:sp>
      <p:sp>
        <p:nvSpPr>
          <p:cNvPr id="15" name="Rectangle 14">
            <a:extLst>
              <a:ext uri="{FF2B5EF4-FFF2-40B4-BE49-F238E27FC236}">
                <a16:creationId xmlns:a16="http://schemas.microsoft.com/office/drawing/2014/main" id="{EB30C3DC-235E-2F7E-37D0-215489960BA4}"/>
              </a:ext>
            </a:extLst>
          </p:cNvPr>
          <p:cNvSpPr/>
          <p:nvPr/>
        </p:nvSpPr>
        <p:spPr>
          <a:xfrm>
            <a:off x="10589602" y="5972378"/>
            <a:ext cx="110081" cy="118246"/>
          </a:xfrm>
          <a:prstGeom prst="rect">
            <a:avLst/>
          </a:prstGeom>
          <a:solidFill>
            <a:srgbClr val="E080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99"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565557"/>
              </a:solidFill>
              <a:effectLst/>
              <a:uLnTx/>
              <a:uFillTx/>
              <a:latin typeface="Arial"/>
              <a:ea typeface="+mn-ea"/>
              <a:cs typeface="+mn-cs"/>
            </a:endParaRPr>
          </a:p>
        </p:txBody>
      </p:sp>
      <p:sp>
        <p:nvSpPr>
          <p:cNvPr id="16" name="TextBox 17">
            <a:extLst>
              <a:ext uri="{FF2B5EF4-FFF2-40B4-BE49-F238E27FC236}">
                <a16:creationId xmlns:a16="http://schemas.microsoft.com/office/drawing/2014/main" id="{C682D399-F5D2-8A2D-0650-54BF8749FEFA}"/>
              </a:ext>
            </a:extLst>
          </p:cNvPr>
          <p:cNvSpPr txBox="1"/>
          <p:nvPr/>
        </p:nvSpPr>
        <p:spPr>
          <a:xfrm rot="10800000" flipH="1" flipV="1">
            <a:off x="10639421" y="5711312"/>
            <a:ext cx="1475154"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99"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65557">
                    <a:lumMod val="75000"/>
                  </a:srgbClr>
                </a:solidFill>
                <a:effectLst/>
                <a:uLnTx/>
                <a:uFillTx/>
                <a:latin typeface="Arial"/>
                <a:ea typeface="+mn-ea"/>
                <a:cs typeface="+mn-cs"/>
              </a:rPr>
              <a:t>Christiansted </a:t>
            </a:r>
          </a:p>
          <a:p>
            <a:pPr marL="0" marR="0" lvl="0" indent="0" algn="l" defTabSz="914399"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65557">
                    <a:lumMod val="75000"/>
                  </a:srgbClr>
                </a:solidFill>
                <a:effectLst/>
                <a:uLnTx/>
                <a:uFillTx/>
                <a:latin typeface="Arial"/>
                <a:ea typeface="+mn-ea"/>
                <a:cs typeface="+mn-cs"/>
              </a:rPr>
              <a:t>Harbor</a:t>
            </a:r>
          </a:p>
        </p:txBody>
      </p:sp>
      <p:sp>
        <p:nvSpPr>
          <p:cNvPr id="9" name="Star: 7 Points 8">
            <a:extLst>
              <a:ext uri="{FF2B5EF4-FFF2-40B4-BE49-F238E27FC236}">
                <a16:creationId xmlns:a16="http://schemas.microsoft.com/office/drawing/2014/main" id="{65CBF378-73FE-DCFA-C335-1DE51490B3C1}"/>
              </a:ext>
            </a:extLst>
          </p:cNvPr>
          <p:cNvSpPr/>
          <p:nvPr/>
        </p:nvSpPr>
        <p:spPr>
          <a:xfrm>
            <a:off x="9819809" y="5247737"/>
            <a:ext cx="152963" cy="158286"/>
          </a:xfrm>
          <a:prstGeom prst="star7">
            <a:avLst/>
          </a:prstGeom>
          <a:solidFill>
            <a:srgbClr val="FF0000"/>
          </a:solidFill>
          <a:ln w="12700" cap="flat" cmpd="sng" algn="ctr">
            <a:noFill/>
            <a:prstDash val="solid"/>
            <a:miter lim="800000"/>
          </a:ln>
          <a:effectLst/>
        </p:spPr>
        <p:txBody>
          <a:bodyPr rtlCol="0" anchor="ctr"/>
          <a:lstStyle/>
          <a:p>
            <a:pPr marL="0" marR="0" lvl="0" indent="0" algn="ctr" defTabSz="914399"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0BF3E163-C08B-F006-5392-1E0AC48B97E1}"/>
              </a:ext>
            </a:extLst>
          </p:cNvPr>
          <p:cNvSpPr txBox="1"/>
          <p:nvPr/>
        </p:nvSpPr>
        <p:spPr>
          <a:xfrm>
            <a:off x="9681852" y="5038262"/>
            <a:ext cx="1607555" cy="246221"/>
          </a:xfrm>
          <a:prstGeom prst="rect">
            <a:avLst/>
          </a:prstGeom>
          <a:noFill/>
        </p:spPr>
        <p:txBody>
          <a:bodyPr wrap="square" rtlCol="0">
            <a:spAutoFit/>
          </a:bodyPr>
          <a:lstStyle/>
          <a:p>
            <a:pPr marL="0" marR="0" lvl="0" indent="0" algn="l" defTabSz="91439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Calibri" panose="020F0502020204030204"/>
                <a:ea typeface="+mn-ea"/>
                <a:cs typeface="+mn-cs"/>
              </a:rPr>
              <a:t>Vehicle Maintenance Shop</a:t>
            </a:r>
          </a:p>
        </p:txBody>
      </p:sp>
      <p:sp>
        <p:nvSpPr>
          <p:cNvPr id="18" name="Star: 7 Points 17">
            <a:extLst>
              <a:ext uri="{FF2B5EF4-FFF2-40B4-BE49-F238E27FC236}">
                <a16:creationId xmlns:a16="http://schemas.microsoft.com/office/drawing/2014/main" id="{4778EF18-935D-FE22-70D0-3606D7997E27}"/>
              </a:ext>
            </a:extLst>
          </p:cNvPr>
          <p:cNvSpPr/>
          <p:nvPr/>
        </p:nvSpPr>
        <p:spPr>
          <a:xfrm>
            <a:off x="10044266" y="6226225"/>
            <a:ext cx="152963" cy="158286"/>
          </a:xfrm>
          <a:prstGeom prst="star7">
            <a:avLst/>
          </a:prstGeom>
          <a:solidFill>
            <a:srgbClr val="FF0000"/>
          </a:solidFill>
          <a:ln w="12700" cap="flat" cmpd="sng" algn="ctr">
            <a:noFill/>
            <a:prstDash val="solid"/>
            <a:miter lim="800000"/>
          </a:ln>
          <a:effectLst/>
        </p:spPr>
        <p:txBody>
          <a:bodyPr rtlCol="0" anchor="ctr"/>
          <a:lstStyle/>
          <a:p>
            <a:pPr marL="0" marR="0" lvl="0" indent="0" algn="ctr" defTabSz="914399"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700353FC-4FAD-BD27-645A-7D6AC2F88977}"/>
              </a:ext>
            </a:extLst>
          </p:cNvPr>
          <p:cNvSpPr txBox="1"/>
          <p:nvPr/>
        </p:nvSpPr>
        <p:spPr>
          <a:xfrm>
            <a:off x="10046605" y="6311629"/>
            <a:ext cx="1326153" cy="246221"/>
          </a:xfrm>
          <a:prstGeom prst="rect">
            <a:avLst/>
          </a:prstGeom>
          <a:noFill/>
        </p:spPr>
        <p:txBody>
          <a:bodyPr wrap="square" rtlCol="0">
            <a:spAutoFit/>
          </a:bodyPr>
          <a:lstStyle/>
          <a:p>
            <a:pPr marL="0" marR="0" lvl="0" indent="0" algn="l" defTabSz="91439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Calibri" panose="020F0502020204030204"/>
                <a:ea typeface="+mn-ea"/>
                <a:cs typeface="+mn-cs"/>
              </a:rPr>
              <a:t>Civil Support Facility</a:t>
            </a:r>
          </a:p>
        </p:txBody>
      </p:sp>
      <p:sp>
        <p:nvSpPr>
          <p:cNvPr id="20" name="TextBox 19">
            <a:extLst>
              <a:ext uri="{FF2B5EF4-FFF2-40B4-BE49-F238E27FC236}">
                <a16:creationId xmlns:a16="http://schemas.microsoft.com/office/drawing/2014/main" id="{7F4EC1B7-3CC8-3508-5288-328D809FE55B}"/>
              </a:ext>
            </a:extLst>
          </p:cNvPr>
          <p:cNvSpPr txBox="1"/>
          <p:nvPr/>
        </p:nvSpPr>
        <p:spPr>
          <a:xfrm>
            <a:off x="451778" y="6537963"/>
            <a:ext cx="3446081" cy="261610"/>
          </a:xfrm>
          <a:prstGeom prst="rect">
            <a:avLst/>
          </a:prstGeom>
          <a:noFill/>
        </p:spPr>
        <p:txBody>
          <a:bodyPr wrap="square" rtlCol="0">
            <a:spAutoFit/>
          </a:bodyPr>
          <a:lstStyle/>
          <a:p>
            <a:pPr marL="0" marR="0" lvl="0" indent="0" algn="l" defTabSz="914399"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21F20"/>
                </a:solidFill>
                <a:effectLst/>
                <a:uLnTx/>
                <a:uFillTx/>
                <a:latin typeface="Arial"/>
                <a:ea typeface="+mn-ea"/>
                <a:cs typeface="+mn-cs"/>
              </a:rPr>
              <a:t>*Regulatory (PR and USVI Jurisdiction)</a:t>
            </a:r>
          </a:p>
        </p:txBody>
      </p:sp>
      <p:sp>
        <p:nvSpPr>
          <p:cNvPr id="23" name="Rectangle 22">
            <a:extLst>
              <a:ext uri="{FF2B5EF4-FFF2-40B4-BE49-F238E27FC236}">
                <a16:creationId xmlns:a16="http://schemas.microsoft.com/office/drawing/2014/main" id="{E2954781-19DF-0D80-5428-FCDC9F2C2D7D}"/>
              </a:ext>
            </a:extLst>
          </p:cNvPr>
          <p:cNvSpPr/>
          <p:nvPr/>
        </p:nvSpPr>
        <p:spPr>
          <a:xfrm>
            <a:off x="5221327" y="1460998"/>
            <a:ext cx="247651" cy="215429"/>
          </a:xfrm>
          <a:prstGeom prst="rect">
            <a:avLst/>
          </a:prstGeom>
          <a:solidFill>
            <a:srgbClr val="E08016"/>
          </a:solidFill>
          <a:ln w="12700" cap="flat" cmpd="sng" algn="ctr">
            <a:noFill/>
            <a:prstDash val="solid"/>
            <a:miter lim="800000"/>
          </a:ln>
          <a:effectLst/>
        </p:spPr>
        <p:txBody>
          <a:bodyPr rtlCol="0" anchor="ctr"/>
          <a:lstStyle/>
          <a:p>
            <a:pPr marL="0" marR="0" lvl="0" indent="0" algn="ctr" defTabSz="914399"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21F20"/>
              </a:solidFill>
              <a:effectLst/>
              <a:uLnTx/>
              <a:uFillTx/>
              <a:latin typeface="Calibri" panose="020F0502020204030204"/>
              <a:ea typeface="+mn-ea"/>
              <a:cs typeface="+mn-cs"/>
            </a:endParaRPr>
          </a:p>
        </p:txBody>
      </p:sp>
      <p:cxnSp>
        <p:nvCxnSpPr>
          <p:cNvPr id="24" name="Straight Connector 23">
            <a:extLst>
              <a:ext uri="{FF2B5EF4-FFF2-40B4-BE49-F238E27FC236}">
                <a16:creationId xmlns:a16="http://schemas.microsoft.com/office/drawing/2014/main" id="{25565317-9CCD-24B1-450C-008F85184AA0}"/>
              </a:ext>
            </a:extLst>
          </p:cNvPr>
          <p:cNvCxnSpPr>
            <a:cxnSpLocks/>
          </p:cNvCxnSpPr>
          <p:nvPr/>
        </p:nvCxnSpPr>
        <p:spPr>
          <a:xfrm>
            <a:off x="5243813" y="1316170"/>
            <a:ext cx="96467" cy="125950"/>
          </a:xfrm>
          <a:prstGeom prst="line">
            <a:avLst/>
          </a:prstGeom>
          <a:noFill/>
          <a:ln w="6350" cap="flat" cmpd="sng" algn="ctr">
            <a:solidFill>
              <a:srgbClr val="E08016"/>
            </a:solidFill>
            <a:prstDash val="solid"/>
            <a:miter lim="800000"/>
          </a:ln>
          <a:effectLst/>
        </p:spPr>
      </p:cxnSp>
      <p:sp>
        <p:nvSpPr>
          <p:cNvPr id="73" name="TextBox 72">
            <a:extLst>
              <a:ext uri="{FF2B5EF4-FFF2-40B4-BE49-F238E27FC236}">
                <a16:creationId xmlns:a16="http://schemas.microsoft.com/office/drawing/2014/main" id="{F5515D15-827F-5FF5-EECE-EAC960FF3F78}"/>
              </a:ext>
            </a:extLst>
          </p:cNvPr>
          <p:cNvSpPr txBox="1"/>
          <p:nvPr/>
        </p:nvSpPr>
        <p:spPr>
          <a:xfrm>
            <a:off x="4178811" y="1143854"/>
            <a:ext cx="1231881" cy="276871"/>
          </a:xfrm>
          <a:prstGeom prst="rect">
            <a:avLst/>
          </a:prstGeom>
          <a:noFill/>
        </p:spPr>
        <p:txBody>
          <a:bodyPr wrap="square" rtlCol="0">
            <a:spAutoFit/>
          </a:bodyPr>
          <a:lstStyle/>
          <a:p>
            <a:pPr marL="0" marR="0" lvl="0" indent="0" algn="l" defTabSz="914399"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ea typeface="+mn-ea"/>
                <a:cs typeface="+mn-cs"/>
              </a:rPr>
              <a:t>Arecibo Harbor</a:t>
            </a:r>
          </a:p>
        </p:txBody>
      </p:sp>
      <p:sp>
        <p:nvSpPr>
          <p:cNvPr id="82" name="Rectangle 81">
            <a:extLst>
              <a:ext uri="{FF2B5EF4-FFF2-40B4-BE49-F238E27FC236}">
                <a16:creationId xmlns:a16="http://schemas.microsoft.com/office/drawing/2014/main" id="{72EE67D9-9741-85FA-9586-8D99265F3578}"/>
              </a:ext>
            </a:extLst>
          </p:cNvPr>
          <p:cNvSpPr/>
          <p:nvPr/>
        </p:nvSpPr>
        <p:spPr>
          <a:xfrm>
            <a:off x="4965779" y="4661361"/>
            <a:ext cx="247651" cy="215429"/>
          </a:xfrm>
          <a:prstGeom prst="rect">
            <a:avLst/>
          </a:prstGeom>
          <a:solidFill>
            <a:srgbClr val="E08016"/>
          </a:solidFill>
          <a:ln w="12700" cap="flat" cmpd="sng" algn="ctr">
            <a:noFill/>
            <a:prstDash val="solid"/>
            <a:miter lim="800000"/>
          </a:ln>
          <a:effectLst/>
        </p:spPr>
        <p:txBody>
          <a:bodyPr rtlCol="0" anchor="ctr"/>
          <a:lstStyle/>
          <a:p>
            <a:pPr marL="0" marR="0" lvl="0" indent="0" algn="ctr" defTabSz="914399"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21F20"/>
              </a:solidFill>
              <a:effectLst/>
              <a:uLnTx/>
              <a:uFillTx/>
              <a:latin typeface="Calibri" panose="020F0502020204030204"/>
              <a:ea typeface="+mn-ea"/>
              <a:cs typeface="+mn-cs"/>
            </a:endParaRPr>
          </a:p>
        </p:txBody>
      </p:sp>
      <p:cxnSp>
        <p:nvCxnSpPr>
          <p:cNvPr id="83" name="Straight Connector 82">
            <a:extLst>
              <a:ext uri="{FF2B5EF4-FFF2-40B4-BE49-F238E27FC236}">
                <a16:creationId xmlns:a16="http://schemas.microsoft.com/office/drawing/2014/main" id="{A64BA8C7-CC86-D568-9AB1-CB21905A14B7}"/>
              </a:ext>
            </a:extLst>
          </p:cNvPr>
          <p:cNvCxnSpPr>
            <a:cxnSpLocks/>
          </p:cNvCxnSpPr>
          <p:nvPr/>
        </p:nvCxnSpPr>
        <p:spPr>
          <a:xfrm>
            <a:off x="2044238" y="2946808"/>
            <a:ext cx="96467" cy="125950"/>
          </a:xfrm>
          <a:prstGeom prst="line">
            <a:avLst/>
          </a:prstGeom>
          <a:noFill/>
          <a:ln w="6350" cap="flat" cmpd="sng" algn="ctr">
            <a:solidFill>
              <a:srgbClr val="E08016"/>
            </a:solidFill>
            <a:prstDash val="solid"/>
            <a:miter lim="800000"/>
          </a:ln>
          <a:effectLst/>
        </p:spPr>
      </p:cxnSp>
      <p:cxnSp>
        <p:nvCxnSpPr>
          <p:cNvPr id="89" name="Straight Connector 88">
            <a:extLst>
              <a:ext uri="{FF2B5EF4-FFF2-40B4-BE49-F238E27FC236}">
                <a16:creationId xmlns:a16="http://schemas.microsoft.com/office/drawing/2014/main" id="{47DC9416-F801-F842-1ADB-F6F9BD9D9644}"/>
              </a:ext>
            </a:extLst>
          </p:cNvPr>
          <p:cNvCxnSpPr>
            <a:cxnSpLocks/>
          </p:cNvCxnSpPr>
          <p:nvPr/>
        </p:nvCxnSpPr>
        <p:spPr>
          <a:xfrm>
            <a:off x="5147346" y="4828231"/>
            <a:ext cx="96467" cy="125950"/>
          </a:xfrm>
          <a:prstGeom prst="line">
            <a:avLst/>
          </a:prstGeom>
          <a:noFill/>
          <a:ln w="6350" cap="flat" cmpd="sng" algn="ctr">
            <a:solidFill>
              <a:srgbClr val="E08016"/>
            </a:solidFill>
            <a:prstDash val="solid"/>
            <a:miter lim="800000"/>
          </a:ln>
          <a:effectLst/>
        </p:spPr>
      </p:cxnSp>
      <p:sp>
        <p:nvSpPr>
          <p:cNvPr id="92" name="TextBox 91">
            <a:extLst>
              <a:ext uri="{FF2B5EF4-FFF2-40B4-BE49-F238E27FC236}">
                <a16:creationId xmlns:a16="http://schemas.microsoft.com/office/drawing/2014/main" id="{629AAB05-30FD-4299-0A19-600D2593A656}"/>
              </a:ext>
            </a:extLst>
          </p:cNvPr>
          <p:cNvSpPr txBox="1"/>
          <p:nvPr/>
        </p:nvSpPr>
        <p:spPr>
          <a:xfrm>
            <a:off x="5147346" y="4886904"/>
            <a:ext cx="1231881" cy="276871"/>
          </a:xfrm>
          <a:prstGeom prst="rect">
            <a:avLst/>
          </a:prstGeom>
          <a:noFill/>
        </p:spPr>
        <p:txBody>
          <a:bodyPr wrap="square" rtlCol="0">
            <a:spAutoFit/>
          </a:bodyPr>
          <a:lstStyle/>
          <a:p>
            <a:pPr marL="0" marR="0" lvl="0" indent="0" algn="l" defTabSz="914399"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ea typeface="+mn-ea"/>
                <a:cs typeface="+mn-cs"/>
              </a:rPr>
              <a:t>Ponce Harbor</a:t>
            </a:r>
          </a:p>
        </p:txBody>
      </p:sp>
      <p:sp>
        <p:nvSpPr>
          <p:cNvPr id="93" name="TextBox 92">
            <a:extLst>
              <a:ext uri="{FF2B5EF4-FFF2-40B4-BE49-F238E27FC236}">
                <a16:creationId xmlns:a16="http://schemas.microsoft.com/office/drawing/2014/main" id="{3D545716-83CB-5441-5D62-4C99ABB9F012}"/>
              </a:ext>
            </a:extLst>
          </p:cNvPr>
          <p:cNvSpPr txBox="1"/>
          <p:nvPr/>
        </p:nvSpPr>
        <p:spPr>
          <a:xfrm>
            <a:off x="897903" y="2739456"/>
            <a:ext cx="1330947" cy="276999"/>
          </a:xfrm>
          <a:prstGeom prst="rect">
            <a:avLst/>
          </a:prstGeom>
          <a:noFill/>
        </p:spPr>
        <p:txBody>
          <a:bodyPr wrap="square" rtlCol="0">
            <a:spAutoFit/>
          </a:bodyPr>
          <a:lstStyle/>
          <a:p>
            <a:pPr marL="0" marR="0" lvl="0" indent="0" algn="l" defTabSz="914399"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ea typeface="+mn-ea"/>
                <a:cs typeface="+mn-cs"/>
              </a:rPr>
              <a:t>Mayaguez Harbor </a:t>
            </a:r>
          </a:p>
        </p:txBody>
      </p:sp>
      <p:sp>
        <p:nvSpPr>
          <p:cNvPr id="94" name="Rectangle 93">
            <a:extLst>
              <a:ext uri="{FF2B5EF4-FFF2-40B4-BE49-F238E27FC236}">
                <a16:creationId xmlns:a16="http://schemas.microsoft.com/office/drawing/2014/main" id="{E1892066-697F-598E-0473-DED817DEFA98}"/>
              </a:ext>
            </a:extLst>
          </p:cNvPr>
          <p:cNvSpPr/>
          <p:nvPr/>
        </p:nvSpPr>
        <p:spPr>
          <a:xfrm>
            <a:off x="2140705" y="3031541"/>
            <a:ext cx="247651" cy="215429"/>
          </a:xfrm>
          <a:prstGeom prst="rect">
            <a:avLst/>
          </a:prstGeom>
          <a:solidFill>
            <a:srgbClr val="E08016"/>
          </a:solidFill>
          <a:ln w="12700" cap="flat" cmpd="sng" algn="ctr">
            <a:noFill/>
            <a:prstDash val="solid"/>
            <a:miter lim="800000"/>
          </a:ln>
          <a:effectLst/>
        </p:spPr>
        <p:txBody>
          <a:bodyPr rtlCol="0" anchor="ctr"/>
          <a:lstStyle/>
          <a:p>
            <a:pPr marL="0" marR="0" lvl="0" indent="0" algn="ctr" defTabSz="914399"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21F20"/>
              </a:solidFill>
              <a:effectLst/>
              <a:uLnTx/>
              <a:uFillTx/>
              <a:latin typeface="Calibri" panose="020F0502020204030204"/>
              <a:ea typeface="+mn-ea"/>
              <a:cs typeface="+mn-cs"/>
            </a:endParaRPr>
          </a:p>
        </p:txBody>
      </p:sp>
      <p:sp>
        <p:nvSpPr>
          <p:cNvPr id="21" name="Callout: Quad Arrow 20">
            <a:extLst>
              <a:ext uri="{FF2B5EF4-FFF2-40B4-BE49-F238E27FC236}">
                <a16:creationId xmlns:a16="http://schemas.microsoft.com/office/drawing/2014/main" id="{5796E50D-2BD1-9DE2-0CB0-2DA5572B8832}"/>
              </a:ext>
            </a:extLst>
          </p:cNvPr>
          <p:cNvSpPr/>
          <p:nvPr/>
        </p:nvSpPr>
        <p:spPr>
          <a:xfrm>
            <a:off x="7963637" y="4221546"/>
            <a:ext cx="241806" cy="207317"/>
          </a:xfrm>
          <a:prstGeom prst="quadArrowCallout">
            <a:avLst>
              <a:gd name="adj1" fmla="val 0"/>
              <a:gd name="adj2" fmla="val 18515"/>
              <a:gd name="adj3" fmla="val 18515"/>
              <a:gd name="adj4" fmla="val 48123"/>
            </a:avLst>
          </a:prstGeom>
          <a:solidFill>
            <a:srgbClr val="A947B9"/>
          </a:solidFill>
          <a:ln w="12700" cap="flat" cmpd="sng" algn="ctr">
            <a:noFill/>
            <a:prstDash val="solid"/>
            <a:miter lim="800000"/>
          </a:ln>
          <a:effectLst/>
        </p:spPr>
        <p:txBody>
          <a:bodyPr rtlCol="0" anchor="ctr"/>
          <a:lstStyle/>
          <a:p>
            <a:pPr marL="0" marR="0" lvl="0" indent="0" algn="ctr" defTabSz="914399"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41550BDE-743B-6EAF-61FF-ED473FB5F357}"/>
              </a:ext>
            </a:extLst>
          </p:cNvPr>
          <p:cNvSpPr txBox="1"/>
          <p:nvPr/>
        </p:nvSpPr>
        <p:spPr>
          <a:xfrm>
            <a:off x="8051879" y="4290363"/>
            <a:ext cx="1199197" cy="276999"/>
          </a:xfrm>
          <a:prstGeom prst="rect">
            <a:avLst/>
          </a:prstGeom>
          <a:noFill/>
        </p:spPr>
        <p:txBody>
          <a:bodyPr wrap="square" rtlCol="0">
            <a:spAutoFit/>
          </a:bodyPr>
          <a:lstStyle/>
          <a:p>
            <a:pPr marL="0" marR="0" lvl="0" indent="0" algn="l" defTabSz="914399"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err="1">
                <a:ln>
                  <a:noFill/>
                </a:ln>
                <a:solidFill>
                  <a:prstClr val="black"/>
                </a:solidFill>
                <a:effectLst/>
                <a:uLnTx/>
                <a:uFillTx/>
                <a:latin typeface="Calibri" panose="020F0502020204030204"/>
                <a:ea typeface="+mn-ea"/>
                <a:cs typeface="+mn-cs"/>
              </a:rPr>
              <a:t>Patillas</a:t>
            </a:r>
            <a:r>
              <a:rPr kumimoji="0" lang="en-US" sz="1200" b="0" i="0" u="none" strike="noStrike" kern="0" cap="none" spc="0" normalizeH="0" baseline="0" noProof="0">
                <a:ln>
                  <a:noFill/>
                </a:ln>
                <a:solidFill>
                  <a:prstClr val="black"/>
                </a:solidFill>
                <a:effectLst/>
                <a:uLnTx/>
                <a:uFillTx/>
                <a:latin typeface="Calibri" panose="020F0502020204030204"/>
                <a:ea typeface="+mn-ea"/>
                <a:cs typeface="+mn-cs"/>
              </a:rPr>
              <a:t> Dam</a:t>
            </a:r>
          </a:p>
        </p:txBody>
      </p:sp>
      <p:sp>
        <p:nvSpPr>
          <p:cNvPr id="36" name="Callout: Quad Arrow 35">
            <a:extLst>
              <a:ext uri="{FF2B5EF4-FFF2-40B4-BE49-F238E27FC236}">
                <a16:creationId xmlns:a16="http://schemas.microsoft.com/office/drawing/2014/main" id="{FEEA1623-E36A-81D9-AAF6-7942F733F495}"/>
              </a:ext>
            </a:extLst>
          </p:cNvPr>
          <p:cNvSpPr/>
          <p:nvPr/>
        </p:nvSpPr>
        <p:spPr>
          <a:xfrm>
            <a:off x="1970588" y="2343310"/>
            <a:ext cx="241806" cy="207317"/>
          </a:xfrm>
          <a:prstGeom prst="quadArrowCallout">
            <a:avLst>
              <a:gd name="adj1" fmla="val 0"/>
              <a:gd name="adj2" fmla="val 18515"/>
              <a:gd name="adj3" fmla="val 18515"/>
              <a:gd name="adj4" fmla="val 48123"/>
            </a:avLst>
          </a:prstGeom>
          <a:solidFill>
            <a:srgbClr val="A947B9"/>
          </a:solidFill>
          <a:ln w="12700" cap="flat" cmpd="sng" algn="ctr">
            <a:noFill/>
            <a:prstDash val="solid"/>
            <a:miter lim="800000"/>
          </a:ln>
          <a:effectLst/>
        </p:spPr>
        <p:txBody>
          <a:bodyPr rtlCol="0" anchor="ctr"/>
          <a:lstStyle/>
          <a:p>
            <a:pPr marL="0" marR="0" lvl="0" indent="0" algn="ctr" defTabSz="914399"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CA448E95-59D2-4233-E07F-C214AB633F56}"/>
              </a:ext>
            </a:extLst>
          </p:cNvPr>
          <p:cNvSpPr txBox="1"/>
          <p:nvPr/>
        </p:nvSpPr>
        <p:spPr>
          <a:xfrm>
            <a:off x="2064927" y="2440343"/>
            <a:ext cx="4097949" cy="276871"/>
          </a:xfrm>
          <a:prstGeom prst="rect">
            <a:avLst/>
          </a:prstGeom>
          <a:noFill/>
        </p:spPr>
        <p:txBody>
          <a:bodyPr wrap="square" rtlCol="0">
            <a:spAutoFit/>
          </a:bodyPr>
          <a:lstStyle/>
          <a:p>
            <a:pPr marL="0" marR="0" lvl="0" indent="0" algn="l" defTabSz="914399"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ea typeface="+mn-ea"/>
                <a:cs typeface="+mn-cs"/>
              </a:rPr>
              <a:t>BONUS Site</a:t>
            </a:r>
          </a:p>
        </p:txBody>
      </p:sp>
      <p:sp>
        <p:nvSpPr>
          <p:cNvPr id="38" name="Star: 7 Points 37">
            <a:extLst>
              <a:ext uri="{FF2B5EF4-FFF2-40B4-BE49-F238E27FC236}">
                <a16:creationId xmlns:a16="http://schemas.microsoft.com/office/drawing/2014/main" id="{25499E87-B80B-3BDD-3FD3-503B5DA87F6C}"/>
              </a:ext>
            </a:extLst>
          </p:cNvPr>
          <p:cNvSpPr/>
          <p:nvPr/>
        </p:nvSpPr>
        <p:spPr>
          <a:xfrm>
            <a:off x="2592425" y="1548420"/>
            <a:ext cx="241806" cy="208413"/>
          </a:xfrm>
          <a:prstGeom prst="star7">
            <a:avLst/>
          </a:prstGeom>
          <a:solidFill>
            <a:srgbClr val="FF0000"/>
          </a:solidFill>
          <a:ln w="12700" cap="flat" cmpd="sng" algn="ctr">
            <a:noFill/>
            <a:prstDash val="solid"/>
            <a:miter lim="800000"/>
          </a:ln>
          <a:effectLst/>
        </p:spPr>
        <p:txBody>
          <a:bodyPr rtlCol="0" anchor="ctr"/>
          <a:lstStyle/>
          <a:p>
            <a:pPr marL="0" marR="0" lvl="0" indent="0" algn="ctr" defTabSz="914399"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id="{BA8CD024-1D1C-045B-D566-0AF84628CD63}"/>
              </a:ext>
            </a:extLst>
          </p:cNvPr>
          <p:cNvSpPr txBox="1"/>
          <p:nvPr/>
        </p:nvSpPr>
        <p:spPr>
          <a:xfrm>
            <a:off x="2726979" y="1617696"/>
            <a:ext cx="1082995" cy="276871"/>
          </a:xfrm>
          <a:prstGeom prst="rect">
            <a:avLst/>
          </a:prstGeom>
          <a:noFill/>
        </p:spPr>
        <p:txBody>
          <a:bodyPr wrap="square" rtlCol="0">
            <a:spAutoFit/>
          </a:bodyPr>
          <a:lstStyle/>
          <a:p>
            <a:pPr marL="0" marR="0" lvl="0" indent="0" algn="l" defTabSz="914399"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ea typeface="+mn-ea"/>
                <a:cs typeface="+mn-cs"/>
              </a:rPr>
              <a:t>Ramey</a:t>
            </a:r>
          </a:p>
        </p:txBody>
      </p:sp>
      <p:pic>
        <p:nvPicPr>
          <p:cNvPr id="91" name="Picture 90">
            <a:extLst>
              <a:ext uri="{FF2B5EF4-FFF2-40B4-BE49-F238E27FC236}">
                <a16:creationId xmlns:a16="http://schemas.microsoft.com/office/drawing/2014/main" id="{B5607818-C6A4-9B78-0FCC-5ACBAD1BBF2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66876" y="140635"/>
            <a:ext cx="830335" cy="819752"/>
          </a:xfrm>
          <a:prstGeom prst="rect">
            <a:avLst/>
          </a:prstGeom>
        </p:spPr>
      </p:pic>
      <p:sp>
        <p:nvSpPr>
          <p:cNvPr id="22" name="Callout: Quad Arrow 21">
            <a:extLst>
              <a:ext uri="{FF2B5EF4-FFF2-40B4-BE49-F238E27FC236}">
                <a16:creationId xmlns:a16="http://schemas.microsoft.com/office/drawing/2014/main" id="{EC28CCD1-6EC4-D3D3-79F1-0FE4872B11F8}"/>
              </a:ext>
            </a:extLst>
          </p:cNvPr>
          <p:cNvSpPr/>
          <p:nvPr/>
        </p:nvSpPr>
        <p:spPr>
          <a:xfrm>
            <a:off x="5409907" y="3843978"/>
            <a:ext cx="241806" cy="207317"/>
          </a:xfrm>
          <a:prstGeom prst="quadArrowCallout">
            <a:avLst>
              <a:gd name="adj1" fmla="val 0"/>
              <a:gd name="adj2" fmla="val 18515"/>
              <a:gd name="adj3" fmla="val 18515"/>
              <a:gd name="adj4" fmla="val 48123"/>
            </a:avLst>
          </a:prstGeom>
          <a:solidFill>
            <a:srgbClr val="A947B9"/>
          </a:solidFill>
          <a:ln w="12700" cap="flat" cmpd="sng" algn="ctr">
            <a:noFill/>
            <a:prstDash val="solid"/>
            <a:miter lim="800000"/>
          </a:ln>
          <a:effectLst/>
        </p:spPr>
        <p:txBody>
          <a:bodyPr rtlCol="0" anchor="ctr"/>
          <a:lstStyle/>
          <a:p>
            <a:pPr marL="0" marR="0" lvl="0" indent="0" algn="ctr" defTabSz="914399"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0" name="TextBox 89">
            <a:extLst>
              <a:ext uri="{FF2B5EF4-FFF2-40B4-BE49-F238E27FC236}">
                <a16:creationId xmlns:a16="http://schemas.microsoft.com/office/drawing/2014/main" id="{1C71BBCF-00E9-5EE2-FEB5-D942A77FCCAE}"/>
              </a:ext>
            </a:extLst>
          </p:cNvPr>
          <p:cNvSpPr txBox="1"/>
          <p:nvPr/>
        </p:nvSpPr>
        <p:spPr>
          <a:xfrm>
            <a:off x="5518744" y="3713714"/>
            <a:ext cx="1199197" cy="276999"/>
          </a:xfrm>
          <a:prstGeom prst="rect">
            <a:avLst/>
          </a:prstGeom>
          <a:noFill/>
        </p:spPr>
        <p:txBody>
          <a:bodyPr wrap="square" lIns="91440" tIns="45720" rIns="91440" bIns="45720" rtlCol="0" anchor="t">
            <a:spAutoFit/>
          </a:bodyPr>
          <a:lstStyle/>
          <a:p>
            <a:pPr marL="0" marR="0" lvl="0" indent="0" algn="l" defTabSz="914399"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err="1">
                <a:ln>
                  <a:noFill/>
                </a:ln>
                <a:solidFill>
                  <a:prstClr val="black"/>
                </a:solidFill>
                <a:effectLst/>
                <a:uLnTx/>
                <a:uFillTx/>
                <a:latin typeface="Calibri" panose="020F0502020204030204"/>
                <a:ea typeface="+mn-ea"/>
                <a:cs typeface="+mn-cs"/>
              </a:rPr>
              <a:t>GuayabalDam</a:t>
            </a:r>
          </a:p>
        </p:txBody>
      </p:sp>
    </p:spTree>
    <p:extLst>
      <p:ext uri="{BB962C8B-B14F-4D97-AF65-F5344CB8AC3E}">
        <p14:creationId xmlns:p14="http://schemas.microsoft.com/office/powerpoint/2010/main" val="2551047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53B7F06-B7B3-96DB-5996-81D8ED77F917}"/>
              </a:ext>
            </a:extLst>
          </p:cNvPr>
          <p:cNvGraphicFramePr>
            <a:graphicFrameLocks noGrp="1"/>
          </p:cNvGraphicFramePr>
          <p:nvPr>
            <p:extLst>
              <p:ext uri="{D42A27DB-BD31-4B8C-83A1-F6EECF244321}">
                <p14:modId xmlns:p14="http://schemas.microsoft.com/office/powerpoint/2010/main" val="1624038513"/>
              </p:ext>
            </p:extLst>
          </p:nvPr>
        </p:nvGraphicFramePr>
        <p:xfrm>
          <a:off x="140677" y="120705"/>
          <a:ext cx="11793932" cy="6777459"/>
        </p:xfrm>
        <a:graphic>
          <a:graphicData uri="http://schemas.openxmlformats.org/drawingml/2006/table">
            <a:tbl>
              <a:tblPr firstRow="1" bandRow="1">
                <a:tableStyleId>{2D5ABB26-0587-4C30-8999-92F81FD0307C}</a:tableStyleId>
              </a:tblPr>
              <a:tblGrid>
                <a:gridCol w="2349469">
                  <a:extLst>
                    <a:ext uri="{9D8B030D-6E8A-4147-A177-3AD203B41FA5}">
                      <a16:colId xmlns:a16="http://schemas.microsoft.com/office/drawing/2014/main" val="1971047623"/>
                    </a:ext>
                  </a:extLst>
                </a:gridCol>
                <a:gridCol w="2355686">
                  <a:extLst>
                    <a:ext uri="{9D8B030D-6E8A-4147-A177-3AD203B41FA5}">
                      <a16:colId xmlns:a16="http://schemas.microsoft.com/office/drawing/2014/main" val="265409190"/>
                    </a:ext>
                  </a:extLst>
                </a:gridCol>
                <a:gridCol w="2316480">
                  <a:extLst>
                    <a:ext uri="{9D8B030D-6E8A-4147-A177-3AD203B41FA5}">
                      <a16:colId xmlns:a16="http://schemas.microsoft.com/office/drawing/2014/main" val="2714659704"/>
                    </a:ext>
                  </a:extLst>
                </a:gridCol>
                <a:gridCol w="2394857">
                  <a:extLst>
                    <a:ext uri="{9D8B030D-6E8A-4147-A177-3AD203B41FA5}">
                      <a16:colId xmlns:a16="http://schemas.microsoft.com/office/drawing/2014/main" val="3941832156"/>
                    </a:ext>
                  </a:extLst>
                </a:gridCol>
                <a:gridCol w="2377440">
                  <a:extLst>
                    <a:ext uri="{9D8B030D-6E8A-4147-A177-3AD203B41FA5}">
                      <a16:colId xmlns:a16="http://schemas.microsoft.com/office/drawing/2014/main" val="220617334"/>
                    </a:ext>
                  </a:extLst>
                </a:gridCol>
              </a:tblGrid>
              <a:tr h="453883">
                <a:tc gridSpan="3">
                  <a:txBody>
                    <a:bodyPr/>
                    <a:lstStyle/>
                    <a:p>
                      <a:pPr algn="ctr"/>
                      <a:r>
                        <a:rPr lang="en-US" sz="1600" b="1" dirty="0">
                          <a:solidFill>
                            <a:schemeClr val="tx2"/>
                          </a:solidFill>
                          <a:latin typeface="+mn-lt"/>
                        </a:rPr>
                        <a:t>CIVIL WORKS PROGRAM</a:t>
                      </a:r>
                    </a:p>
                  </a:txBody>
                  <a:tcPr marL="45720" marR="4572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schemeClr>
                    </a:solidFill>
                  </a:tcPr>
                </a:tc>
                <a:tc hMerge="1">
                  <a:txBody>
                    <a:bodyPr/>
                    <a:lstStyle/>
                    <a:p>
                      <a:pPr algn="ctr"/>
                      <a:endParaRPr lang="en-US" sz="1000"/>
                    </a:p>
                  </a:txBody>
                  <a:tcPr anchor="ctr">
                    <a:lnL w="12700" cap="flat" cmpd="sng" algn="ctr">
                      <a:solidFill>
                        <a:schemeClr val="tx1"/>
                      </a:solidFill>
                      <a:prstDash val="solid"/>
                      <a:round/>
                      <a:headEnd type="none" w="med" len="med"/>
                      <a:tailEnd type="none" w="med" len="med"/>
                    </a:lnL>
                  </a:tcPr>
                </a:tc>
                <a:tc hMerge="1">
                  <a:txBody>
                    <a:bodyPr/>
                    <a:lstStyle/>
                    <a:p>
                      <a:pPr algn="ctr"/>
                      <a:endParaRPr lang="en-US" sz="1000"/>
                    </a:p>
                  </a:txBody>
                  <a:tcPr anchor="ctr">
                    <a:lnL w="57150" cap="flat" cmpd="sng" algn="ctr">
                      <a:solidFill>
                        <a:schemeClr val="bg1"/>
                      </a:solidFill>
                      <a:prstDash val="solid"/>
                      <a:round/>
                      <a:headEnd type="none" w="med" len="med"/>
                      <a:tailEnd type="none" w="med" len="med"/>
                    </a:ln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2"/>
                          </a:solidFill>
                          <a:latin typeface="+mn-lt"/>
                        </a:rPr>
                        <a:t>MILITARY CONSTRUCTION</a:t>
                      </a:r>
                      <a:r>
                        <a:rPr lang="en-US" sz="1050" b="1" dirty="0">
                          <a:solidFill>
                            <a:schemeClr val="tx2"/>
                          </a:solidFill>
                          <a:latin typeface="+mn-lt"/>
                        </a:rPr>
                        <a:t> </a:t>
                      </a:r>
                      <a:r>
                        <a:rPr kumimoji="0" lang="en-US" sz="1050" b="0" i="0" u="none" strike="noStrike" kern="1200" cap="none" spc="0" normalizeH="0" baseline="0" noProof="0" dirty="0">
                          <a:ln>
                            <a:noFill/>
                          </a:ln>
                          <a:solidFill>
                            <a:schemeClr val="tx2"/>
                          </a:solidFill>
                          <a:effectLst/>
                          <a:uLnTx/>
                          <a:uFillTx/>
                          <a:latin typeface="+mn-lt"/>
                          <a:ea typeface="+mn-ea"/>
                          <a:cs typeface="+mn-cs"/>
                        </a:rPr>
                        <a:t> &amp;</a:t>
                      </a:r>
                      <a:endParaRPr lang="en-US" sz="1050" b="1" dirty="0">
                        <a:solidFill>
                          <a:schemeClr val="tx2"/>
                        </a:solidFill>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2"/>
                          </a:solidFill>
                          <a:latin typeface="+mn-lt"/>
                        </a:rPr>
                        <a:t>INTERAGENCY &amp; INTERNATIONAL SERVICES  ( IIS ) PROGRAM</a:t>
                      </a:r>
                    </a:p>
                  </a:txBody>
                  <a:tcPr marL="45720" marR="4572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schemeClr>
                    </a:solidFill>
                  </a:tcPr>
                </a:tc>
                <a:tc hMerge="1">
                  <a:txBody>
                    <a:bodyPr/>
                    <a:lstStyle/>
                    <a:p>
                      <a:pPr algn="ctr"/>
                      <a:endParaRPr lang="en-US" sz="1000"/>
                    </a:p>
                  </a:txBody>
                  <a:tcPr anchor="ctr"/>
                </a:tc>
                <a:extLst>
                  <a:ext uri="{0D108BD9-81ED-4DB2-BD59-A6C34878D82A}">
                    <a16:rowId xmlns:a16="http://schemas.microsoft.com/office/drawing/2014/main" val="1430335783"/>
                  </a:ext>
                </a:extLst>
              </a:tr>
              <a:tr h="307234">
                <a:tc>
                  <a:txBody>
                    <a:bodyPr/>
                    <a:lstStyle/>
                    <a:p>
                      <a:pPr algn="ctr"/>
                      <a:r>
                        <a:rPr lang="en-US" sz="1000" b="1" dirty="0">
                          <a:solidFill>
                            <a:schemeClr val="tx2"/>
                          </a:solidFill>
                          <a:latin typeface="+mn-lt"/>
                        </a:rPr>
                        <a:t>INVESTIGATIONS</a:t>
                      </a: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8080"/>
                    </a:solidFill>
                  </a:tcPr>
                </a:tc>
                <a:tc>
                  <a:txBody>
                    <a:bodyPr/>
                    <a:lstStyle/>
                    <a:p>
                      <a:pPr algn="ctr"/>
                      <a:r>
                        <a:rPr lang="en-US" sz="1000" b="1" dirty="0">
                          <a:solidFill>
                            <a:schemeClr val="tx2"/>
                          </a:solidFill>
                          <a:latin typeface="+mn-lt"/>
                        </a:rPr>
                        <a:t>DESIGN AND CONSTRUCTION</a:t>
                      </a: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19409"/>
                    </a:solidFill>
                  </a:tcPr>
                </a:tc>
                <a:tc>
                  <a:txBody>
                    <a:bodyPr/>
                    <a:lstStyle/>
                    <a:p>
                      <a:pPr algn="ctr"/>
                      <a:r>
                        <a:rPr lang="en-US" sz="1000" b="1" dirty="0">
                          <a:solidFill>
                            <a:schemeClr val="tx2"/>
                          </a:solidFill>
                          <a:latin typeface="+mn-lt"/>
                        </a:rPr>
                        <a:t>OPERATIONS &amp; MAINTENANCE</a:t>
                      </a: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en-US" sz="1000" b="1" dirty="0">
                          <a:solidFill>
                            <a:schemeClr val="tx2"/>
                          </a:solidFill>
                          <a:latin typeface="+mn-lt"/>
                        </a:rPr>
                        <a:t>MILITARY CONSTRUCTION (MILCON</a:t>
                      </a:r>
                      <a:r>
                        <a:rPr lang="en-US" sz="1000" b="1" dirty="0">
                          <a:solidFill>
                            <a:schemeClr val="bg1"/>
                          </a:solidFill>
                          <a:latin typeface="+mn-lt"/>
                        </a:rPr>
                        <a:t>)</a:t>
                      </a: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5D18"/>
                    </a:solidFill>
                  </a:tcPr>
                </a:tc>
                <a:tc>
                  <a:txBody>
                    <a:bodyPr/>
                    <a:lstStyle/>
                    <a:p>
                      <a:pPr algn="ctr"/>
                      <a:r>
                        <a:rPr lang="en-US" sz="1000" b="1" dirty="0">
                          <a:solidFill>
                            <a:schemeClr val="tx2"/>
                          </a:solidFill>
                          <a:latin typeface="+mn-lt"/>
                        </a:rPr>
                        <a:t>INSTALLATION READINESS</a:t>
                      </a: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9400"/>
                    </a:solidFill>
                  </a:tcPr>
                </a:tc>
                <a:extLst>
                  <a:ext uri="{0D108BD9-81ED-4DB2-BD59-A6C34878D82A}">
                    <a16:rowId xmlns:a16="http://schemas.microsoft.com/office/drawing/2014/main" val="502231972"/>
                  </a:ext>
                </a:extLst>
              </a:tr>
              <a:tr h="3388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ysClr val="windowText" lastClr="000000"/>
                          </a:solidFill>
                          <a:effectLst/>
                          <a:uLnTx/>
                          <a:uFillTx/>
                          <a:latin typeface="+mn-lt"/>
                          <a:ea typeface="+mn-ea"/>
                          <a:cs typeface="+mn-cs"/>
                        </a:rPr>
                        <a:t>Rio Nigua Validation Report</a:t>
                      </a: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ysClr val="windowText" lastClr="000000"/>
                          </a:solidFill>
                          <a:effectLst/>
                          <a:uLnTx/>
                          <a:uFillTx/>
                          <a:latin typeface="+mn-lt"/>
                          <a:ea typeface="+mn-ea"/>
                          <a:cs typeface="+mn-cs"/>
                        </a:rPr>
                        <a:t>Aquatic Ecosystem Restoration (AER)</a:t>
                      </a:r>
                      <a:endParaRPr kumimoji="0" lang="en-US" sz="1000" b="1" i="0" u="none" strike="noStrike" kern="1200" cap="none" spc="0" normalizeH="0" baseline="0" noProof="0">
                        <a:ln>
                          <a:noFill/>
                        </a:ln>
                        <a:solidFill>
                          <a:sysClr val="windowText" lastClr="000000"/>
                        </a:solidFill>
                        <a:effectLst/>
                        <a:uLnTx/>
                        <a:uFillTx/>
                        <a:latin typeface="+mn-lt"/>
                        <a:ea typeface="+mn-ea"/>
                        <a:cs typeface="Arial"/>
                      </a:endParaRP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marL="0" marR="0" lvl="0" indent="0" algn="ctr" defTabSz="2222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ysClr val="windowText" lastClr="000000"/>
                          </a:solidFill>
                          <a:effectLst/>
                          <a:uLnTx/>
                          <a:uFillTx/>
                          <a:latin typeface="+mn-lt"/>
                          <a:ea typeface="+mn-ea"/>
                          <a:cs typeface="+mn-cs"/>
                        </a:rPr>
                        <a:t>San Juan Harbor O&amp;M </a:t>
                      </a:r>
                    </a:p>
                    <a:p>
                      <a:pPr marL="0" marR="0" lvl="0" indent="0" algn="ctr" defTabSz="22225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ysClr val="windowText" lastClr="000000"/>
                          </a:solidFill>
                          <a:effectLst/>
                          <a:uLnTx/>
                          <a:uFillTx/>
                          <a:latin typeface="+mn-lt"/>
                          <a:ea typeface="+mn-ea"/>
                          <a:cs typeface="+mn-cs"/>
                        </a:rPr>
                        <a:t>(Nav-BIL)​</a:t>
                      </a: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ysClr val="windowText" lastClr="000000"/>
                          </a:solidFill>
                          <a:effectLst/>
                          <a:uLnTx/>
                          <a:uFillTx/>
                          <a:latin typeface="+mn-lt"/>
                          <a:ea typeface="+mn-ea"/>
                          <a:cs typeface="+mn-cs"/>
                        </a:rPr>
                        <a:t>FTB: Army Family Housing​</a:t>
                      </a: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CD7C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ysClr val="windowText" lastClr="000000"/>
                          </a:solidFill>
                          <a:effectLst/>
                          <a:uLnTx/>
                          <a:uFillTx/>
                          <a:latin typeface="+mn-lt"/>
                          <a:ea typeface="+mn-ea"/>
                          <a:cs typeface="+mn-cs"/>
                        </a:rPr>
                        <a:t>PRARNG: Camp Santiago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ysClr val="windowText" lastClr="000000"/>
                          </a:solidFill>
                          <a:effectLst/>
                          <a:uLnTx/>
                          <a:uFillTx/>
                          <a:latin typeface="+mn-lt"/>
                          <a:ea typeface="+mn-ea"/>
                          <a:cs typeface="+mn-cs"/>
                        </a:rPr>
                        <a:t>Ammunition Supply Point​</a:t>
                      </a: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7E2AF"/>
                    </a:solidFill>
                  </a:tcPr>
                </a:tc>
                <a:extLst>
                  <a:ext uri="{0D108BD9-81ED-4DB2-BD59-A6C34878D82A}">
                    <a16:rowId xmlns:a16="http://schemas.microsoft.com/office/drawing/2014/main" val="3702939270"/>
                  </a:ext>
                </a:extLst>
              </a:tr>
              <a:tr h="35752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2"/>
                          </a:solidFill>
                          <a:effectLst/>
                          <a:uLnTx/>
                          <a:uFillTx/>
                          <a:latin typeface="+mn-lt"/>
                          <a:ea typeface="+mn-ea"/>
                          <a:cs typeface="+mn-cs"/>
                        </a:rPr>
                        <a:t>SMALL PROJECTS PROGRAM</a:t>
                      </a:r>
                      <a:endParaRPr kumimoji="0" lang="en-US" sz="1000" b="1" i="0" u="none" strike="noStrike" kern="1200" cap="none" spc="0" normalizeH="0" baseline="0" noProof="0" dirty="0">
                        <a:ln>
                          <a:noFill/>
                        </a:ln>
                        <a:solidFill>
                          <a:schemeClr val="tx2"/>
                        </a:solidFill>
                        <a:effectLst/>
                        <a:uLnTx/>
                        <a:uFillTx/>
                        <a:latin typeface="+mn-lt"/>
                        <a:ea typeface="+mn-ea"/>
                        <a:cs typeface="Arial"/>
                      </a:endParaRP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77E1E"/>
                    </a:solidFill>
                  </a:tcPr>
                </a:tc>
                <a:tc>
                  <a:txBody>
                    <a:bodyPr/>
                    <a:lstStyle/>
                    <a:p>
                      <a:pPr marL="0" marR="0" lvl="0" indent="0" algn="ctr" defTabSz="2222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sysClr val="windowText" lastClr="000000"/>
                          </a:solidFill>
                          <a:effectLst/>
                          <a:uLnTx/>
                          <a:uFillTx/>
                          <a:latin typeface="+mn-lt"/>
                          <a:ea typeface="+mn-ea"/>
                          <a:cs typeface="+mn-cs"/>
                        </a:rPr>
                        <a:t>Caño</a:t>
                      </a:r>
                      <a:r>
                        <a:rPr kumimoji="0" lang="en-US" sz="1000" b="0" i="0" u="none" strike="noStrike" kern="1200" cap="none" spc="0" normalizeH="0" baseline="0" noProof="0">
                          <a:ln>
                            <a:noFill/>
                          </a:ln>
                          <a:solidFill>
                            <a:sysClr val="windowText" lastClr="000000"/>
                          </a:solidFill>
                          <a:effectLst/>
                          <a:uLnTx/>
                          <a:uFillTx/>
                          <a:latin typeface="+mn-lt"/>
                          <a:ea typeface="+mn-ea"/>
                          <a:cs typeface="+mn-cs"/>
                        </a:rPr>
                        <a:t> Martin Pena </a:t>
                      </a:r>
                    </a:p>
                    <a:p>
                      <a:pPr marL="0" marR="0" lvl="0" indent="0" algn="ctr" defTabSz="22225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sysClr val="windowText" lastClr="000000"/>
                          </a:solidFill>
                          <a:effectLst/>
                          <a:uLnTx/>
                          <a:uFillTx/>
                          <a:latin typeface="+mn-lt"/>
                          <a:ea typeface="+mn-ea"/>
                          <a:cs typeface="+mn-cs"/>
                        </a:rPr>
                        <a:t>(AER-IIJA)</a:t>
                      </a: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7E2AF"/>
                    </a:solidFill>
                  </a:tcPr>
                </a:tc>
                <a:tc>
                  <a:txBody>
                    <a:bodyPr/>
                    <a:lstStyle/>
                    <a:p>
                      <a:pPr marL="0" marR="0" lvl="0" indent="0" algn="ctr" defTabSz="2222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ysClr val="windowText" lastClr="000000"/>
                          </a:solidFill>
                          <a:effectLst/>
                          <a:uLnTx/>
                          <a:uFillTx/>
                          <a:latin typeface="+mn-lt"/>
                          <a:ea typeface="+mn-ea"/>
                          <a:cs typeface="+mn-cs"/>
                        </a:rPr>
                        <a:t>Arecibo O&amp;M </a:t>
                      </a:r>
                    </a:p>
                    <a:p>
                      <a:pPr marL="0" marR="0" lvl="0" indent="0" algn="ctr" defTabSz="22225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ysClr val="windowText" lastClr="000000"/>
                          </a:solidFill>
                          <a:effectLst/>
                          <a:uLnTx/>
                          <a:uFillTx/>
                          <a:latin typeface="+mn-lt"/>
                          <a:ea typeface="+mn-ea"/>
                          <a:cs typeface="+mn-cs"/>
                        </a:rPr>
                        <a:t>(Nav-BIL)​</a:t>
                      </a: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ysClr val="windowText" lastClr="000000"/>
                          </a:solidFill>
                          <a:effectLst/>
                          <a:uLnTx/>
                          <a:uFillTx/>
                          <a:latin typeface="+mn-lt"/>
                          <a:ea typeface="+mn-ea"/>
                          <a:cs typeface="+mn-cs"/>
                        </a:rPr>
                        <a:t>PRARNG: Camp Santiago Barracks​</a:t>
                      </a: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CD7C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ysClr val="windowText" lastClr="000000"/>
                          </a:solidFill>
                          <a:effectLst/>
                          <a:uLnTx/>
                          <a:uFillTx/>
                          <a:latin typeface="+mn-lt"/>
                          <a:ea typeface="+mn-ea"/>
                          <a:cs typeface="+mn-cs"/>
                        </a:rPr>
                        <a:t>PRARNG: Soil Sampling </a:t>
                      </a:r>
                      <a:r>
                        <a:rPr kumimoji="0" lang="en-US" sz="1000" b="0" i="0" u="none" strike="noStrike" kern="1200" cap="none" spc="0" normalizeH="0" baseline="0" noProof="0" dirty="0" err="1">
                          <a:ln>
                            <a:noFill/>
                          </a:ln>
                          <a:solidFill>
                            <a:sysClr val="windowText" lastClr="000000"/>
                          </a:solidFill>
                          <a:effectLst/>
                          <a:uLnTx/>
                          <a:uFillTx/>
                          <a:latin typeface="+mn-lt"/>
                          <a:ea typeface="+mn-ea"/>
                          <a:cs typeface="+mn-cs"/>
                        </a:rPr>
                        <a:t>Bldg</a:t>
                      </a:r>
                      <a:r>
                        <a:rPr kumimoji="0" lang="en-US" sz="1000" b="0" i="0" u="none" strike="noStrike" kern="1200" cap="none" spc="0" normalizeH="0" baseline="0" noProof="0" dirty="0">
                          <a:ln>
                            <a:noFill/>
                          </a:ln>
                          <a:solidFill>
                            <a:sysClr val="windowText" lastClr="000000"/>
                          </a:solidFill>
                          <a:effectLst/>
                          <a:uLnTx/>
                          <a:uFillTx/>
                          <a:latin typeface="+mn-lt"/>
                          <a:ea typeface="+mn-ea"/>
                          <a:cs typeface="+mn-cs"/>
                        </a:rPr>
                        <a:t> 563</a:t>
                      </a: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7E2AF"/>
                    </a:solidFill>
                  </a:tcPr>
                </a:tc>
                <a:extLst>
                  <a:ext uri="{0D108BD9-81ED-4DB2-BD59-A6C34878D82A}">
                    <a16:rowId xmlns:a16="http://schemas.microsoft.com/office/drawing/2014/main" val="1117598293"/>
                  </a:ext>
                </a:extLst>
              </a:tr>
              <a:tr h="338899">
                <a:tc>
                  <a:txBody>
                    <a:bodyPr/>
                    <a:lstStyle/>
                    <a:p>
                      <a:pPr marL="0" marR="0" lvl="0" indent="0" algn="ctr" defTabSz="3111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mn-lt"/>
                          <a:ea typeface="+mn-ea"/>
                          <a:cs typeface="+mn-cs"/>
                        </a:rPr>
                        <a:t>Continuing Authorities Program </a:t>
                      </a:r>
                    </a:p>
                    <a:p>
                      <a:pPr marL="0" marR="0" lvl="0" indent="0" algn="ctr" defTabSz="3111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mn-lt"/>
                          <a:ea typeface="+mn-ea"/>
                          <a:cs typeface="+mn-cs"/>
                        </a:rPr>
                        <a:t>(CAP)</a:t>
                      </a:r>
                      <a:endParaRPr kumimoji="0" lang="en-US" sz="1000" b="1" i="0" u="none" strike="noStrike" kern="1200" cap="none" spc="0" normalizeH="0" baseline="0" noProof="0" dirty="0">
                        <a:ln>
                          <a:noFill/>
                        </a:ln>
                        <a:solidFill>
                          <a:schemeClr val="tx1"/>
                        </a:solidFill>
                        <a:effectLst/>
                        <a:uLnTx/>
                        <a:uFillTx/>
                        <a:latin typeface="+mn-lt"/>
                        <a:ea typeface="+mn-ea"/>
                        <a:cs typeface="Arial"/>
                      </a:endParaRP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ADC7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ysClr val="windowText" lastClr="000000"/>
                          </a:solidFill>
                          <a:effectLst/>
                          <a:uLnTx/>
                          <a:uFillTx/>
                          <a:latin typeface="+mn-lt"/>
                          <a:ea typeface="+mn-ea"/>
                          <a:cs typeface="+mn-cs"/>
                        </a:rPr>
                        <a:t>Flood Risk Management (FRM)</a:t>
                      </a:r>
                      <a:endParaRPr kumimoji="0" lang="en-US" sz="1000" b="1" i="0" u="none" strike="noStrike" kern="1200" cap="none" spc="0" normalizeH="0" baseline="0" noProof="0">
                        <a:ln>
                          <a:noFill/>
                        </a:ln>
                        <a:solidFill>
                          <a:sysClr val="windowText" lastClr="000000"/>
                        </a:solidFill>
                        <a:effectLst/>
                        <a:uLnTx/>
                        <a:uFillTx/>
                        <a:latin typeface="+mn-lt"/>
                        <a:ea typeface="+mn-ea"/>
                        <a:cs typeface="Arial"/>
                      </a:endParaRP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marL="0" marR="0" lvl="0" indent="0" algn="ctr" defTabSz="2222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ysClr val="windowText" lastClr="000000"/>
                          </a:solidFill>
                          <a:effectLst/>
                          <a:uLnTx/>
                          <a:uFillTx/>
                          <a:latin typeface="+mn-lt"/>
                          <a:ea typeface="+mn-ea"/>
                          <a:cs typeface="+mn-cs"/>
                        </a:rPr>
                        <a:t>Ponce Harbor O&amp;M </a:t>
                      </a:r>
                    </a:p>
                    <a:p>
                      <a:pPr marL="0" marR="0" lvl="0" indent="0" algn="ctr" defTabSz="22225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ysClr val="windowText" lastClr="000000"/>
                          </a:solidFill>
                          <a:effectLst/>
                          <a:uLnTx/>
                          <a:uFillTx/>
                          <a:latin typeface="+mn-lt"/>
                          <a:ea typeface="+mn-ea"/>
                          <a:cs typeface="+mn-cs"/>
                        </a:rPr>
                        <a:t>(Nav-BIL)​</a:t>
                      </a: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ysClr val="windowText" lastClr="000000"/>
                          </a:solidFill>
                          <a:effectLst/>
                          <a:uLnTx/>
                          <a:uFillTx/>
                          <a:latin typeface="+mn-lt"/>
                          <a:ea typeface="+mn-ea"/>
                          <a:cs typeface="+mn-cs"/>
                        </a:rPr>
                        <a:t>PRARNG: Camp Santiago DFAC ​</a:t>
                      </a: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CD7C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ysClr val="windowText" lastClr="000000"/>
                          </a:solidFill>
                          <a:effectLst/>
                          <a:uLnTx/>
                          <a:uFillTx/>
                          <a:latin typeface="+mn-lt"/>
                          <a:ea typeface="+mn-ea"/>
                          <a:cs typeface="+mn-cs"/>
                        </a:rPr>
                        <a:t>DODEA: PA System Upgrades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ysClr val="windowText" lastClr="000000"/>
                          </a:solidFill>
                          <a:effectLst/>
                          <a:uLnTx/>
                          <a:uFillTx/>
                          <a:latin typeface="+mn-lt"/>
                          <a:ea typeface="+mn-ea"/>
                          <a:cs typeface="+mn-cs"/>
                        </a:rPr>
                        <a:t>(FTB and Ramey Schools)</a:t>
                      </a: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7E2AF"/>
                    </a:solidFill>
                  </a:tcPr>
                </a:tc>
                <a:extLst>
                  <a:ext uri="{0D108BD9-81ED-4DB2-BD59-A6C34878D82A}">
                    <a16:rowId xmlns:a16="http://schemas.microsoft.com/office/drawing/2014/main" val="2821932093"/>
                  </a:ext>
                </a:extLst>
              </a:tr>
              <a:tr h="3388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mn-lt"/>
                          <a:ea typeface="+mn-ea"/>
                          <a:cs typeface="+mn-cs"/>
                        </a:rPr>
                        <a:t>Rio </a:t>
                      </a:r>
                      <a:r>
                        <a:rPr kumimoji="0" lang="en-US" sz="1000" b="0" i="0" u="none" strike="noStrike" kern="1200" cap="none" spc="0" normalizeH="0" baseline="0" noProof="0" dirty="0" err="1">
                          <a:ln>
                            <a:noFill/>
                          </a:ln>
                          <a:solidFill>
                            <a:schemeClr val="tx1"/>
                          </a:solidFill>
                          <a:effectLst/>
                          <a:uLnTx/>
                          <a:uFillTx/>
                          <a:latin typeface="+mn-lt"/>
                          <a:ea typeface="+mn-ea"/>
                          <a:cs typeface="+mn-cs"/>
                        </a:rPr>
                        <a:t>Aibonito</a:t>
                      </a:r>
                      <a:r>
                        <a:rPr kumimoji="0" lang="en-US" sz="1000" b="0" i="0" u="none" strike="noStrike" kern="1200" cap="none" spc="0" normalizeH="0" baseline="0" noProof="0" dirty="0">
                          <a:ln>
                            <a:noFill/>
                          </a:ln>
                          <a:solidFill>
                            <a:schemeClr val="tx1"/>
                          </a:solidFill>
                          <a:effectLst/>
                          <a:uLnTx/>
                          <a:uFillTx/>
                          <a:latin typeface="+mn-lt"/>
                          <a:ea typeface="+mn-ea"/>
                          <a:cs typeface="+mn-cs"/>
                        </a:rPr>
                        <a:t> FRM  </a:t>
                      </a: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7FBD8"/>
                    </a:solidFill>
                  </a:tcPr>
                </a:tc>
                <a:tc>
                  <a:txBody>
                    <a:bodyPr/>
                    <a:lstStyle/>
                    <a:p>
                      <a:pPr marL="0" marR="0" lvl="0" indent="0" algn="ctr" defTabSz="2222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ysClr val="windowText" lastClr="000000"/>
                          </a:solidFill>
                          <a:effectLst/>
                          <a:uLnTx/>
                          <a:uFillTx/>
                          <a:latin typeface="+mn-lt"/>
                          <a:ea typeface="+mn-ea"/>
                          <a:cs typeface="+mn-cs"/>
                        </a:rPr>
                        <a:t>Rio de la Plata </a:t>
                      </a:r>
                    </a:p>
                    <a:p>
                      <a:pPr marL="0" marR="0" lvl="0" indent="0" algn="ctr" defTabSz="22225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sysClr val="windowText" lastClr="000000"/>
                          </a:solidFill>
                          <a:effectLst/>
                          <a:uLnTx/>
                          <a:uFillTx/>
                          <a:latin typeface="+mn-lt"/>
                          <a:ea typeface="+mn-ea"/>
                          <a:cs typeface="+mn-cs"/>
                        </a:rPr>
                        <a:t>(FRM – BBA 2018)​</a:t>
                      </a: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7E2AF"/>
                    </a:solidFill>
                  </a:tcPr>
                </a:tc>
                <a:tc>
                  <a:txBody>
                    <a:bodyPr/>
                    <a:lstStyle/>
                    <a:p>
                      <a:pPr marL="0" marR="0" lvl="0" indent="0" algn="ctr" defTabSz="2222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ysClr val="windowText" lastClr="000000"/>
                          </a:solidFill>
                          <a:effectLst/>
                          <a:uLnTx/>
                          <a:uFillTx/>
                          <a:latin typeface="+mn-lt"/>
                          <a:ea typeface="+mn-ea"/>
                          <a:cs typeface="+mn-cs"/>
                        </a:rPr>
                        <a:t>Mayaguez Harbor O&amp;M </a:t>
                      </a:r>
                    </a:p>
                    <a:p>
                      <a:pPr marL="0" marR="0" lvl="0" indent="0" algn="ctr" defTabSz="22225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ysClr val="windowText" lastClr="000000"/>
                          </a:solidFill>
                          <a:effectLst/>
                          <a:uLnTx/>
                          <a:uFillTx/>
                          <a:latin typeface="+mn-lt"/>
                          <a:ea typeface="+mn-ea"/>
                          <a:cs typeface="+mn-cs"/>
                        </a:rPr>
                        <a:t>(Nav-BIL)​</a:t>
                      </a: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ysClr val="windowText" lastClr="000000"/>
                          </a:solidFill>
                          <a:effectLst/>
                          <a:uLnTx/>
                          <a:uFillTx/>
                          <a:latin typeface="+mn-lt"/>
                          <a:ea typeface="+mn-ea"/>
                          <a:cs typeface="+mn-cs"/>
                        </a:rPr>
                        <a:t>PRARNG: Camp Santiago HQ​</a:t>
                      </a: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CD7C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ysClr val="windowText" lastClr="000000"/>
                          </a:solidFill>
                          <a:effectLst/>
                          <a:uLnTx/>
                          <a:uFillTx/>
                          <a:latin typeface="+mn-lt"/>
                          <a:ea typeface="+mn-ea"/>
                          <a:cs typeface="+mn-cs"/>
                        </a:rPr>
                        <a:t>DODEA: Ramey Electrical Repairs</a:t>
                      </a: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7E2AF"/>
                    </a:solidFill>
                  </a:tcPr>
                </a:tc>
                <a:extLst>
                  <a:ext uri="{0D108BD9-81ED-4DB2-BD59-A6C34878D82A}">
                    <a16:rowId xmlns:a16="http://schemas.microsoft.com/office/drawing/2014/main" val="199605180"/>
                  </a:ext>
                </a:extLst>
              </a:tr>
              <a:tr h="338899">
                <a:tc>
                  <a:txBody>
                    <a:bodyPr/>
                    <a:lstStyle/>
                    <a:p>
                      <a:pPr marL="0" marR="0" lvl="0" indent="0" algn="ctr" defTabSz="3111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mn-lt"/>
                          <a:ea typeface="+mn-ea"/>
                          <a:cs typeface="+mn-cs"/>
                        </a:rPr>
                        <a:t>Floodplain Management Services</a:t>
                      </a:r>
                      <a:r>
                        <a:rPr kumimoji="0" lang="en-US" sz="1000" b="1" i="0" u="none" strike="noStrike" kern="1200" cap="none" spc="0" normalizeH="0" baseline="0" noProof="0" dirty="0">
                          <a:ln>
                            <a:noFill/>
                          </a:ln>
                          <a:solidFill>
                            <a:schemeClr val="tx1"/>
                          </a:solidFill>
                          <a:effectLst/>
                          <a:uLnTx/>
                          <a:uFillTx/>
                          <a:latin typeface="+mn-lt"/>
                          <a:ea typeface="+mn-ea"/>
                          <a:cs typeface="Arial"/>
                        </a:rPr>
                        <a:t> </a:t>
                      </a:r>
                    </a:p>
                    <a:p>
                      <a:pPr marL="0" marR="0" lvl="0" indent="0" algn="ctr" defTabSz="3111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mn-lt"/>
                          <a:ea typeface="+mn-ea"/>
                          <a:cs typeface="Arial"/>
                        </a:rPr>
                        <a:t>(FPMS)</a:t>
                      </a: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ADC7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ysClr val="windowText" lastClr="000000"/>
                          </a:solidFill>
                          <a:effectLst/>
                          <a:uLnTx/>
                          <a:uFillTx/>
                          <a:latin typeface="+mn-lt"/>
                          <a:ea typeface="+mn-ea"/>
                          <a:cs typeface="+mn-cs"/>
                        </a:rPr>
                        <a:t>Rio Grande de Arecibo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sysClr val="windowText" lastClr="000000"/>
                          </a:solidFill>
                          <a:effectLst/>
                          <a:uLnTx/>
                          <a:uFillTx/>
                          <a:latin typeface="+mn-lt"/>
                          <a:ea typeface="+mn-ea"/>
                          <a:cs typeface="+mn-cs"/>
                        </a:rPr>
                        <a:t>(FRM – BBA 2018)</a:t>
                      </a:r>
                      <a:r>
                        <a:rPr kumimoji="0" lang="en-US" sz="1000" b="0" i="0" u="none" strike="noStrike" kern="1200" cap="none" spc="0" normalizeH="0" baseline="0" noProof="0">
                          <a:ln>
                            <a:noFill/>
                          </a:ln>
                          <a:solidFill>
                            <a:sysClr val="windowText" lastClr="000000"/>
                          </a:solidFill>
                          <a:effectLst/>
                          <a:uLnTx/>
                          <a:uFillTx/>
                          <a:latin typeface="+mn-lt"/>
                          <a:ea typeface="+mn-ea"/>
                          <a:cs typeface="+mn-cs"/>
                        </a:rPr>
                        <a:t>​</a:t>
                      </a: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7E2A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ysClr val="windowText" lastClr="000000"/>
                          </a:solidFill>
                          <a:effectLst/>
                          <a:uLnTx/>
                          <a:uFillTx/>
                          <a:latin typeface="+mn-lt"/>
                          <a:ea typeface="+mn-ea"/>
                          <a:cs typeface="+mn-cs"/>
                        </a:rPr>
                        <a:t>Inspection of Completed Works, PR &amp; USVI​</a:t>
                      </a: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ysClr val="windowText" lastClr="000000"/>
                          </a:solidFill>
                          <a:effectLst/>
                          <a:uLnTx/>
                          <a:uFillTx/>
                          <a:latin typeface="+mn-lt"/>
                          <a:ea typeface="+mn-ea"/>
                          <a:cs typeface="+mn-cs"/>
                        </a:rPr>
                        <a:t>PRARNG: Fort Allen Readiness Center​</a:t>
                      </a: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CD7C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ysClr val="windowText" lastClr="000000"/>
                          </a:solidFill>
                          <a:effectLst/>
                          <a:uLnTx/>
                          <a:uFillTx/>
                          <a:latin typeface="+mn-lt"/>
                          <a:ea typeface="+mn-ea"/>
                          <a:cs typeface="+mn-cs"/>
                        </a:rPr>
                        <a:t>FTB: RWH Systems Maintenance</a:t>
                      </a: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7E2AF"/>
                    </a:solidFill>
                  </a:tcPr>
                </a:tc>
                <a:extLst>
                  <a:ext uri="{0D108BD9-81ED-4DB2-BD59-A6C34878D82A}">
                    <a16:rowId xmlns:a16="http://schemas.microsoft.com/office/drawing/2014/main" val="2416216203"/>
                  </a:ext>
                </a:extLst>
              </a:tr>
              <a:tr h="3388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mn-lt"/>
                          <a:ea typeface="+mn-ea"/>
                          <a:cs typeface="+mn-cs"/>
                        </a:rPr>
                        <a:t>Ponce FPMS</a:t>
                      </a: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7FBD8"/>
                    </a:solidFill>
                  </a:tcPr>
                </a:tc>
                <a:tc>
                  <a:txBody>
                    <a:bodyPr/>
                    <a:lstStyle/>
                    <a:p>
                      <a:pPr marL="0" marR="0" lvl="0" indent="0" algn="ctr" defTabSz="2222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ysClr val="windowText" lastClr="000000"/>
                          </a:solidFill>
                          <a:effectLst/>
                          <a:uLnTx/>
                          <a:uFillTx/>
                          <a:latin typeface="+mn-lt"/>
                          <a:ea typeface="+mn-ea"/>
                          <a:cs typeface="+mn-cs"/>
                        </a:rPr>
                        <a:t>Rio Puerto Nuevo </a:t>
                      </a:r>
                    </a:p>
                    <a:p>
                      <a:pPr marL="0" marR="0" lvl="0" indent="0" algn="ctr" defTabSz="22225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sysClr val="windowText" lastClr="000000"/>
                          </a:solidFill>
                          <a:effectLst/>
                          <a:uLnTx/>
                          <a:uFillTx/>
                          <a:latin typeface="+mn-lt"/>
                          <a:ea typeface="+mn-ea"/>
                          <a:cs typeface="+mn-cs"/>
                        </a:rPr>
                        <a:t>(FRM – BBA 2018)​</a:t>
                      </a: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7E2A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ysClr val="windowText" lastClr="000000"/>
                          </a:solidFill>
                          <a:effectLst/>
                          <a:uLnTx/>
                          <a:uFillTx/>
                          <a:latin typeface="+mn-lt"/>
                          <a:ea typeface="+mn-ea"/>
                          <a:cs typeface="+mn-cs"/>
                        </a:rPr>
                        <a:t>Project Condition Surveys, PR &amp; USVI​</a:t>
                      </a: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E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ysClr val="windowText" lastClr="000000"/>
                          </a:solidFill>
                          <a:effectLst/>
                          <a:uLnTx/>
                          <a:uFillTx/>
                          <a:latin typeface="+mn-lt"/>
                          <a:ea typeface="+mn-ea"/>
                          <a:cs typeface="+mn-cs"/>
                        </a:rPr>
                        <a:t>VIARNG: STT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ysClr val="windowText" lastClr="000000"/>
                          </a:solidFill>
                          <a:effectLst/>
                          <a:uLnTx/>
                          <a:uFillTx/>
                          <a:latin typeface="+mn-lt"/>
                          <a:ea typeface="+mn-ea"/>
                          <a:cs typeface="+mn-cs"/>
                        </a:rPr>
                        <a:t>Vehicle Maintenance Shop​</a:t>
                      </a: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CD7C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ysClr val="windowText" lastClr="000000"/>
                          </a:solidFill>
                          <a:effectLst/>
                          <a:uLnTx/>
                          <a:uFillTx/>
                          <a:latin typeface="+mn-lt"/>
                          <a:ea typeface="+mn-ea"/>
                          <a:cs typeface="+mn-cs"/>
                        </a:rPr>
                        <a:t>FTB: Sanitary Sewer Study</a:t>
                      </a: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7E2AF"/>
                    </a:solidFill>
                  </a:tcPr>
                </a:tc>
                <a:extLst>
                  <a:ext uri="{0D108BD9-81ED-4DB2-BD59-A6C34878D82A}">
                    <a16:rowId xmlns:a16="http://schemas.microsoft.com/office/drawing/2014/main" val="647714994"/>
                  </a:ext>
                </a:extLst>
              </a:tr>
              <a:tr h="338899">
                <a:tc>
                  <a:txBody>
                    <a:bodyPr/>
                    <a:lstStyle/>
                    <a:p>
                      <a:pPr marL="0" marR="0" lvl="0" indent="0" algn="ctr" defTabSz="3111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mn-lt"/>
                          <a:ea typeface="+mn-ea"/>
                          <a:cs typeface="+mn-cs"/>
                        </a:rPr>
                        <a:t>Planning Assistance to States</a:t>
                      </a:r>
                      <a:endParaRPr kumimoji="0" lang="en-US" sz="1000" b="1" i="0" u="none" strike="noStrike" kern="1200" cap="none" spc="0" normalizeH="0" baseline="0" noProof="0" dirty="0">
                        <a:ln>
                          <a:noFill/>
                        </a:ln>
                        <a:solidFill>
                          <a:schemeClr val="tx1"/>
                        </a:solidFill>
                        <a:effectLst/>
                        <a:uLnTx/>
                        <a:uFillTx/>
                        <a:latin typeface="+mn-lt"/>
                        <a:ea typeface="+mn-ea"/>
                        <a:cs typeface="Arial"/>
                      </a:endParaRPr>
                    </a:p>
                    <a:p>
                      <a:pPr marL="0" marR="0" lvl="0" indent="0" algn="ctr" defTabSz="31115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mn-lt"/>
                          <a:ea typeface="+mn-ea"/>
                          <a:cs typeface="Arial"/>
                        </a:rPr>
                        <a:t>(PAS)</a:t>
                      </a: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ADC7D"/>
                    </a:solidFill>
                  </a:tcPr>
                </a:tc>
                <a:tc>
                  <a:txBody>
                    <a:bodyPr/>
                    <a:lstStyle/>
                    <a:p>
                      <a:pPr marL="0" marR="0" lvl="0" indent="0" algn="ctr" defTabSz="2222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ysClr val="windowText" lastClr="000000"/>
                          </a:solidFill>
                          <a:effectLst/>
                          <a:uLnTx/>
                          <a:uFillTx/>
                          <a:latin typeface="+mn-lt"/>
                          <a:ea typeface="+mn-ea"/>
                          <a:cs typeface="+mn-cs"/>
                        </a:rPr>
                        <a:t>Rio </a:t>
                      </a:r>
                      <a:r>
                        <a:rPr kumimoji="0" lang="en-US" sz="1000" b="0" i="0" u="none" strike="noStrike" kern="1200" cap="none" spc="0" normalizeH="0" baseline="0" noProof="0" err="1">
                          <a:ln>
                            <a:noFill/>
                          </a:ln>
                          <a:solidFill>
                            <a:sysClr val="windowText" lastClr="000000"/>
                          </a:solidFill>
                          <a:effectLst/>
                          <a:uLnTx/>
                          <a:uFillTx/>
                          <a:latin typeface="+mn-lt"/>
                          <a:ea typeface="+mn-ea"/>
                          <a:cs typeface="+mn-cs"/>
                        </a:rPr>
                        <a:t>Guanajibo</a:t>
                      </a:r>
                      <a:r>
                        <a:rPr kumimoji="0" lang="en-US" sz="1000" b="0" i="0" u="none" strike="noStrike" kern="1200" cap="none" spc="0" normalizeH="0" baseline="0" noProof="0">
                          <a:ln>
                            <a:noFill/>
                          </a:ln>
                          <a:solidFill>
                            <a:sysClr val="windowText" lastClr="000000"/>
                          </a:solidFill>
                          <a:effectLst/>
                          <a:uLnTx/>
                          <a:uFillTx/>
                          <a:latin typeface="+mn-lt"/>
                          <a:ea typeface="+mn-ea"/>
                          <a:cs typeface="+mn-cs"/>
                        </a:rPr>
                        <a:t> </a:t>
                      </a:r>
                    </a:p>
                    <a:p>
                      <a:pPr marL="0" marR="0" lvl="0" indent="0" algn="ctr" defTabSz="22225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sysClr val="windowText" lastClr="000000"/>
                          </a:solidFill>
                          <a:effectLst/>
                          <a:uLnTx/>
                          <a:uFillTx/>
                          <a:latin typeface="+mn-lt"/>
                          <a:ea typeface="+mn-ea"/>
                          <a:cs typeface="+mn-cs"/>
                        </a:rPr>
                        <a:t>(FRM – BBA 2018)</a:t>
                      </a:r>
                      <a:r>
                        <a:rPr kumimoji="0" lang="en-US" sz="1000" b="0" i="0" u="none" strike="noStrike" kern="1200" cap="none" spc="0" normalizeH="0" baseline="0" noProof="0">
                          <a:ln>
                            <a:noFill/>
                          </a:ln>
                          <a:solidFill>
                            <a:sysClr val="windowText" lastClr="000000"/>
                          </a:solidFill>
                          <a:effectLst/>
                          <a:uLnTx/>
                          <a:uFillTx/>
                          <a:latin typeface="+mn-lt"/>
                          <a:ea typeface="+mn-ea"/>
                          <a:cs typeface="+mn-cs"/>
                        </a:rPr>
                        <a:t>​</a:t>
                      </a: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7E2AF"/>
                    </a:solidFill>
                  </a:tcPr>
                </a:tc>
                <a:tc>
                  <a:txBody>
                    <a:bodyPr/>
                    <a:lstStyle/>
                    <a:p>
                      <a:pPr algn="ctr"/>
                      <a:endParaRPr lang="en-US" sz="1000">
                        <a:latin typeface="+mn-lt"/>
                      </a:endParaRP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ysClr val="windowText" lastClr="000000"/>
                          </a:solidFill>
                          <a:effectLst/>
                          <a:uLnTx/>
                          <a:uFillTx/>
                          <a:latin typeface="+mn-lt"/>
                          <a:ea typeface="+mn-ea"/>
                          <a:cs typeface="+mn-cs"/>
                        </a:rPr>
                        <a:t>VIARNG: STX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ysClr val="windowText" lastClr="000000"/>
                          </a:solidFill>
                          <a:effectLst/>
                          <a:uLnTx/>
                          <a:uFillTx/>
                          <a:latin typeface="+mn-lt"/>
                          <a:ea typeface="+mn-ea"/>
                          <a:cs typeface="+mn-cs"/>
                        </a:rPr>
                        <a:t>Civil Support Facility​</a:t>
                      </a: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CD7C8"/>
                    </a:solidFill>
                  </a:tcPr>
                </a:tc>
                <a:tc>
                  <a:txBody>
                    <a:bodyPr/>
                    <a:lstStyle/>
                    <a:p>
                      <a:pPr algn="ctr"/>
                      <a:r>
                        <a:rPr lang="en-US" sz="1000" b="1" dirty="0">
                          <a:solidFill>
                            <a:schemeClr val="tx2"/>
                          </a:solidFill>
                          <a:latin typeface="+mn-lt"/>
                        </a:rPr>
                        <a:t>ENVIRONMENTAL</a:t>
                      </a: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3209C"/>
                    </a:solidFill>
                  </a:tcPr>
                </a:tc>
                <a:extLst>
                  <a:ext uri="{0D108BD9-81ED-4DB2-BD59-A6C34878D82A}">
                    <a16:rowId xmlns:a16="http://schemas.microsoft.com/office/drawing/2014/main" val="1515215168"/>
                  </a:ext>
                </a:extLst>
              </a:tr>
              <a:tr h="3388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ysClr val="windowText" lastClr="000000"/>
                          </a:solidFill>
                          <a:effectLst/>
                          <a:uLnTx/>
                          <a:uFillTx/>
                          <a:latin typeface="+mn-lt"/>
                          <a:ea typeface="+mn-ea"/>
                          <a:cs typeface="+mn-cs"/>
                        </a:rPr>
                        <a:t>USVI Compound Flooding Hotspots</a:t>
                      </a: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7FBD8"/>
                    </a:solidFill>
                  </a:tcPr>
                </a:tc>
                <a:tc>
                  <a:txBody>
                    <a:bodyPr/>
                    <a:lstStyle/>
                    <a:p>
                      <a:pPr marL="0" marR="0" lvl="0" indent="0" algn="ctr" defTabSz="2222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ysClr val="windowText" lastClr="000000"/>
                          </a:solidFill>
                          <a:effectLst/>
                          <a:uLnTx/>
                          <a:uFillTx/>
                          <a:latin typeface="+mn-lt"/>
                          <a:ea typeface="+mn-ea"/>
                          <a:cs typeface="+mn-cs"/>
                        </a:rPr>
                        <a:t>Rio Nigua </a:t>
                      </a:r>
                    </a:p>
                    <a:p>
                      <a:pPr marL="0" marR="0" lvl="0" indent="0" algn="ctr" defTabSz="22225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sysClr val="windowText" lastClr="000000"/>
                          </a:solidFill>
                          <a:effectLst/>
                          <a:uLnTx/>
                          <a:uFillTx/>
                          <a:latin typeface="+mn-lt"/>
                          <a:ea typeface="+mn-ea"/>
                          <a:cs typeface="+mn-cs"/>
                        </a:rPr>
                        <a:t>(FRM – BBA 2018)​</a:t>
                      </a: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7E2AF"/>
                    </a:solidFill>
                  </a:tcPr>
                </a:tc>
                <a:tc>
                  <a:txBody>
                    <a:bodyPr/>
                    <a:lstStyle/>
                    <a:p>
                      <a:pPr algn="ctr"/>
                      <a:endParaRPr lang="en-US" sz="1000" dirty="0">
                        <a:latin typeface="+mn-lt"/>
                      </a:endParaRP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ysClr val="windowText" lastClr="000000"/>
                          </a:solidFill>
                          <a:effectLst/>
                          <a:uLnTx/>
                          <a:uFillTx/>
                          <a:latin typeface="+mn-lt"/>
                          <a:ea typeface="+mn-ea"/>
                          <a:cs typeface="+mn-cs"/>
                        </a:rPr>
                        <a:t>ERCIP: MCA - FY-20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ysClr val="windowText" lastClr="000000"/>
                          </a:solidFill>
                          <a:effectLst/>
                          <a:uLnTx/>
                          <a:uFillTx/>
                          <a:latin typeface="+mn-lt"/>
                          <a:ea typeface="+mn-ea"/>
                          <a:cs typeface="+mn-cs"/>
                        </a:rPr>
                        <a:t>Puerto Nuevo USAR Solar Array​</a:t>
                      </a: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CD7C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ysClr val="windowText" lastClr="000000"/>
                          </a:solidFill>
                          <a:effectLst/>
                          <a:uLnTx/>
                          <a:uFillTx/>
                          <a:latin typeface="+mn-lt"/>
                          <a:ea typeface="+mn-ea"/>
                          <a:cs typeface="+mn-cs"/>
                        </a:rPr>
                        <a:t>FTB: Old AES MOA</a:t>
                      </a: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BCFA"/>
                    </a:solidFill>
                  </a:tcPr>
                </a:tc>
                <a:extLst>
                  <a:ext uri="{0D108BD9-81ED-4DB2-BD59-A6C34878D82A}">
                    <a16:rowId xmlns:a16="http://schemas.microsoft.com/office/drawing/2014/main" val="4048077228"/>
                  </a:ext>
                </a:extLst>
              </a:tr>
              <a:tr h="3388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ysClr val="windowText" lastClr="000000"/>
                          </a:solidFill>
                          <a:effectLst/>
                          <a:uLnTx/>
                          <a:uFillTx/>
                          <a:latin typeface="+mn-lt"/>
                          <a:ea typeface="+mn-ea"/>
                          <a:cs typeface="+mn-cs"/>
                        </a:rPr>
                        <a:t>Ponce FPMS</a:t>
                      </a: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7FBD8"/>
                    </a:solidFill>
                  </a:tcPr>
                </a:tc>
                <a:tc>
                  <a:txBody>
                    <a:bodyPr/>
                    <a:lstStyle/>
                    <a:p>
                      <a:pPr marL="0" marR="0" lvl="0" indent="0" algn="ctr" defTabSz="2222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ysClr val="windowText" lastClr="000000"/>
                          </a:solidFill>
                          <a:effectLst/>
                          <a:uLnTx/>
                          <a:uFillTx/>
                          <a:latin typeface="+mn-lt"/>
                          <a:ea typeface="+mn-ea"/>
                          <a:cs typeface="+mn-cs"/>
                        </a:rPr>
                        <a:t>Rio Grande de Manati </a:t>
                      </a:r>
                    </a:p>
                    <a:p>
                      <a:pPr marL="0" marR="0" lvl="0" indent="0" algn="ctr" defTabSz="22225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sysClr val="windowText" lastClr="000000"/>
                          </a:solidFill>
                          <a:effectLst/>
                          <a:uLnTx/>
                          <a:uFillTx/>
                          <a:latin typeface="+mn-lt"/>
                          <a:ea typeface="+mn-ea"/>
                          <a:cs typeface="+mn-cs"/>
                        </a:rPr>
                        <a:t>(FRM - DRSAA)​</a:t>
                      </a: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7E2AF"/>
                    </a:solidFill>
                  </a:tcPr>
                </a:tc>
                <a:tc>
                  <a:txBody>
                    <a:bodyPr/>
                    <a:lstStyle/>
                    <a:p>
                      <a:pPr algn="ctr"/>
                      <a:endParaRPr lang="en-US" sz="1000" dirty="0">
                        <a:latin typeface="+mn-lt"/>
                      </a:endParaRP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ysClr val="window" lastClr="FFFFFF"/>
                          </a:solidFill>
                          <a:effectLst/>
                          <a:uLnTx/>
                          <a:uFillTx/>
                          <a:latin typeface="+mn-lt"/>
                          <a:ea typeface="+mn-ea"/>
                          <a:cs typeface="+mn-cs"/>
                        </a:rPr>
                        <a:t>INTERNATIONAL SERVICE *</a:t>
                      </a:r>
                      <a:endParaRPr kumimoji="0" lang="en-US" sz="1000" b="1" i="0" u="none" strike="noStrike" kern="1200" cap="none" spc="0" normalizeH="0" baseline="0" noProof="0" dirty="0">
                        <a:ln>
                          <a:noFill/>
                        </a:ln>
                        <a:solidFill>
                          <a:sysClr val="window" lastClr="FFFFFF"/>
                        </a:solidFill>
                        <a:effectLst/>
                        <a:uLnTx/>
                        <a:uFillTx/>
                        <a:latin typeface="+mn-lt"/>
                        <a:ea typeface="+mn-ea"/>
                        <a:cs typeface="Arial"/>
                      </a:endParaRP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91C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ysClr val="window" lastClr="FFFFFF"/>
                          </a:solidFill>
                          <a:effectLst/>
                          <a:uLnTx/>
                          <a:uFillTx/>
                          <a:latin typeface="+mn-lt"/>
                          <a:ea typeface="+mn-ea"/>
                          <a:cs typeface="+mn-cs"/>
                        </a:rPr>
                        <a:t>INTERAGENCY SERVICE *</a:t>
                      </a:r>
                      <a:endParaRPr kumimoji="0" lang="en-US" sz="1000" b="1" i="0" u="none" strike="noStrike" kern="1200" cap="none" spc="0" normalizeH="0" baseline="0" noProof="0" dirty="0">
                        <a:ln>
                          <a:noFill/>
                        </a:ln>
                        <a:solidFill>
                          <a:sysClr val="window" lastClr="FFFFFF"/>
                        </a:solidFill>
                        <a:effectLst/>
                        <a:uLnTx/>
                        <a:uFillTx/>
                        <a:latin typeface="+mn-lt"/>
                        <a:ea typeface="+mn-ea"/>
                        <a:cs typeface="Arial"/>
                      </a:endParaRP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4C035"/>
                    </a:solidFill>
                  </a:tcPr>
                </a:tc>
                <a:extLst>
                  <a:ext uri="{0D108BD9-81ED-4DB2-BD59-A6C34878D82A}">
                    <a16:rowId xmlns:a16="http://schemas.microsoft.com/office/drawing/2014/main" val="2788660629"/>
                  </a:ext>
                </a:extLst>
              </a:tr>
              <a:tr h="3388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mn-lt"/>
                          <a:ea typeface="+mn-ea"/>
                          <a:cs typeface="+mn-cs"/>
                        </a:rPr>
                        <a:t>PR Dam Safety</a:t>
                      </a: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7FBD8"/>
                    </a:solidFill>
                  </a:tcPr>
                </a:tc>
                <a:tc>
                  <a:txBody>
                    <a:bodyPr/>
                    <a:lstStyle/>
                    <a:p>
                      <a:pPr marL="0" marR="0" lvl="0" indent="0" algn="ctr" defTabSz="2222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ysClr val="windowText" lastClr="000000"/>
                          </a:solidFill>
                          <a:effectLst/>
                          <a:uLnTx/>
                          <a:uFillTx/>
                          <a:latin typeface="+mn-lt"/>
                          <a:ea typeface="+mn-ea"/>
                          <a:cs typeface="+mn-cs"/>
                        </a:rPr>
                        <a:t>Rio </a:t>
                      </a:r>
                      <a:r>
                        <a:rPr kumimoji="0" lang="en-US" sz="1000" b="0" i="0" u="none" strike="noStrike" kern="1200" cap="none" spc="0" normalizeH="0" baseline="0" noProof="0" err="1">
                          <a:ln>
                            <a:noFill/>
                          </a:ln>
                          <a:solidFill>
                            <a:sysClr val="windowText" lastClr="000000"/>
                          </a:solidFill>
                          <a:effectLst/>
                          <a:uLnTx/>
                          <a:uFillTx/>
                          <a:latin typeface="+mn-lt"/>
                          <a:ea typeface="+mn-ea"/>
                          <a:cs typeface="+mn-cs"/>
                        </a:rPr>
                        <a:t>Culebrinas</a:t>
                      </a:r>
                      <a:r>
                        <a:rPr kumimoji="0" lang="en-US" sz="1000" b="0" i="0" u="none" strike="noStrike" kern="1200" cap="none" spc="0" normalizeH="0" baseline="0" noProof="0">
                          <a:ln>
                            <a:noFill/>
                          </a:ln>
                          <a:solidFill>
                            <a:sysClr val="windowText" lastClr="000000"/>
                          </a:solidFill>
                          <a:effectLst/>
                          <a:uLnTx/>
                          <a:uFillTx/>
                          <a:latin typeface="+mn-lt"/>
                          <a:ea typeface="+mn-ea"/>
                          <a:cs typeface="+mn-cs"/>
                        </a:rPr>
                        <a:t> </a:t>
                      </a:r>
                    </a:p>
                    <a:p>
                      <a:pPr marL="0" marR="0" lvl="0" indent="0" algn="ctr" defTabSz="22225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sysClr val="windowText" lastClr="000000"/>
                          </a:solidFill>
                          <a:effectLst/>
                          <a:uLnTx/>
                          <a:uFillTx/>
                          <a:latin typeface="+mn-lt"/>
                          <a:ea typeface="+mn-ea"/>
                          <a:cs typeface="+mn-cs"/>
                        </a:rPr>
                        <a:t>(FRM - DRSAA)​</a:t>
                      </a: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7E2AF"/>
                    </a:solidFill>
                  </a:tcPr>
                </a:tc>
                <a:tc>
                  <a:txBody>
                    <a:bodyPr/>
                    <a:lstStyle/>
                    <a:p>
                      <a:pPr algn="ctr"/>
                      <a:endParaRPr lang="en-US" sz="1000">
                        <a:latin typeface="+mn-lt"/>
                      </a:endParaRP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ysClr val="windowText" lastClr="000000"/>
                          </a:solidFill>
                          <a:effectLst/>
                          <a:uLnTx/>
                          <a:uFillTx/>
                          <a:latin typeface="+mn-lt"/>
                          <a:ea typeface="+mn-ea"/>
                          <a:cs typeface="+mn-cs"/>
                        </a:rPr>
                        <a:t>DOMREP: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ysClr val="windowText" lastClr="000000"/>
                          </a:solidFill>
                          <a:effectLst/>
                          <a:uLnTx/>
                          <a:uFillTx/>
                          <a:latin typeface="+mn-lt"/>
                          <a:ea typeface="+mn-ea"/>
                          <a:cs typeface="+mn-cs"/>
                        </a:rPr>
                        <a:t>Rare Earth Elements</a:t>
                      </a:r>
                      <a:endParaRPr kumimoji="0" lang="en-US" sz="1000" b="0" i="0" u="none" strike="noStrike" kern="1200" cap="none" spc="0" normalizeH="0" baseline="0" noProof="0" dirty="0">
                        <a:ln>
                          <a:noFill/>
                        </a:ln>
                        <a:solidFill>
                          <a:sysClr val="windowText" lastClr="000000"/>
                        </a:solidFill>
                        <a:effectLst/>
                        <a:uLnTx/>
                        <a:uFillTx/>
                        <a:latin typeface="+mn-lt"/>
                        <a:ea typeface="+mn-ea"/>
                        <a:cs typeface="Arial"/>
                      </a:endParaRP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BE0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ysClr val="windowText" lastClr="000000"/>
                          </a:solidFill>
                          <a:effectLst/>
                          <a:uLnTx/>
                          <a:uFillTx/>
                          <a:latin typeface="+mn-lt"/>
                          <a:ea typeface="+mn-ea"/>
                          <a:cs typeface="+mn-cs"/>
                        </a:rPr>
                        <a:t>PREPA: </a:t>
                      </a:r>
                      <a:r>
                        <a:rPr kumimoji="0" lang="en-US" sz="1000" b="0" i="0" u="none" strike="noStrike" kern="1200" cap="none" spc="0" normalizeH="0" baseline="0" noProof="0" dirty="0" err="1">
                          <a:ln>
                            <a:noFill/>
                          </a:ln>
                          <a:solidFill>
                            <a:sysClr val="windowText" lastClr="000000"/>
                          </a:solidFill>
                          <a:effectLst/>
                          <a:uLnTx/>
                          <a:uFillTx/>
                          <a:latin typeface="+mn-lt"/>
                          <a:ea typeface="+mn-ea"/>
                          <a:cs typeface="+mn-cs"/>
                        </a:rPr>
                        <a:t>Guajataca</a:t>
                      </a:r>
                      <a:r>
                        <a:rPr kumimoji="0" lang="en-US" sz="1000" b="0" i="0" u="none" strike="noStrike" kern="1200" cap="none" spc="0" normalizeH="0" baseline="0" noProof="0" dirty="0">
                          <a:ln>
                            <a:noFill/>
                          </a:ln>
                          <a:solidFill>
                            <a:sysClr val="windowText" lastClr="000000"/>
                          </a:solidFill>
                          <a:effectLst/>
                          <a:uLnTx/>
                          <a:uFillTx/>
                          <a:latin typeface="+mn-lt"/>
                          <a:ea typeface="+mn-ea"/>
                          <a:cs typeface="+mn-cs"/>
                        </a:rPr>
                        <a:t> Dam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ysClr val="windowText" lastClr="000000"/>
                          </a:solidFill>
                          <a:effectLst/>
                          <a:uLnTx/>
                          <a:uFillTx/>
                          <a:latin typeface="+mn-lt"/>
                          <a:ea typeface="+mn-ea"/>
                          <a:cs typeface="+mn-cs"/>
                        </a:rPr>
                        <a:t>Permanent Repairs</a:t>
                      </a: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EFEDB"/>
                    </a:solidFill>
                  </a:tcPr>
                </a:tc>
                <a:extLst>
                  <a:ext uri="{0D108BD9-81ED-4DB2-BD59-A6C34878D82A}">
                    <a16:rowId xmlns:a16="http://schemas.microsoft.com/office/drawing/2014/main" val="3660938088"/>
                  </a:ext>
                </a:extLst>
              </a:tr>
              <a:tr h="3388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mn-lt"/>
                          <a:ea typeface="+mn-ea"/>
                          <a:cs typeface="+mn-cs"/>
                        </a:rPr>
                        <a:t>Interagency Non-structural FPMS</a:t>
                      </a:r>
                      <a:endParaRPr kumimoji="0" lang="en-US" sz="1000" b="1" i="0" u="none" strike="noStrike" kern="1200" cap="none" spc="0" normalizeH="0" baseline="0" noProof="0" dirty="0">
                        <a:ln>
                          <a:noFill/>
                        </a:ln>
                        <a:solidFill>
                          <a:schemeClr val="tx1"/>
                        </a:solidFill>
                        <a:effectLst/>
                        <a:uLnTx/>
                        <a:uFillTx/>
                        <a:latin typeface="+mn-lt"/>
                        <a:ea typeface="+mn-ea"/>
                        <a:cs typeface="Arial"/>
                      </a:endParaRP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ADC7D"/>
                    </a:solidFill>
                  </a:tcPr>
                </a:tc>
                <a:tc>
                  <a:txBody>
                    <a:bodyPr/>
                    <a:lstStyle/>
                    <a:p>
                      <a:pPr marL="0" marR="0" lvl="0" indent="0" algn="ctr" defTabSz="2222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ysClr val="windowText" lastClr="000000"/>
                          </a:solidFill>
                          <a:effectLst/>
                          <a:uLnTx/>
                          <a:uFillTx/>
                          <a:latin typeface="+mn-lt"/>
                          <a:ea typeface="+mn-ea"/>
                          <a:cs typeface="+mn-cs"/>
                        </a:rPr>
                        <a:t>Rio Guayanilla </a:t>
                      </a:r>
                    </a:p>
                    <a:p>
                      <a:pPr marL="0" marR="0" lvl="0" indent="0" algn="ctr" defTabSz="22225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sysClr val="windowText" lastClr="000000"/>
                          </a:solidFill>
                          <a:effectLst/>
                          <a:uLnTx/>
                          <a:uFillTx/>
                          <a:latin typeface="+mn-lt"/>
                          <a:ea typeface="+mn-ea"/>
                          <a:cs typeface="+mn-cs"/>
                        </a:rPr>
                        <a:t>(FRM - IIJA)</a:t>
                      </a:r>
                      <a:r>
                        <a:rPr kumimoji="0" lang="en-US" sz="1000" b="0" i="0" u="none" strike="noStrike" kern="1200" cap="none" spc="0" normalizeH="0" baseline="0" noProof="0">
                          <a:ln>
                            <a:noFill/>
                          </a:ln>
                          <a:solidFill>
                            <a:sysClr val="windowText" lastClr="000000"/>
                          </a:solidFill>
                          <a:effectLst/>
                          <a:uLnTx/>
                          <a:uFillTx/>
                          <a:latin typeface="+mn-lt"/>
                          <a:ea typeface="+mn-ea"/>
                          <a:cs typeface="+mn-cs"/>
                        </a:rPr>
                        <a:t>​</a:t>
                      </a: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7E2AF"/>
                    </a:solidFill>
                  </a:tcPr>
                </a:tc>
                <a:tc>
                  <a:txBody>
                    <a:bodyPr/>
                    <a:lstStyle/>
                    <a:p>
                      <a:pPr algn="ctr"/>
                      <a:endParaRPr lang="en-US" sz="1000">
                        <a:latin typeface="+mn-lt"/>
                      </a:endParaRP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ysClr val="windowText" lastClr="000000"/>
                          </a:solidFill>
                          <a:effectLst/>
                          <a:uLnTx/>
                          <a:uFillTx/>
                          <a:latin typeface="+mn-lt"/>
                          <a:ea typeface="+mn-ea"/>
                          <a:cs typeface="+mn-cs"/>
                        </a:rPr>
                        <a:t>US Embassy Barbados: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ysClr val="windowText" lastClr="000000"/>
                          </a:solidFill>
                          <a:effectLst/>
                          <a:uLnTx/>
                          <a:uFillTx/>
                          <a:latin typeface="+mn-lt"/>
                          <a:ea typeface="+mn-ea"/>
                          <a:cs typeface="+mn-cs"/>
                        </a:rPr>
                        <a:t>Dominica Material Testing Lab</a:t>
                      </a:r>
                      <a:endParaRPr kumimoji="0" lang="en-US" sz="1000" b="0" i="0" u="none" strike="noStrike" kern="1200" cap="none" spc="0" normalizeH="0" baseline="0" noProof="0" dirty="0">
                        <a:ln>
                          <a:noFill/>
                        </a:ln>
                        <a:solidFill>
                          <a:sysClr val="windowText" lastClr="000000"/>
                        </a:solidFill>
                        <a:effectLst/>
                        <a:uLnTx/>
                        <a:uFillTx/>
                        <a:latin typeface="+mn-lt"/>
                        <a:ea typeface="+mn-ea"/>
                        <a:cs typeface="Arial"/>
                      </a:endParaRP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BE0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ysClr val="windowText" lastClr="000000"/>
                          </a:solidFill>
                          <a:effectLst/>
                          <a:uLnTx/>
                          <a:uFillTx/>
                          <a:latin typeface="+mn-lt"/>
                          <a:ea typeface="+mn-ea"/>
                          <a:cs typeface="+mn-cs"/>
                        </a:rPr>
                        <a:t>PREPA: </a:t>
                      </a:r>
                      <a:r>
                        <a:rPr kumimoji="0" lang="en-US" sz="1000" b="0" i="0" u="none" strike="noStrike" kern="1200" cap="none" spc="0" normalizeH="0" baseline="0" noProof="0" dirty="0" err="1">
                          <a:ln>
                            <a:noFill/>
                          </a:ln>
                          <a:solidFill>
                            <a:sysClr val="windowText" lastClr="000000"/>
                          </a:solidFill>
                          <a:effectLst/>
                          <a:uLnTx/>
                          <a:uFillTx/>
                          <a:latin typeface="+mn-lt"/>
                          <a:ea typeface="+mn-ea"/>
                          <a:cs typeface="+mn-cs"/>
                        </a:rPr>
                        <a:t>P</a:t>
                      </a:r>
                      <a:r>
                        <a:rPr kumimoji="0" lang="en-US" sz="1000" b="0" i="0" u="none" strike="noStrike" kern="1200" cap="none" spc="0" normalizeH="0" baseline="0" noProof="0" dirty="0" err="1">
                          <a:ln>
                            <a:noFill/>
                          </a:ln>
                          <a:solidFill>
                            <a:sysClr val="windowText" lastClr="000000"/>
                          </a:solidFill>
                          <a:effectLst/>
                          <a:uLnTx/>
                          <a:uFillTx/>
                          <a:latin typeface="+mn-lt"/>
                          <a:ea typeface="+mn-ea"/>
                          <a:cs typeface="Arial"/>
                        </a:rPr>
                        <a:t>atillas</a:t>
                      </a:r>
                      <a:r>
                        <a:rPr kumimoji="0" lang="en-US" sz="1000" b="0" i="0" u="none" strike="noStrike" kern="1200" cap="none" spc="0" normalizeH="0" baseline="0" noProof="0" dirty="0">
                          <a:ln>
                            <a:noFill/>
                          </a:ln>
                          <a:solidFill>
                            <a:sysClr val="windowText" lastClr="000000"/>
                          </a:solidFill>
                          <a:effectLst/>
                          <a:uLnTx/>
                          <a:uFillTx/>
                          <a:latin typeface="+mn-lt"/>
                          <a:ea typeface="+mn-ea"/>
                          <a:cs typeface="Arial"/>
                        </a:rPr>
                        <a:t> Dam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ysClr val="windowText" lastClr="000000"/>
                          </a:solidFill>
                          <a:effectLst/>
                          <a:uLnTx/>
                          <a:uFillTx/>
                          <a:latin typeface="+mn-lt"/>
                          <a:ea typeface="+mn-ea"/>
                          <a:cs typeface="Arial"/>
                        </a:rPr>
                        <a:t>Seismic Retrofit Pre-Award Support</a:t>
                      </a: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EFEDB"/>
                    </a:solidFill>
                  </a:tcPr>
                </a:tc>
                <a:extLst>
                  <a:ext uri="{0D108BD9-81ED-4DB2-BD59-A6C34878D82A}">
                    <a16:rowId xmlns:a16="http://schemas.microsoft.com/office/drawing/2014/main" val="233410556"/>
                  </a:ext>
                </a:extLst>
              </a:tr>
              <a:tr h="3388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ysClr val="windowText" lastClr="000000"/>
                          </a:solidFill>
                          <a:effectLst/>
                          <a:uLnTx/>
                          <a:uFillTx/>
                          <a:latin typeface="+mn-lt"/>
                          <a:ea typeface="+mn-ea"/>
                          <a:cs typeface="+mn-cs"/>
                        </a:rPr>
                        <a:t>PR Watersheds</a:t>
                      </a: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7FBD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ysClr val="windowText" lastClr="000000"/>
                          </a:solidFill>
                          <a:effectLst/>
                          <a:uLnTx/>
                          <a:uFillTx/>
                          <a:latin typeface="+mn-lt"/>
                          <a:ea typeface="+mn-ea"/>
                          <a:cs typeface="+mn-cs"/>
                        </a:rPr>
                        <a:t>Savan Gut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sysClr val="windowText" lastClr="000000"/>
                          </a:solidFill>
                          <a:effectLst/>
                          <a:uLnTx/>
                          <a:uFillTx/>
                          <a:latin typeface="+mn-lt"/>
                          <a:ea typeface="+mn-ea"/>
                          <a:cs typeface="+mn-cs"/>
                        </a:rPr>
                        <a:t>(FRM - IIJA)​</a:t>
                      </a: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7E2AF"/>
                    </a:solidFill>
                  </a:tcPr>
                </a:tc>
                <a:tc>
                  <a:txBody>
                    <a:bodyPr/>
                    <a:lstStyle/>
                    <a:p>
                      <a:pPr algn="ctr"/>
                      <a:endParaRPr lang="en-US" sz="1000">
                        <a:latin typeface="+mn-lt"/>
                      </a:endParaRPr>
                    </a:p>
                  </a:txBody>
                  <a:tcPr marL="18288" marR="18288" marT="18288" marB="18288" anchor="ctr">
                    <a:lnL w="57150" cap="flat" cmpd="sng" algn="ctr">
                      <a:solidFill>
                        <a:schemeClr val="bg1"/>
                      </a:solidFill>
                      <a:prstDash val="solid"/>
                      <a:round/>
                      <a:headEnd type="none" w="med" len="med"/>
                      <a:tailEnd type="none" w="med" len="med"/>
                    </a:lnL>
                    <a:lnR w="571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000">
                        <a:latin typeface="+mn-lt"/>
                      </a:endParaRPr>
                    </a:p>
                  </a:txBody>
                  <a:tcPr marL="18288" marR="18288" marT="18288" marB="18288" anchor="ctr">
                    <a:lnL w="57150"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ysClr val="windowText" lastClr="000000"/>
                          </a:solidFill>
                          <a:effectLst/>
                          <a:uLnTx/>
                          <a:uFillTx/>
                          <a:latin typeface="+mn-lt"/>
                          <a:ea typeface="+mn-ea"/>
                          <a:cs typeface="+mn-cs"/>
                        </a:rPr>
                        <a:t>PREPA: Te</a:t>
                      </a:r>
                      <a:r>
                        <a:rPr kumimoji="0" lang="en-US" sz="1000" b="0" i="0" u="none" strike="noStrike" kern="1200" cap="none" spc="0" normalizeH="0" baseline="0" noProof="0" dirty="0">
                          <a:ln>
                            <a:noFill/>
                          </a:ln>
                          <a:solidFill>
                            <a:sysClr val="windowText" lastClr="000000"/>
                          </a:solidFill>
                          <a:effectLst/>
                          <a:uLnTx/>
                          <a:uFillTx/>
                          <a:latin typeface="+mn-lt"/>
                          <a:ea typeface="+mn-ea"/>
                          <a:cs typeface="Arial"/>
                        </a:rPr>
                        <a:t>chnical &amp; Management Services</a:t>
                      </a: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EFEDB"/>
                    </a:solidFill>
                  </a:tcPr>
                </a:tc>
                <a:extLst>
                  <a:ext uri="{0D108BD9-81ED-4DB2-BD59-A6C34878D82A}">
                    <a16:rowId xmlns:a16="http://schemas.microsoft.com/office/drawing/2014/main" val="1578131433"/>
                  </a:ext>
                </a:extLst>
              </a:tr>
              <a:tr h="3388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ysClr val="windowText" lastClr="000000"/>
                          </a:solidFill>
                          <a:effectLst/>
                          <a:uLnTx/>
                          <a:uFillTx/>
                          <a:latin typeface="+mn-lt"/>
                          <a:ea typeface="+mn-ea"/>
                          <a:cs typeface="+mn-cs"/>
                        </a:rPr>
                        <a:t>PR All Hazards</a:t>
                      </a: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7FBD8"/>
                    </a:solidFill>
                  </a:tcPr>
                </a:tc>
                <a:tc>
                  <a:txBody>
                    <a:bodyPr/>
                    <a:lstStyle/>
                    <a:p>
                      <a:pPr marL="0" marR="0" lvl="0" indent="0" algn="ctr" defTabSz="22225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ysClr val="windowText" lastClr="000000"/>
                          </a:solidFill>
                          <a:effectLst/>
                          <a:uLnTx/>
                          <a:uFillTx/>
                          <a:latin typeface="+mn-lt"/>
                          <a:ea typeface="+mn-ea"/>
                          <a:cs typeface="+mn-cs"/>
                        </a:rPr>
                        <a:t>Turpentine Run </a:t>
                      </a:r>
                    </a:p>
                    <a:p>
                      <a:pPr marL="0" marR="0" lvl="0" indent="0" algn="ctr" defTabSz="22225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sysClr val="windowText" lastClr="000000"/>
                          </a:solidFill>
                          <a:effectLst/>
                          <a:uLnTx/>
                          <a:uFillTx/>
                          <a:latin typeface="+mn-lt"/>
                          <a:ea typeface="+mn-ea"/>
                          <a:cs typeface="+mn-cs"/>
                        </a:rPr>
                        <a:t>(FRM - DRSAA)</a:t>
                      </a: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7E2AF"/>
                    </a:solidFill>
                  </a:tcPr>
                </a:tc>
                <a:tc>
                  <a:txBody>
                    <a:bodyPr/>
                    <a:lstStyle/>
                    <a:p>
                      <a:pPr algn="ctr"/>
                      <a:endParaRPr lang="en-US" sz="1000">
                        <a:latin typeface="+mn-lt"/>
                      </a:endParaRPr>
                    </a:p>
                  </a:txBody>
                  <a:tcPr marL="18288" marR="18288" marT="18288" marB="18288" anchor="ctr">
                    <a:lnL w="57150" cap="flat" cmpd="sng" algn="ctr">
                      <a:solidFill>
                        <a:schemeClr val="bg1"/>
                      </a:solidFill>
                      <a:prstDash val="solid"/>
                      <a:round/>
                      <a:headEnd type="none" w="med" len="med"/>
                      <a:tailEnd type="none" w="med" len="med"/>
                    </a:lnL>
                    <a:lnR w="571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000">
                        <a:latin typeface="+mn-lt"/>
                      </a:endParaRPr>
                    </a:p>
                  </a:txBody>
                  <a:tcPr marL="18288" marR="18288" marT="18288" marB="18288" anchor="ctr">
                    <a:lnL w="57150"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ysClr val="windowText" lastClr="000000"/>
                          </a:solidFill>
                          <a:effectLst/>
                          <a:uLnTx/>
                          <a:uFillTx/>
                          <a:latin typeface="+mn-lt"/>
                          <a:ea typeface="+mn-ea"/>
                          <a:cs typeface="+mn-cs"/>
                        </a:rPr>
                        <a:t>DOE-LM: BONUS Site, Rincon</a:t>
                      </a:r>
                      <a:endParaRPr kumimoji="0" lang="en-US" sz="1000" b="0" i="0" u="none" strike="noStrike" kern="1200" cap="none" spc="0" normalizeH="0" baseline="0" noProof="0" dirty="0">
                        <a:ln>
                          <a:noFill/>
                        </a:ln>
                        <a:solidFill>
                          <a:sysClr val="windowText" lastClr="000000"/>
                        </a:solidFill>
                        <a:effectLst/>
                        <a:uLnTx/>
                        <a:uFillTx/>
                        <a:latin typeface="+mn-lt"/>
                        <a:ea typeface="+mn-ea"/>
                        <a:cs typeface="Arial"/>
                      </a:endParaRP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EFEDB"/>
                    </a:solidFill>
                  </a:tcPr>
                </a:tc>
                <a:extLst>
                  <a:ext uri="{0D108BD9-81ED-4DB2-BD59-A6C34878D82A}">
                    <a16:rowId xmlns:a16="http://schemas.microsoft.com/office/drawing/2014/main" val="1930070660"/>
                  </a:ext>
                </a:extLst>
              </a:tr>
              <a:tr h="3388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ysClr val="windowText" lastClr="000000"/>
                          </a:solidFill>
                          <a:effectLst/>
                          <a:uLnTx/>
                          <a:uFillTx/>
                          <a:latin typeface="+mn-lt"/>
                          <a:ea typeface="+mn-ea"/>
                          <a:cs typeface="+mn-cs"/>
                        </a:rPr>
                        <a:t>PR Dam Safety</a:t>
                      </a: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7FBD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21F20"/>
                          </a:solidFill>
                          <a:effectLst/>
                          <a:uLnTx/>
                          <a:uFillTx/>
                          <a:latin typeface="+mn-lt"/>
                          <a:ea typeface="+mn-ea"/>
                          <a:cs typeface="+mn-cs"/>
                        </a:rPr>
                        <a:t>Continuing Authorities Program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21F20"/>
                          </a:solidFill>
                          <a:effectLst/>
                          <a:uLnTx/>
                          <a:uFillTx/>
                          <a:latin typeface="+mn-lt"/>
                          <a:ea typeface="+mn-ea"/>
                          <a:cs typeface="+mn-cs"/>
                        </a:rPr>
                        <a:t>(CAP)</a:t>
                      </a:r>
                      <a:endParaRPr kumimoji="0" lang="en-US" sz="1000" b="1" i="0" u="none" strike="noStrike" kern="1200" cap="none" spc="0" normalizeH="0" baseline="0" noProof="0">
                        <a:ln>
                          <a:noFill/>
                        </a:ln>
                        <a:solidFill>
                          <a:srgbClr val="221F20"/>
                        </a:solidFill>
                        <a:effectLst/>
                        <a:uLnTx/>
                        <a:uFillTx/>
                        <a:latin typeface="+mn-lt"/>
                        <a:ea typeface="+mn-ea"/>
                        <a:cs typeface="Arial"/>
                      </a:endParaRP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US" sz="1000">
                        <a:latin typeface="+mn-lt"/>
                      </a:endParaRPr>
                    </a:p>
                  </a:txBody>
                  <a:tcPr marL="18288" marR="18288" marT="18288" marB="18288" anchor="ctr">
                    <a:lnL w="57150" cap="flat" cmpd="sng" algn="ctr">
                      <a:solidFill>
                        <a:schemeClr val="bg1"/>
                      </a:solidFill>
                      <a:prstDash val="solid"/>
                      <a:round/>
                      <a:headEnd type="none" w="med" len="med"/>
                      <a:tailEnd type="none" w="med" len="med"/>
                    </a:lnL>
                    <a:lnR w="571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000">
                        <a:latin typeface="+mn-lt"/>
                      </a:endParaRPr>
                    </a:p>
                  </a:txBody>
                  <a:tcPr marL="18288" marR="18288" marT="18288" marB="18288" anchor="ctr">
                    <a:lnL w="571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000" dirty="0">
                        <a:latin typeface="+mn-lt"/>
                      </a:endParaRPr>
                    </a:p>
                  </a:txBody>
                  <a:tcPr marL="18288" marR="18288" marT="18288" marB="18288" anchor="ctr">
                    <a:lnL w="12700" cap="flat" cmpd="sng" algn="ctr">
                      <a:noFill/>
                      <a:prstDash val="solid"/>
                      <a:round/>
                      <a:headEnd type="none" w="med" len="med"/>
                      <a:tailEnd type="none" w="med" len="med"/>
                    </a:lnL>
                    <a:lnR w="571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22267034"/>
                  </a:ext>
                </a:extLst>
              </a:tr>
              <a:tr h="338899">
                <a:tc>
                  <a:txBody>
                    <a:bodyPr/>
                    <a:lstStyle/>
                    <a:p>
                      <a:pPr algn="ctr"/>
                      <a:r>
                        <a:rPr lang="en-US" sz="1000" b="1" dirty="0">
                          <a:solidFill>
                            <a:schemeClr val="tx2"/>
                          </a:solidFill>
                          <a:latin typeface="+mn-lt"/>
                        </a:rPr>
                        <a:t>PRE-CONSTRUCTION, </a:t>
                      </a:r>
                    </a:p>
                    <a:p>
                      <a:pPr algn="ctr"/>
                      <a:r>
                        <a:rPr lang="en-US" sz="1000" b="1" dirty="0">
                          <a:solidFill>
                            <a:schemeClr val="tx2"/>
                          </a:solidFill>
                          <a:latin typeface="+mn-lt"/>
                        </a:rPr>
                        <a:t>ENGINEERING &amp; DESIGN (PED)</a:t>
                      </a: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ysClr val="windowText" lastClr="000000"/>
                          </a:solidFill>
                          <a:effectLst/>
                          <a:uLnTx/>
                          <a:uFillTx/>
                          <a:latin typeface="+mn-lt"/>
                          <a:ea typeface="+mn-ea"/>
                          <a:cs typeface="+mn-cs"/>
                        </a:rPr>
                        <a:t>Estate La Grange (</a:t>
                      </a:r>
                      <a:r>
                        <a:rPr kumimoji="0" lang="en-US" sz="1000" b="0" i="1" u="none" strike="noStrike" kern="1200" cap="none" spc="0" normalizeH="0" baseline="0" noProof="0" dirty="0">
                          <a:ln>
                            <a:noFill/>
                          </a:ln>
                          <a:solidFill>
                            <a:sysClr val="windowText" lastClr="000000"/>
                          </a:solidFill>
                          <a:effectLst/>
                          <a:uLnTx/>
                          <a:uFillTx/>
                          <a:latin typeface="+mn-lt"/>
                          <a:ea typeface="+mn-ea"/>
                          <a:cs typeface="+mn-cs"/>
                        </a:rPr>
                        <a:t>FRM</a:t>
                      </a:r>
                      <a:r>
                        <a:rPr kumimoji="0" lang="en-US" sz="1000" b="0" i="0" u="none" strike="noStrike" kern="1200" cap="none" spc="0" normalizeH="0" baseline="0" noProof="0" dirty="0">
                          <a:ln>
                            <a:noFill/>
                          </a:ln>
                          <a:solidFill>
                            <a:sysClr val="windowText" lastClr="000000"/>
                          </a:solidFill>
                          <a:effectLst/>
                          <a:uLnTx/>
                          <a:uFillTx/>
                          <a:latin typeface="+mn-lt"/>
                          <a:ea typeface="+mn-ea"/>
                          <a:cs typeface="+mn-cs"/>
                        </a:rPr>
                        <a:t> - </a:t>
                      </a:r>
                      <a:r>
                        <a:rPr kumimoji="0" lang="en-US" sz="1000" b="0" i="1" u="none" strike="noStrike" kern="1200" cap="none" spc="0" normalizeH="0" baseline="0" noProof="0" dirty="0">
                          <a:ln>
                            <a:noFill/>
                          </a:ln>
                          <a:solidFill>
                            <a:sysClr val="windowText" lastClr="000000"/>
                          </a:solidFill>
                          <a:effectLst/>
                          <a:uLnTx/>
                          <a:uFillTx/>
                          <a:latin typeface="+mn-lt"/>
                          <a:ea typeface="+mn-ea"/>
                          <a:cs typeface="+mn-cs"/>
                        </a:rPr>
                        <a:t>IIJA</a:t>
                      </a:r>
                      <a:r>
                        <a:rPr kumimoji="0" lang="en-US" sz="1000" b="0" i="0" u="none" strike="noStrike" kern="1200" cap="none" spc="0" normalizeH="0" baseline="0" noProof="0" dirty="0">
                          <a:ln>
                            <a:noFill/>
                          </a:ln>
                          <a:solidFill>
                            <a:sysClr val="windowText" lastClr="000000"/>
                          </a:solidFill>
                          <a:effectLst/>
                          <a:uLnTx/>
                          <a:uFillTx/>
                          <a:latin typeface="+mn-lt"/>
                          <a:ea typeface="+mn-ea"/>
                          <a:cs typeface="+mn-cs"/>
                        </a:rPr>
                        <a:t>)</a:t>
                      </a:r>
                      <a:endParaRPr kumimoji="0" lang="en-US" sz="1000" b="0" i="0" u="none" strike="noStrike" kern="1200" cap="none" spc="0" normalizeH="0" baseline="0" noProof="0" dirty="0">
                        <a:ln>
                          <a:noFill/>
                        </a:ln>
                        <a:solidFill>
                          <a:sysClr val="windowText" lastClr="000000"/>
                        </a:solidFill>
                        <a:effectLst/>
                        <a:uLnTx/>
                        <a:uFillTx/>
                        <a:latin typeface="+mn-lt"/>
                        <a:ea typeface="+mn-ea"/>
                        <a:cs typeface="Arial"/>
                      </a:endParaRP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7E2AF"/>
                    </a:solidFill>
                  </a:tcPr>
                </a:tc>
                <a:tc>
                  <a:txBody>
                    <a:bodyPr/>
                    <a:lstStyle/>
                    <a:p>
                      <a:pPr algn="ctr"/>
                      <a:endParaRPr lang="en-US" sz="1000">
                        <a:latin typeface="+mn-lt"/>
                      </a:endParaRPr>
                    </a:p>
                  </a:txBody>
                  <a:tcPr marL="18288" marR="18288" marT="18288" marB="18288" anchor="ctr">
                    <a:lnL w="57150" cap="flat" cmpd="sng" algn="ctr">
                      <a:solidFill>
                        <a:schemeClr val="bg1"/>
                      </a:solidFill>
                      <a:prstDash val="solid"/>
                      <a:round/>
                      <a:headEnd type="none" w="med" len="med"/>
                      <a:tailEnd type="none" w="med" len="med"/>
                    </a:lnL>
                    <a:lnR w="571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a:latin typeface="+mn-lt"/>
                      </a:endParaRPr>
                    </a:p>
                  </a:txBody>
                  <a:tcPr marL="18288" marR="18288" marT="18288" marB="18288" anchor="ctr">
                    <a:lnL w="571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000">
                        <a:latin typeface="+mn-lt"/>
                      </a:endParaRPr>
                    </a:p>
                  </a:txBody>
                  <a:tcPr marL="18288" marR="18288" marT="18288" marB="18288" anchor="ctr">
                    <a:lnL w="12700" cap="flat" cmpd="sng" algn="ctr">
                      <a:noFill/>
                      <a:prstDash val="solid"/>
                      <a:round/>
                      <a:headEnd type="none" w="med" len="med"/>
                      <a:tailEnd type="none" w="med" len="med"/>
                    </a:lnL>
                    <a:lnR w="571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2118145"/>
                  </a:ext>
                </a:extLst>
              </a:tr>
              <a:tr h="3388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ysClr val="windowText" lastClr="000000"/>
                          </a:solidFill>
                          <a:effectLst/>
                          <a:uLnTx/>
                          <a:uFillTx/>
                          <a:latin typeface="+mn-lt"/>
                          <a:ea typeface="+mn-ea"/>
                          <a:cs typeface="+mn-cs"/>
                        </a:rPr>
                        <a:t>Coastal Storm Risk Management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ysClr val="windowText" lastClr="000000"/>
                          </a:solidFill>
                          <a:effectLst/>
                          <a:uLnTx/>
                          <a:uFillTx/>
                          <a:latin typeface="+mn-lt"/>
                          <a:ea typeface="+mn-ea"/>
                          <a:cs typeface="+mn-cs"/>
                        </a:rPr>
                        <a:t>(CSRM)</a:t>
                      </a:r>
                      <a:endParaRPr kumimoji="0" lang="en-US" sz="1000" b="1" i="0" u="none" strike="noStrike" kern="1200" cap="none" spc="0" normalizeH="0" baseline="0" noProof="0" dirty="0">
                        <a:ln>
                          <a:noFill/>
                        </a:ln>
                        <a:solidFill>
                          <a:sysClr val="windowText" lastClr="000000"/>
                        </a:solidFill>
                        <a:effectLst/>
                        <a:uLnTx/>
                        <a:uFillTx/>
                        <a:latin typeface="+mn-lt"/>
                        <a:ea typeface="+mn-ea"/>
                        <a:cs typeface="Arial"/>
                      </a:endParaRP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ysClr val="windowText" lastClr="000000"/>
                          </a:solidFill>
                          <a:effectLst/>
                          <a:uLnTx/>
                          <a:uFillTx/>
                          <a:latin typeface="+mn-lt"/>
                          <a:ea typeface="+mn-ea"/>
                          <a:cs typeface="+mn-cs"/>
                        </a:rPr>
                        <a:t>Navigation</a:t>
                      </a:r>
                      <a:endParaRPr kumimoji="0" lang="en-US" sz="1000" b="1" i="0" u="none" strike="noStrike" kern="1200" cap="none" spc="0" normalizeH="0" baseline="0" noProof="0">
                        <a:ln>
                          <a:noFill/>
                        </a:ln>
                        <a:solidFill>
                          <a:sysClr val="windowText" lastClr="000000"/>
                        </a:solidFill>
                        <a:effectLst/>
                        <a:uLnTx/>
                        <a:uFillTx/>
                        <a:latin typeface="+mn-lt"/>
                        <a:ea typeface="+mn-ea"/>
                        <a:cs typeface="Arial"/>
                      </a:endParaRP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US" sz="1000">
                        <a:latin typeface="+mn-lt"/>
                      </a:endParaRPr>
                    </a:p>
                  </a:txBody>
                  <a:tcPr marL="18288" marR="18288" marT="18288" marB="18288" anchor="ctr">
                    <a:lnL w="57150" cap="flat" cmpd="sng" algn="ctr">
                      <a:solidFill>
                        <a:schemeClr val="bg1"/>
                      </a:solidFill>
                      <a:prstDash val="solid"/>
                      <a:round/>
                      <a:headEnd type="none" w="med" len="med"/>
                      <a:tailEnd type="none" w="med" len="med"/>
                    </a:lnL>
                    <a:lnR w="571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000">
                        <a:latin typeface="+mn-lt"/>
                      </a:endParaRPr>
                    </a:p>
                  </a:txBody>
                  <a:tcPr marL="18288" marR="18288" marT="18288" marB="18288" anchor="ctr">
                    <a:lnL w="571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000">
                        <a:latin typeface="+mn-lt"/>
                      </a:endParaRPr>
                    </a:p>
                  </a:txBody>
                  <a:tcPr marL="18288" marR="18288" marT="18288" marB="18288" anchor="ctr">
                    <a:lnL w="12700" cap="flat" cmpd="sng" algn="ctr">
                      <a:noFill/>
                      <a:prstDash val="solid"/>
                      <a:round/>
                      <a:headEnd type="none" w="med" len="med"/>
                      <a:tailEnd type="none" w="med" len="med"/>
                    </a:lnL>
                    <a:lnR w="571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477504"/>
                  </a:ext>
                </a:extLst>
              </a:tr>
              <a:tr h="3388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ysClr val="windowText" lastClr="000000"/>
                          </a:solidFill>
                          <a:effectLst/>
                          <a:uLnTx/>
                          <a:uFillTx/>
                          <a:latin typeface="+mn-lt"/>
                          <a:ea typeface="+mn-ea"/>
                          <a:cs typeface="+mn-cs"/>
                        </a:rPr>
                        <a:t>San Juan Metro (CSRM)​</a:t>
                      </a: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5DFD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ysClr val="windowText" lastClr="000000"/>
                          </a:solidFill>
                          <a:effectLst/>
                          <a:uLnTx/>
                          <a:uFillTx/>
                          <a:latin typeface="+mn-lt"/>
                          <a:ea typeface="+mn-ea"/>
                          <a:cs typeface="+mn-cs"/>
                        </a:rPr>
                        <a:t>San Juan Harbor Deepening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ysClr val="windowText" lastClr="000000"/>
                          </a:solidFill>
                          <a:effectLst/>
                          <a:uLnTx/>
                          <a:uFillTx/>
                          <a:latin typeface="+mn-lt"/>
                          <a:ea typeface="+mn-ea"/>
                          <a:cs typeface="+mn-cs"/>
                        </a:rPr>
                        <a:t>(</a:t>
                      </a:r>
                      <a:r>
                        <a:rPr kumimoji="0" lang="en-US" sz="1000" b="0" i="1" u="none" strike="noStrike" kern="1200" cap="none" spc="0" normalizeH="0" baseline="0" noProof="0">
                          <a:ln>
                            <a:noFill/>
                          </a:ln>
                          <a:solidFill>
                            <a:sysClr val="windowText" lastClr="000000"/>
                          </a:solidFill>
                          <a:effectLst/>
                          <a:uLnTx/>
                          <a:uFillTx/>
                          <a:latin typeface="+mn-lt"/>
                          <a:ea typeface="+mn-ea"/>
                          <a:cs typeface="+mn-cs"/>
                        </a:rPr>
                        <a:t>Navigation – IIJA</a:t>
                      </a:r>
                      <a:r>
                        <a:rPr kumimoji="0" lang="en-US" sz="1000" b="0" i="0" u="none" strike="noStrike" kern="1200" cap="none" spc="0" normalizeH="0" baseline="0" noProof="0">
                          <a:ln>
                            <a:noFill/>
                          </a:ln>
                          <a:solidFill>
                            <a:sysClr val="windowText" lastClr="000000"/>
                          </a:solidFill>
                          <a:effectLst/>
                          <a:uLnTx/>
                          <a:uFillTx/>
                          <a:latin typeface="+mn-lt"/>
                          <a:ea typeface="+mn-ea"/>
                          <a:cs typeface="+mn-cs"/>
                        </a:rPr>
                        <a:t>)​</a:t>
                      </a:r>
                      <a:endParaRPr kumimoji="0" lang="en-US" sz="1000" b="0" i="0" u="none" strike="noStrike" kern="1200" cap="none" spc="0" normalizeH="0" baseline="0" noProof="0">
                        <a:ln>
                          <a:noFill/>
                        </a:ln>
                        <a:solidFill>
                          <a:sysClr val="windowText" lastClr="000000"/>
                        </a:solidFill>
                        <a:effectLst/>
                        <a:uLnTx/>
                        <a:uFillTx/>
                        <a:latin typeface="+mn-lt"/>
                        <a:ea typeface="+mn-ea"/>
                        <a:cs typeface="Arial"/>
                      </a:endParaRP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7E2AF"/>
                    </a:solidFill>
                  </a:tcPr>
                </a:tc>
                <a:tc>
                  <a:txBody>
                    <a:bodyPr/>
                    <a:lstStyle/>
                    <a:p>
                      <a:pPr algn="ctr"/>
                      <a:endParaRPr lang="en-US" sz="1000">
                        <a:latin typeface="+mn-lt"/>
                      </a:endParaRPr>
                    </a:p>
                  </a:txBody>
                  <a:tcPr marL="18288" marR="18288" marT="18288" marB="18288" anchor="ctr">
                    <a:lnL w="57150" cap="flat" cmpd="sng" algn="ctr">
                      <a:solidFill>
                        <a:schemeClr val="bg1"/>
                      </a:solidFill>
                      <a:prstDash val="solid"/>
                      <a:round/>
                      <a:headEnd type="none" w="med" len="med"/>
                      <a:tailEnd type="none" w="med" len="med"/>
                    </a:lnL>
                    <a:lnR w="57150" cap="flat" cmpd="sng" algn="ctr">
                      <a:noFill/>
                      <a:prstDash val="solid"/>
                      <a:round/>
                      <a:headEnd type="none" w="med" len="med"/>
                      <a:tailEnd type="none" w="med" len="med"/>
                    </a:lnR>
                    <a:lnT w="127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000">
                        <a:latin typeface="+mn-lt"/>
                      </a:endParaRPr>
                    </a:p>
                  </a:txBody>
                  <a:tcPr marL="18288" marR="18288" marT="18288" marB="18288" anchor="ctr">
                    <a:lnL w="571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000">
                        <a:latin typeface="+mn-lt"/>
                      </a:endParaRPr>
                    </a:p>
                  </a:txBody>
                  <a:tcPr marL="18288" marR="18288" marT="18288" marB="18288" anchor="ctr">
                    <a:lnL w="12700" cap="flat" cmpd="sng" algn="ctr">
                      <a:noFill/>
                      <a:prstDash val="solid"/>
                      <a:round/>
                      <a:headEnd type="none" w="med" len="med"/>
                      <a:tailEnd type="none" w="med" len="med"/>
                    </a:lnL>
                    <a:lnR w="57150" cap="flat" cmpd="sng" algn="ctr">
                      <a:noFill/>
                      <a:prstDash val="solid"/>
                      <a:round/>
                      <a:headEnd type="none" w="med" len="med"/>
                      <a:tailEnd type="none" w="med" len="med"/>
                    </a:lnR>
                    <a:lnT w="127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65452406"/>
                  </a:ext>
                </a:extLst>
              </a:tr>
              <a:tr h="1934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ysClr val="windowText" lastClr="000000"/>
                        </a:solidFill>
                        <a:effectLst/>
                        <a:uLnTx/>
                        <a:uFillTx/>
                        <a:latin typeface="+mn-lt"/>
                        <a:ea typeface="+mn-ea"/>
                        <a:cs typeface="+mn-cs"/>
                      </a:endParaRPr>
                    </a:p>
                  </a:txBody>
                  <a:tcPr marL="18288" marR="18288" marT="18288" marB="18288"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a:latin typeface="+mn-lt"/>
                      </a:endParaRPr>
                    </a:p>
                  </a:txBody>
                  <a:tcPr marL="18288" marR="18288" marT="18288" marB="18288" anchor="ctr">
                    <a:lnL w="571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dirty="0">
                        <a:latin typeface="+mn-lt"/>
                      </a:endParaRPr>
                    </a:p>
                  </a:txBody>
                  <a:tcPr marL="18288" marR="18288" marT="18288" marB="18288"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a:latin typeface="+mn-lt"/>
                      </a:endParaRPr>
                    </a:p>
                  </a:txBody>
                  <a:tcPr marL="18288" marR="18288" marT="18288" marB="18288" anchor="ctr">
                    <a:lnL w="571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900" dirty="0">
                        <a:latin typeface="+mn-lt"/>
                      </a:endParaRPr>
                    </a:p>
                  </a:txBody>
                  <a:tcPr marL="18288" marR="18288" marT="18288" marB="18288" anchor="ctr">
                    <a:lnL w="12700" cap="flat" cmpd="sng" algn="ctr">
                      <a:noFill/>
                      <a:prstDash val="solid"/>
                      <a:round/>
                      <a:headEnd type="none" w="med" len="med"/>
                      <a:tailEnd type="none" w="med" len="med"/>
                    </a:lnL>
                    <a:lnR w="571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72380757"/>
                  </a:ext>
                </a:extLst>
              </a:tr>
            </a:tbl>
          </a:graphicData>
        </a:graphic>
      </p:graphicFrame>
      <p:sp>
        <p:nvSpPr>
          <p:cNvPr id="2" name="TextBox 1">
            <a:extLst>
              <a:ext uri="{FF2B5EF4-FFF2-40B4-BE49-F238E27FC236}">
                <a16:creationId xmlns:a16="http://schemas.microsoft.com/office/drawing/2014/main" id="{05FA21A4-6D5F-7509-01F9-2CB95D32C5D0}"/>
              </a:ext>
            </a:extLst>
          </p:cNvPr>
          <p:cNvSpPr txBox="1"/>
          <p:nvPr/>
        </p:nvSpPr>
        <p:spPr>
          <a:xfrm>
            <a:off x="5137196" y="6134120"/>
            <a:ext cx="485577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a:ea typeface="+mn-ea"/>
                <a:cs typeface="Arial"/>
              </a:rPr>
              <a:t>Program Value &gt; </a:t>
            </a:r>
            <a:r>
              <a:rPr kumimoji="0" lang="en-US" sz="2800" b="1" i="0" u="none" strike="noStrike" kern="1200" cap="none" spc="0" normalizeH="0" baseline="0" noProof="0">
                <a:ln>
                  <a:noFill/>
                </a:ln>
                <a:solidFill>
                  <a:srgbClr val="4EA72E">
                    <a:lumMod val="49000"/>
                  </a:srgbClr>
                </a:solidFill>
                <a:effectLst/>
                <a:uLnTx/>
                <a:uFillTx/>
                <a:latin typeface="Arial"/>
                <a:ea typeface="+mn-ea"/>
                <a:cs typeface="Arial"/>
              </a:rPr>
              <a:t>$10 Billion</a:t>
            </a:r>
          </a:p>
        </p:txBody>
      </p:sp>
      <p:sp>
        <p:nvSpPr>
          <p:cNvPr id="6" name="TextBox 5">
            <a:extLst>
              <a:ext uri="{FF2B5EF4-FFF2-40B4-BE49-F238E27FC236}">
                <a16:creationId xmlns:a16="http://schemas.microsoft.com/office/drawing/2014/main" id="{F9BFB560-E2C8-8C92-1C9C-153C3F1E6696}"/>
              </a:ext>
            </a:extLst>
          </p:cNvPr>
          <p:cNvSpPr txBox="1"/>
          <p:nvPr/>
        </p:nvSpPr>
        <p:spPr>
          <a:xfrm>
            <a:off x="10148615" y="5326970"/>
            <a:ext cx="2762250" cy="307777"/>
          </a:xfrm>
          <a:prstGeom prst="rect">
            <a:avLst/>
          </a:prstGeom>
          <a:noFill/>
        </p:spPr>
        <p:txBody>
          <a:bodyPr wrap="square" rtlCol="0">
            <a:spAutoFit/>
          </a:bodyPr>
          <a:lstStyle/>
          <a:p>
            <a:r>
              <a:rPr lang="en-US" sz="1400" dirty="0"/>
              <a:t>*Other agency funded</a:t>
            </a:r>
          </a:p>
        </p:txBody>
      </p:sp>
    </p:spTree>
    <p:extLst>
      <p:ext uri="{BB962C8B-B14F-4D97-AF65-F5344CB8AC3E}">
        <p14:creationId xmlns:p14="http://schemas.microsoft.com/office/powerpoint/2010/main" val="13201137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40BFC-650B-26AD-46C4-2F4C25605329}"/>
            </a:ext>
          </a:extLst>
        </p:cNvPr>
        <p:cNvGrpSpPr/>
        <p:nvPr/>
      </p:nvGrpSpPr>
      <p:grpSpPr>
        <a:xfrm>
          <a:off x="0" y="0"/>
          <a:ext cx="0" cy="0"/>
          <a:chOff x="0" y="0"/>
          <a:chExt cx="0" cy="0"/>
        </a:xfrm>
      </p:grpSpPr>
      <p:sp>
        <p:nvSpPr>
          <p:cNvPr id="12295" name="Slide Number Placeholder 4">
            <a:extLst>
              <a:ext uri="{FF2B5EF4-FFF2-40B4-BE49-F238E27FC236}">
                <a16:creationId xmlns:a16="http://schemas.microsoft.com/office/drawing/2014/main" id="{1B23EA5F-5053-61B6-FCCD-0D27AC2D803A}"/>
              </a:ext>
            </a:extLst>
          </p:cNvPr>
          <p:cNvSpPr>
            <a:spLocks noGrp="1"/>
          </p:cNvSpPr>
          <p:nvPr>
            <p:ph type="sldNum" sz="quarter" idx="12"/>
          </p:nvPr>
        </p:nvSpPr>
        <p:spPr>
          <a:xfrm>
            <a:off x="1524000" y="6610350"/>
            <a:ext cx="9144000" cy="2365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557213" indent="-214313">
              <a:spcBef>
                <a:spcPct val="20000"/>
              </a:spcBef>
              <a:buChar char="–"/>
              <a:defRPr sz="2100">
                <a:solidFill>
                  <a:schemeClr val="tx1"/>
                </a:solidFill>
                <a:latin typeface="Arial" panose="020B0604020202020204" pitchFamily="34" charset="0"/>
              </a:defRPr>
            </a:lvl2pPr>
            <a:lvl3pPr marL="857250" indent="-171450">
              <a:spcBef>
                <a:spcPct val="20000"/>
              </a:spcBef>
              <a:buChar char="•"/>
              <a:defRPr sz="1800">
                <a:solidFill>
                  <a:schemeClr val="tx1"/>
                </a:solidFill>
                <a:latin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defRPr>
            </a:lvl9pPr>
          </a:lstStyle>
          <a:p>
            <a:pPr algn="ctr">
              <a:spcBef>
                <a:spcPct val="0"/>
              </a:spcBef>
              <a:buFontTx/>
              <a:buNone/>
              <a:defRPr/>
            </a:pPr>
            <a:fld id="{32E59E39-548B-4835-BBC3-849F19CBCDF4}" type="slidenum">
              <a:rPr lang="en-US" altLang="en-US" sz="675">
                <a:solidFill>
                  <a:schemeClr val="bg1"/>
                </a:solidFill>
                <a:latin typeface="+mj-lt"/>
              </a:rPr>
              <a:pPr algn="ctr">
                <a:spcBef>
                  <a:spcPct val="0"/>
                </a:spcBef>
                <a:buFontTx/>
                <a:buNone/>
                <a:defRPr/>
              </a:pPr>
              <a:t>7</a:t>
            </a:fld>
            <a:endParaRPr lang="en-US" altLang="en-US" sz="675">
              <a:solidFill>
                <a:schemeClr val="bg1"/>
              </a:solidFill>
              <a:latin typeface="+mj-lt"/>
            </a:endParaRPr>
          </a:p>
        </p:txBody>
      </p:sp>
      <p:sp>
        <p:nvSpPr>
          <p:cNvPr id="6" name="Rectangle 2">
            <a:extLst>
              <a:ext uri="{FF2B5EF4-FFF2-40B4-BE49-F238E27FC236}">
                <a16:creationId xmlns:a16="http://schemas.microsoft.com/office/drawing/2014/main" id="{6C5F45D6-8255-883A-AAC8-AEECE79AEE84}"/>
              </a:ext>
            </a:extLst>
          </p:cNvPr>
          <p:cNvSpPr txBox="1">
            <a:spLocks noChangeArrowheads="1"/>
          </p:cNvSpPr>
          <p:nvPr/>
        </p:nvSpPr>
        <p:spPr>
          <a:xfrm>
            <a:off x="764360" y="-530"/>
            <a:ext cx="10388054" cy="814388"/>
          </a:xfrm>
          <a:prstGeom prst="rect">
            <a:avLst/>
          </a:prstGeom>
        </p:spPr>
        <p:txBody>
          <a:bodyPr/>
          <a:lstStyle>
            <a:lvl1pPr algn="l" rtl="0" eaLnBrk="1" fontAlgn="base" hangingPunct="1">
              <a:spcBef>
                <a:spcPct val="0"/>
              </a:spcBef>
              <a:spcAft>
                <a:spcPct val="0"/>
              </a:spcAft>
              <a:defRPr sz="32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a:lstStyle>
          <a:p>
            <a:r>
              <a:rPr lang="en-US">
                <a:latin typeface="+mj-lt"/>
              </a:rPr>
              <a:t>FY25 SAA </a:t>
            </a:r>
            <a:r>
              <a:rPr lang="en-US" cap="none">
                <a:latin typeface="+mj-lt"/>
              </a:rPr>
              <a:t>MILCON / IIS </a:t>
            </a:r>
            <a:r>
              <a:rPr lang="en-US">
                <a:solidFill>
                  <a:srgbClr val="00B050"/>
                </a:solidFill>
              </a:rPr>
              <a:t>active</a:t>
            </a:r>
            <a:r>
              <a:rPr lang="en-US" sz="4800">
                <a:solidFill>
                  <a:srgbClr val="00B050"/>
                </a:solidFill>
              </a:rPr>
              <a:t> </a:t>
            </a:r>
            <a:r>
              <a:rPr lang="en-US">
                <a:latin typeface="+mj-lt"/>
              </a:rPr>
              <a:t>CONSTRUCTION</a:t>
            </a:r>
            <a:endParaRPr lang="en-US" sz="3000">
              <a:latin typeface="+mj-lt"/>
            </a:endParaRPr>
          </a:p>
        </p:txBody>
      </p:sp>
      <p:graphicFrame>
        <p:nvGraphicFramePr>
          <p:cNvPr id="5" name="Table 4">
            <a:extLst>
              <a:ext uri="{FF2B5EF4-FFF2-40B4-BE49-F238E27FC236}">
                <a16:creationId xmlns:a16="http://schemas.microsoft.com/office/drawing/2014/main" id="{B471AC39-E795-3CF0-465B-09C5DA584B17}"/>
              </a:ext>
            </a:extLst>
          </p:cNvPr>
          <p:cNvGraphicFramePr>
            <a:graphicFrameLocks noGrp="1"/>
          </p:cNvGraphicFramePr>
          <p:nvPr/>
        </p:nvGraphicFramePr>
        <p:xfrm>
          <a:off x="762001" y="876300"/>
          <a:ext cx="10526839" cy="3831007"/>
        </p:xfrm>
        <a:graphic>
          <a:graphicData uri="http://schemas.openxmlformats.org/drawingml/2006/table">
            <a:tbl>
              <a:tblPr firstRow="1" bandRow="1">
                <a:effectLst>
                  <a:outerShdw blurRad="50800" dist="38100" dir="2700000" algn="tl" rotWithShape="0">
                    <a:prstClr val="black">
                      <a:alpha val="40000"/>
                    </a:prstClr>
                  </a:outerShdw>
                </a:effectLst>
                <a:tableStyleId>{073A0DAA-6AF3-43AB-8588-CEC1D06C72B9}</a:tableStyleId>
              </a:tblPr>
              <a:tblGrid>
                <a:gridCol w="2684754">
                  <a:extLst>
                    <a:ext uri="{9D8B030D-6E8A-4147-A177-3AD203B41FA5}">
                      <a16:colId xmlns:a16="http://schemas.microsoft.com/office/drawing/2014/main" val="20000"/>
                    </a:ext>
                  </a:extLst>
                </a:gridCol>
                <a:gridCol w="1242540">
                  <a:extLst>
                    <a:ext uri="{9D8B030D-6E8A-4147-A177-3AD203B41FA5}">
                      <a16:colId xmlns:a16="http://schemas.microsoft.com/office/drawing/2014/main" val="2455593409"/>
                    </a:ext>
                  </a:extLst>
                </a:gridCol>
                <a:gridCol w="1242540">
                  <a:extLst>
                    <a:ext uri="{9D8B030D-6E8A-4147-A177-3AD203B41FA5}">
                      <a16:colId xmlns:a16="http://schemas.microsoft.com/office/drawing/2014/main" val="20001"/>
                    </a:ext>
                  </a:extLst>
                </a:gridCol>
                <a:gridCol w="1117453">
                  <a:extLst>
                    <a:ext uri="{9D8B030D-6E8A-4147-A177-3AD203B41FA5}">
                      <a16:colId xmlns:a16="http://schemas.microsoft.com/office/drawing/2014/main" val="20003"/>
                    </a:ext>
                  </a:extLst>
                </a:gridCol>
                <a:gridCol w="1554796">
                  <a:extLst>
                    <a:ext uri="{9D8B030D-6E8A-4147-A177-3AD203B41FA5}">
                      <a16:colId xmlns:a16="http://schemas.microsoft.com/office/drawing/2014/main" val="20004"/>
                    </a:ext>
                  </a:extLst>
                </a:gridCol>
                <a:gridCol w="1342378">
                  <a:extLst>
                    <a:ext uri="{9D8B030D-6E8A-4147-A177-3AD203B41FA5}">
                      <a16:colId xmlns:a16="http://schemas.microsoft.com/office/drawing/2014/main" val="2597444487"/>
                    </a:ext>
                  </a:extLst>
                </a:gridCol>
                <a:gridCol w="1342378">
                  <a:extLst>
                    <a:ext uri="{9D8B030D-6E8A-4147-A177-3AD203B41FA5}">
                      <a16:colId xmlns:a16="http://schemas.microsoft.com/office/drawing/2014/main" val="662585172"/>
                    </a:ext>
                  </a:extLst>
                </a:gridCol>
              </a:tblGrid>
              <a:tr h="646194">
                <a:tc>
                  <a:txBody>
                    <a:bodyPr/>
                    <a:lstStyle/>
                    <a:p>
                      <a:pPr algn="ctr"/>
                      <a:r>
                        <a:rPr lang="en-US" sz="1200">
                          <a:solidFill>
                            <a:schemeClr val="tx2"/>
                          </a:solidFill>
                        </a:rPr>
                        <a:t>PROJECT </a:t>
                      </a:r>
                      <a:endParaRPr lang="en-US" sz="1200">
                        <a:solidFill>
                          <a:schemeClr val="tx2"/>
                        </a:solidFill>
                        <a:latin typeface="Arial" panose="020B0604020202020204" pitchFamily="34" charset="0"/>
                        <a:cs typeface="Arial" panose="020B0604020202020204" pitchFamily="34" charset="0"/>
                      </a:endParaRPr>
                    </a:p>
                  </a:txBody>
                  <a:tcPr anchor="ctr"/>
                </a:tc>
                <a:tc>
                  <a:txBody>
                    <a:bodyPr/>
                    <a:lstStyle/>
                    <a:p>
                      <a:pPr algn="ctr"/>
                      <a:r>
                        <a:rPr lang="en-US" sz="1200">
                          <a:solidFill>
                            <a:schemeClr val="tx2"/>
                          </a:solidFill>
                          <a:latin typeface="Arial"/>
                          <a:cs typeface="Arial"/>
                        </a:rPr>
                        <a:t>LOCATION</a:t>
                      </a:r>
                    </a:p>
                  </a:txBody>
                  <a:tcPr anchor="ctr"/>
                </a:tc>
                <a:tc>
                  <a:txBody>
                    <a:bodyPr/>
                    <a:lstStyle/>
                    <a:p>
                      <a:pPr algn="ctr"/>
                      <a:r>
                        <a:rPr lang="en-US" sz="1200">
                          <a:solidFill>
                            <a:schemeClr val="tx2"/>
                          </a:solidFill>
                        </a:rPr>
                        <a:t>PROGRAM</a:t>
                      </a:r>
                    </a:p>
                    <a:p>
                      <a:pPr algn="ctr"/>
                      <a:r>
                        <a:rPr lang="en-US" sz="1200">
                          <a:solidFill>
                            <a:schemeClr val="tx2"/>
                          </a:solidFill>
                        </a:rPr>
                        <a:t>TYPE</a:t>
                      </a:r>
                      <a:endParaRPr lang="en-US" sz="1200">
                        <a:solidFill>
                          <a:schemeClr val="tx2"/>
                        </a:solidFill>
                        <a:latin typeface="Arial" panose="020B0604020202020204" pitchFamily="34" charset="0"/>
                        <a:cs typeface="Arial" panose="020B0604020202020204" pitchFamily="34" charset="0"/>
                      </a:endParaRPr>
                    </a:p>
                  </a:txBody>
                  <a:tcPr anchor="ctr"/>
                </a:tc>
                <a:tc>
                  <a:txBody>
                    <a:bodyPr/>
                    <a:lstStyle/>
                    <a:p>
                      <a:pPr algn="ctr"/>
                      <a:r>
                        <a:rPr lang="en-US" sz="1200" kern="1200">
                          <a:solidFill>
                            <a:schemeClr val="tx2"/>
                          </a:solidFill>
                        </a:rPr>
                        <a:t>CONTRACT AWARD</a:t>
                      </a:r>
                      <a:endParaRPr lang="en-US" sz="1200" b="1" kern="1200">
                        <a:solidFill>
                          <a:schemeClr val="tx2"/>
                        </a:solidFill>
                        <a:latin typeface="Arial" panose="020B0604020202020204" pitchFamily="34" charset="0"/>
                        <a:ea typeface="+mn-ea"/>
                        <a:cs typeface="Arial" panose="020B0604020202020204" pitchFamily="34" charset="0"/>
                      </a:endParaRPr>
                    </a:p>
                  </a:txBody>
                  <a:tcPr anchor="ctr"/>
                </a:tc>
                <a:tc>
                  <a:txBody>
                    <a:bodyPr/>
                    <a:lstStyle/>
                    <a:p>
                      <a:pPr algn="ctr"/>
                      <a:r>
                        <a:rPr lang="en-US" sz="1200" kern="1200">
                          <a:solidFill>
                            <a:schemeClr val="tx2"/>
                          </a:solidFill>
                        </a:rPr>
                        <a:t>AWARD</a:t>
                      </a:r>
                    </a:p>
                    <a:p>
                      <a:pPr algn="ctr"/>
                      <a:r>
                        <a:rPr lang="en-US" sz="1200" kern="1200">
                          <a:solidFill>
                            <a:schemeClr val="tx2"/>
                          </a:solidFill>
                        </a:rPr>
                        <a:t>PERIOD OF PERFORMANCE</a:t>
                      </a:r>
                      <a:endParaRPr lang="en-US" sz="1200" b="1" kern="1200">
                        <a:solidFill>
                          <a:schemeClr val="tx2"/>
                        </a:solidFill>
                        <a:latin typeface="Arial" panose="020B0604020202020204" pitchFamily="34" charset="0"/>
                        <a:ea typeface="+mn-ea"/>
                        <a:cs typeface="Arial" panose="020B0604020202020204" pitchFamily="34" charset="0"/>
                      </a:endParaRPr>
                    </a:p>
                  </a:txBody>
                  <a:tcPr anchor="ctr"/>
                </a:tc>
                <a:tc>
                  <a:txBody>
                    <a:bodyPr/>
                    <a:lstStyle/>
                    <a:p>
                      <a:pPr algn="ctr"/>
                      <a:r>
                        <a:rPr lang="en-US" sz="1200" b="1" kern="1200">
                          <a:solidFill>
                            <a:schemeClr val="tx2"/>
                          </a:solidFill>
                          <a:latin typeface="Arial" panose="020B0604020202020204" pitchFamily="34" charset="0"/>
                          <a:ea typeface="+mn-ea"/>
                          <a:cs typeface="Arial" panose="020B0604020202020204" pitchFamily="34" charset="0"/>
                        </a:rPr>
                        <a:t>AWARD CONTRACT VALUE</a:t>
                      </a:r>
                    </a:p>
                  </a:txBody>
                  <a:tcPr anchor="ctr"/>
                </a:tc>
                <a:tc>
                  <a:txBody>
                    <a:bodyPr/>
                    <a:lstStyle/>
                    <a:p>
                      <a:pPr algn="ctr"/>
                      <a:r>
                        <a:rPr lang="en-US" sz="1200" b="1" kern="1200">
                          <a:solidFill>
                            <a:schemeClr val="tx2"/>
                          </a:solidFill>
                          <a:latin typeface="Arial" panose="020B0604020202020204" pitchFamily="34" charset="0"/>
                          <a:ea typeface="+mn-ea"/>
                          <a:cs typeface="Arial" panose="020B0604020202020204" pitchFamily="34" charset="0"/>
                        </a:rPr>
                        <a:t>CONTRACTOR</a:t>
                      </a:r>
                    </a:p>
                  </a:txBody>
                  <a:tcPr anchor="ctr"/>
                </a:tc>
                <a:extLst>
                  <a:ext uri="{0D108BD9-81ED-4DB2-BD59-A6C34878D82A}">
                    <a16:rowId xmlns:a16="http://schemas.microsoft.com/office/drawing/2014/main" val="10000"/>
                  </a:ext>
                </a:extLst>
              </a:tr>
              <a:tr h="430796">
                <a:tc>
                  <a:txBody>
                    <a:bodyPr/>
                    <a:lstStyle/>
                    <a:p>
                      <a:pPr marL="0" marR="0" algn="l" fontAlgn="ctr">
                        <a:spcBef>
                          <a:spcPts val="0"/>
                        </a:spcBef>
                        <a:spcAft>
                          <a:spcPts val="0"/>
                        </a:spcAft>
                      </a:pPr>
                      <a:r>
                        <a:rPr lang="en-US" sz="1100" b="0" i="0" kern="1200">
                          <a:solidFill>
                            <a:srgbClr val="00B050"/>
                          </a:solidFill>
                          <a:latin typeface="+mn-lt"/>
                        </a:rPr>
                        <a:t>Army Family Housing Replacement</a:t>
                      </a: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Arial"/>
                        </a:rPr>
                        <a:t>Ft Buchanan, PR</a:t>
                      </a: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100"/>
                        <a:t>MILCON</a:t>
                      </a:r>
                      <a:endParaRPr lang="en-US" sz="1100">
                        <a:latin typeface="Arial" panose="020B0604020202020204" pitchFamily="34" charset="0"/>
                        <a:cs typeface="Arial" panose="020B0604020202020204" pitchFamily="34" charset="0"/>
                      </a:endParaRP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100" u="none" strike="noStrike" kern="1200">
                          <a:effectLst/>
                        </a:rPr>
                        <a:t>24-Sep-21</a:t>
                      </a: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mn-cs"/>
                        </a:rPr>
                        <a:t>889</a:t>
                      </a: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100" u="none" strike="noStrike" kern="1200">
                          <a:solidFill>
                            <a:schemeClr val="dk1"/>
                          </a:solidFill>
                          <a:effectLst/>
                          <a:latin typeface="+mn-lt"/>
                          <a:ea typeface="+mn-ea"/>
                          <a:cs typeface="+mn-cs"/>
                        </a:rPr>
                        <a:t>$31M</a:t>
                      </a: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100" u="none" strike="noStrike" kern="1200">
                          <a:solidFill>
                            <a:schemeClr val="dk1"/>
                          </a:solidFill>
                          <a:effectLst/>
                          <a:latin typeface="+mn-lt"/>
                          <a:ea typeface="+mn-ea"/>
                          <a:cs typeface="+mn-cs"/>
                        </a:rPr>
                        <a:t>Design Build, LLC</a:t>
                      </a:r>
                    </a:p>
                  </a:txBody>
                  <a:tcPr anchor="ctr"/>
                </a:tc>
                <a:extLst>
                  <a:ext uri="{0D108BD9-81ED-4DB2-BD59-A6C34878D82A}">
                    <a16:rowId xmlns:a16="http://schemas.microsoft.com/office/drawing/2014/main" val="2554964625"/>
                  </a:ext>
                </a:extLst>
              </a:tr>
              <a:tr h="600037">
                <a:tc>
                  <a:txBody>
                    <a:bodyPr/>
                    <a:lstStyle/>
                    <a:p>
                      <a:pPr marL="0" algn="l" defTabSz="514350" rtl="0" eaLnBrk="1" latinLnBrk="0" hangingPunct="1"/>
                      <a:r>
                        <a:rPr lang="es-ES" sz="1100" kern="1200" err="1">
                          <a:solidFill>
                            <a:srgbClr val="00B050"/>
                          </a:solidFill>
                        </a:rPr>
                        <a:t>Army</a:t>
                      </a:r>
                      <a:r>
                        <a:rPr lang="es-ES" sz="1100" kern="1200">
                          <a:solidFill>
                            <a:srgbClr val="00B050"/>
                          </a:solidFill>
                        </a:rPr>
                        <a:t> Reserve </a:t>
                      </a:r>
                      <a:r>
                        <a:rPr lang="en-US" sz="1100" kern="1200">
                          <a:solidFill>
                            <a:srgbClr val="00B050"/>
                          </a:solidFill>
                        </a:rPr>
                        <a:t>Energy Resilience  and Conservation Investment Program (</a:t>
                      </a:r>
                      <a:r>
                        <a:rPr lang="es-ES" sz="1100" kern="1200">
                          <a:solidFill>
                            <a:srgbClr val="00B050"/>
                          </a:solidFill>
                        </a:rPr>
                        <a:t>ERCIP) Puerto Nuevo</a:t>
                      </a: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100">
                          <a:latin typeface="Arial"/>
                          <a:cs typeface="Arial"/>
                        </a:rPr>
                        <a:t>San Juan, PR</a:t>
                      </a: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100"/>
                        <a:t>MILCON</a:t>
                      </a:r>
                      <a:endParaRPr lang="en-US" sz="1100">
                        <a:latin typeface="Arial" panose="020B0604020202020204" pitchFamily="34" charset="0"/>
                        <a:cs typeface="Arial" panose="020B0604020202020204" pitchFamily="34" charset="0"/>
                      </a:endParaRPr>
                    </a:p>
                  </a:txBody>
                  <a:tcPr anchor="ctr"/>
                </a:tc>
                <a:tc>
                  <a:txBody>
                    <a:bodyPr/>
                    <a:lstStyle/>
                    <a:p>
                      <a:pPr marL="0" algn="ctr" defTabSz="514350" rtl="0" eaLnBrk="1" latinLnBrk="0" hangingPunct="1"/>
                      <a:r>
                        <a:rPr lang="en-US" sz="1100" u="none" strike="noStrike" kern="1200">
                          <a:effectLst/>
                        </a:rPr>
                        <a:t>24-Sep-21</a:t>
                      </a: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mn-lt"/>
                          <a:ea typeface="+mn-ea"/>
                          <a:cs typeface="+mn-cs"/>
                        </a:rPr>
                        <a:t>797</a:t>
                      </a: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100" u="none" strike="noStrike" kern="1200">
                          <a:solidFill>
                            <a:schemeClr val="dk1"/>
                          </a:solidFill>
                          <a:effectLst/>
                          <a:latin typeface="+mn-lt"/>
                          <a:ea typeface="+mn-ea"/>
                          <a:cs typeface="+mn-cs"/>
                        </a:rPr>
                        <a:t>$9.6M</a:t>
                      </a: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100" u="none" strike="noStrike" kern="1200" err="1">
                          <a:solidFill>
                            <a:schemeClr val="dk1"/>
                          </a:solidFill>
                          <a:effectLst/>
                          <a:latin typeface="+mn-lt"/>
                          <a:ea typeface="+mn-ea"/>
                          <a:cs typeface="+mn-cs"/>
                        </a:rPr>
                        <a:t>Teksol</a:t>
                      </a:r>
                      <a:r>
                        <a:rPr lang="en-US" sz="1100" u="none" strike="noStrike" kern="1200">
                          <a:solidFill>
                            <a:schemeClr val="dk1"/>
                          </a:solidFill>
                          <a:effectLst/>
                          <a:latin typeface="+mn-lt"/>
                          <a:ea typeface="+mn-ea"/>
                          <a:cs typeface="+mn-cs"/>
                        </a:rPr>
                        <a:t> Integration Group, Inc.</a:t>
                      </a:r>
                    </a:p>
                  </a:txBody>
                  <a:tcPr anchor="ctr"/>
                </a:tc>
                <a:extLst>
                  <a:ext uri="{0D108BD9-81ED-4DB2-BD59-A6C34878D82A}">
                    <a16:rowId xmlns:a16="http://schemas.microsoft.com/office/drawing/2014/main" val="1876590198"/>
                  </a:ext>
                </a:extLst>
              </a:tr>
              <a:tr h="430796">
                <a:tc>
                  <a:txBody>
                    <a:bodyPr/>
                    <a:lstStyle/>
                    <a:p>
                      <a:pPr marL="0" algn="l" defTabSz="514350" rtl="0" eaLnBrk="1" latinLnBrk="0" hangingPunct="1"/>
                      <a:r>
                        <a:rPr lang="en-US" sz="1100" kern="1200">
                          <a:solidFill>
                            <a:srgbClr val="00B050"/>
                          </a:solidFill>
                        </a:rPr>
                        <a:t>Army Reserve National Guard STT Vehicle Maintenance Shop Additions</a:t>
                      </a: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100">
                          <a:latin typeface="Arial"/>
                          <a:cs typeface="Arial"/>
                        </a:rPr>
                        <a:t>St. Thomas, USVI</a:t>
                      </a: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100"/>
                        <a:t>MILCON</a:t>
                      </a:r>
                    </a:p>
                  </a:txBody>
                  <a:tcPr anchor="ctr"/>
                </a:tc>
                <a:tc>
                  <a:txBody>
                    <a:bodyPr/>
                    <a:lstStyle/>
                    <a:p>
                      <a:pPr marL="0" algn="ctr" defTabSz="514350" rtl="0" eaLnBrk="1" latinLnBrk="0" hangingPunct="1"/>
                      <a:r>
                        <a:rPr lang="en-US" sz="1100" u="none" strike="noStrike" kern="1200">
                          <a:effectLst/>
                        </a:rPr>
                        <a:t>16-Sep-22</a:t>
                      </a: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100" u="none" strike="noStrike" kern="1200">
                          <a:solidFill>
                            <a:schemeClr val="dk1"/>
                          </a:solidFill>
                          <a:effectLst/>
                          <a:latin typeface="+mn-lt"/>
                          <a:ea typeface="+mn-ea"/>
                          <a:cs typeface="+mn-cs"/>
                        </a:rPr>
                        <a:t>730</a:t>
                      </a: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mn-lt"/>
                          <a:ea typeface="+mn-ea"/>
                          <a:cs typeface="+mn-cs"/>
                        </a:rPr>
                        <a:t>$3.5M</a:t>
                      </a: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mn-lt"/>
                          <a:ea typeface="+mn-ea"/>
                          <a:cs typeface="+mn-cs"/>
                        </a:rPr>
                        <a:t>Advantix Engineering Corp.</a:t>
                      </a:r>
                    </a:p>
                  </a:txBody>
                  <a:tcPr anchor="ctr"/>
                </a:tc>
                <a:extLst>
                  <a:ext uri="{0D108BD9-81ED-4DB2-BD59-A6C34878D82A}">
                    <a16:rowId xmlns:a16="http://schemas.microsoft.com/office/drawing/2014/main" val="77084541"/>
                  </a:ext>
                </a:extLst>
              </a:tr>
              <a:tr h="430796">
                <a:tc>
                  <a:txBody>
                    <a:bodyPr/>
                    <a:lstStyle/>
                    <a:p>
                      <a:pPr marL="0" algn="l" defTabSz="514350" rtl="0" eaLnBrk="1" latinLnBrk="0" hangingPunct="1"/>
                      <a:r>
                        <a:rPr lang="en-US" sz="1100" kern="1200">
                          <a:solidFill>
                            <a:srgbClr val="00B050"/>
                          </a:solidFill>
                        </a:rPr>
                        <a:t>PR Army National Guard Joint Training Center (PRARNG JTC)</a:t>
                      </a: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100">
                          <a:latin typeface="Arial"/>
                          <a:cs typeface="Arial"/>
                        </a:rPr>
                        <a:t>Salinas, PR</a:t>
                      </a: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100"/>
                        <a:t>MILCON</a:t>
                      </a:r>
                    </a:p>
                  </a:txBody>
                  <a:tcPr anchor="ctr"/>
                </a:tc>
                <a:tc>
                  <a:txBody>
                    <a:bodyPr/>
                    <a:lstStyle/>
                    <a:p>
                      <a:pPr marL="0" algn="ctr" defTabSz="514350" rtl="0" eaLnBrk="1" latinLnBrk="0" hangingPunct="1"/>
                      <a:r>
                        <a:rPr lang="en-US" sz="1100" u="none" strike="noStrike" kern="1200">
                          <a:effectLst/>
                        </a:rPr>
                        <a:t>28-Sep-22</a:t>
                      </a: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100" u="none" strike="noStrike" kern="1200">
                          <a:solidFill>
                            <a:schemeClr val="dk1"/>
                          </a:solidFill>
                          <a:effectLst/>
                          <a:latin typeface="+mn-lt"/>
                          <a:ea typeface="+mn-ea"/>
                          <a:cs typeface="+mn-cs"/>
                        </a:rPr>
                        <a:t>1460</a:t>
                      </a: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mn-lt"/>
                          <a:ea typeface="+mn-ea"/>
                          <a:cs typeface="+mn-cs"/>
                        </a:rPr>
                        <a:t>$291M</a:t>
                      </a: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mn-lt"/>
                          <a:ea typeface="+mn-ea"/>
                          <a:cs typeface="+mn-cs"/>
                        </a:rPr>
                        <a:t>4 Contractor JV</a:t>
                      </a:r>
                    </a:p>
                  </a:txBody>
                  <a:tcPr anchor="ctr"/>
                </a:tc>
                <a:extLst>
                  <a:ext uri="{0D108BD9-81ED-4DB2-BD59-A6C34878D82A}">
                    <a16:rowId xmlns:a16="http://schemas.microsoft.com/office/drawing/2014/main" val="454846394"/>
                  </a:ext>
                </a:extLst>
              </a:tr>
              <a:tr h="430796">
                <a:tc>
                  <a:txBody>
                    <a:bodyPr/>
                    <a:lstStyle/>
                    <a:p>
                      <a:pPr marL="109220" indent="-109220" algn="l" fontAlgn="b"/>
                      <a:r>
                        <a:rPr lang="en-US" sz="1100" kern="1200">
                          <a:solidFill>
                            <a:srgbClr val="00B050"/>
                          </a:solidFill>
                          <a:latin typeface="+mn-lt"/>
                          <a:ea typeface="+mn-ea"/>
                          <a:cs typeface="+mn-cs"/>
                        </a:rPr>
                        <a:t>  DoDEA - Ramey Unit School Electrical     Repairs</a:t>
                      </a:r>
                    </a:p>
                  </a:txBody>
                  <a:tcPr marL="0" marR="0" marT="0" marB="0"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100">
                          <a:latin typeface="Arial" panose="020B0604020202020204" pitchFamily="34" charset="0"/>
                          <a:cs typeface="Arial" panose="020B0604020202020204" pitchFamily="34" charset="0"/>
                        </a:rPr>
                        <a:t>Aguadilla, PR</a:t>
                      </a: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100">
                          <a:latin typeface="Arial" panose="020B0604020202020204" pitchFamily="34" charset="0"/>
                          <a:cs typeface="Arial" panose="020B0604020202020204" pitchFamily="34" charset="0"/>
                        </a:rPr>
                        <a:t>MIL-O&amp;M</a:t>
                      </a:r>
                    </a:p>
                  </a:txBody>
                  <a:tcPr anchor="ctr"/>
                </a:tc>
                <a:tc>
                  <a:txBody>
                    <a:bodyPr/>
                    <a:lstStyle/>
                    <a:p>
                      <a:pPr marL="0" algn="ctr" defTabSz="514350" rtl="0" eaLnBrk="1" latinLnBrk="0" hangingPunct="1"/>
                      <a:r>
                        <a:rPr lang="en-US" sz="1100" u="none" strike="noStrike" kern="1200">
                          <a:effectLst/>
                        </a:rPr>
                        <a:t>30-Sep-24</a:t>
                      </a: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100" u="none" strike="noStrike" kern="1200">
                          <a:solidFill>
                            <a:schemeClr val="dk1"/>
                          </a:solidFill>
                          <a:effectLst/>
                          <a:latin typeface="+mn-lt"/>
                          <a:ea typeface="+mn-ea"/>
                          <a:cs typeface="+mn-cs"/>
                        </a:rPr>
                        <a:t>730</a:t>
                      </a: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100" u="none" strike="noStrike" kern="1200">
                          <a:solidFill>
                            <a:schemeClr val="dk1"/>
                          </a:solidFill>
                          <a:effectLst/>
                          <a:latin typeface="+mn-lt"/>
                          <a:ea typeface="+mn-ea"/>
                          <a:cs typeface="+mn-cs"/>
                        </a:rPr>
                        <a:t>$3.7M</a:t>
                      </a: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100" u="none" strike="noStrike" kern="1200" err="1">
                          <a:solidFill>
                            <a:schemeClr val="dk1"/>
                          </a:solidFill>
                          <a:effectLst/>
                          <a:latin typeface="+mn-lt"/>
                          <a:ea typeface="+mn-ea"/>
                          <a:cs typeface="+mn-cs"/>
                        </a:rPr>
                        <a:t>Teksol</a:t>
                      </a:r>
                      <a:r>
                        <a:rPr lang="en-US" sz="1100" u="none" strike="noStrike" kern="1200">
                          <a:solidFill>
                            <a:schemeClr val="dk1"/>
                          </a:solidFill>
                          <a:effectLst/>
                          <a:latin typeface="+mn-lt"/>
                          <a:ea typeface="+mn-ea"/>
                          <a:cs typeface="+mn-cs"/>
                        </a:rPr>
                        <a:t> Integration Group, Inc.</a:t>
                      </a:r>
                    </a:p>
                  </a:txBody>
                  <a:tcPr anchor="ctr"/>
                </a:tc>
                <a:extLst>
                  <a:ext uri="{0D108BD9-81ED-4DB2-BD59-A6C34878D82A}">
                    <a16:rowId xmlns:a16="http://schemas.microsoft.com/office/drawing/2014/main" val="1201614072"/>
                  </a:ext>
                </a:extLst>
              </a:tr>
              <a:tr h="430796">
                <a:tc>
                  <a:txBody>
                    <a:bodyPr/>
                    <a:lstStyle/>
                    <a:p>
                      <a:pPr marL="109538" indent="0" algn="l" fontAlgn="b"/>
                      <a:r>
                        <a:rPr lang="en-US" sz="1100" kern="1200">
                          <a:solidFill>
                            <a:srgbClr val="00B050"/>
                          </a:solidFill>
                          <a:latin typeface="+mn-lt"/>
                          <a:ea typeface="+mn-ea"/>
                          <a:cs typeface="+mn-cs"/>
                        </a:rPr>
                        <a:t>DoDEA Public Address (PA) Systems                                                   (Design-Build)</a:t>
                      </a:r>
                    </a:p>
                  </a:txBody>
                  <a:tcPr marL="0" marR="0" marT="0" marB="0"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100">
                          <a:latin typeface="Arial" panose="020B0604020202020204" pitchFamily="34" charset="0"/>
                          <a:cs typeface="Arial" panose="020B0604020202020204" pitchFamily="34" charset="0"/>
                        </a:rPr>
                        <a:t>Multiple Locations</a:t>
                      </a: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100"/>
                        <a:t>MIL-O&amp;M</a:t>
                      </a:r>
                    </a:p>
                  </a:txBody>
                  <a:tcPr anchor="ctr"/>
                </a:tc>
                <a:tc>
                  <a:txBody>
                    <a:bodyPr/>
                    <a:lstStyle/>
                    <a:p>
                      <a:pPr marL="0" algn="ctr" defTabSz="514350" rtl="0" eaLnBrk="1" latinLnBrk="0" hangingPunct="1"/>
                      <a:r>
                        <a:rPr lang="en-US" sz="1100" u="none" strike="noStrike" kern="1200">
                          <a:effectLst/>
                        </a:rPr>
                        <a:t>30-Sep-24</a:t>
                      </a: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100" u="none" strike="noStrike" kern="1200">
                          <a:solidFill>
                            <a:schemeClr val="dk1"/>
                          </a:solidFill>
                          <a:effectLst/>
                          <a:latin typeface="+mn-lt"/>
                          <a:ea typeface="+mn-ea"/>
                          <a:cs typeface="+mn-cs"/>
                        </a:rPr>
                        <a:t>730</a:t>
                      </a: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mn-lt"/>
                          <a:ea typeface="+mn-ea"/>
                          <a:cs typeface="+mn-cs"/>
                        </a:rPr>
                        <a:t>$3.8M</a:t>
                      </a: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100" u="none" strike="noStrike" kern="1200" err="1">
                          <a:solidFill>
                            <a:schemeClr val="dk1"/>
                          </a:solidFill>
                          <a:effectLst/>
                          <a:latin typeface="+mn-lt"/>
                          <a:ea typeface="+mn-ea"/>
                          <a:cs typeface="+mn-cs"/>
                        </a:rPr>
                        <a:t>Teksol</a:t>
                      </a:r>
                      <a:r>
                        <a:rPr lang="en-US" sz="1100" u="none" strike="noStrike" kern="1200">
                          <a:solidFill>
                            <a:schemeClr val="dk1"/>
                          </a:solidFill>
                          <a:effectLst/>
                          <a:latin typeface="+mn-lt"/>
                          <a:ea typeface="+mn-ea"/>
                          <a:cs typeface="+mn-cs"/>
                        </a:rPr>
                        <a:t> Integration Group, Inc.</a:t>
                      </a:r>
                    </a:p>
                  </a:txBody>
                  <a:tcPr anchor="ctr"/>
                </a:tc>
                <a:extLst>
                  <a:ext uri="{0D108BD9-81ED-4DB2-BD59-A6C34878D82A}">
                    <a16:rowId xmlns:a16="http://schemas.microsoft.com/office/drawing/2014/main" val="360910792"/>
                  </a:ext>
                </a:extLst>
              </a:tr>
              <a:tr h="430796">
                <a:tc>
                  <a:txBody>
                    <a:bodyPr/>
                    <a:lstStyle/>
                    <a:p>
                      <a:pPr marL="109538" indent="0" algn="l" fontAlgn="b"/>
                      <a:r>
                        <a:rPr lang="en-US" sz="1100" kern="1200">
                          <a:solidFill>
                            <a:srgbClr val="00B050"/>
                          </a:solidFill>
                          <a:latin typeface="+mn-lt"/>
                          <a:ea typeface="+mn-ea"/>
                          <a:cs typeface="+mn-cs"/>
                        </a:rPr>
                        <a:t>National Park Services, San Fernando Bastion</a:t>
                      </a:r>
                    </a:p>
                  </a:txBody>
                  <a:tcPr marL="0" marR="0" marT="0" marB="0"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100">
                          <a:latin typeface="Arial" panose="020B0604020202020204" pitchFamily="34" charset="0"/>
                          <a:cs typeface="Arial" panose="020B0604020202020204" pitchFamily="34" charset="0"/>
                        </a:rPr>
                        <a:t>San Juan, PR</a:t>
                      </a: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100"/>
                        <a:t>IIS</a:t>
                      </a:r>
                    </a:p>
                  </a:txBody>
                  <a:tcPr anchor="ctr"/>
                </a:tc>
                <a:tc>
                  <a:txBody>
                    <a:bodyPr/>
                    <a:lstStyle/>
                    <a:p>
                      <a:pPr marL="0" algn="ctr" defTabSz="514350" rtl="0" eaLnBrk="1" latinLnBrk="0" hangingPunct="1"/>
                      <a:r>
                        <a:rPr lang="en-US" sz="1100" u="none" strike="noStrike" kern="1200">
                          <a:effectLst/>
                        </a:rPr>
                        <a:t>01-May-25</a:t>
                      </a: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100" u="none" strike="noStrike" kern="1200">
                          <a:solidFill>
                            <a:schemeClr val="dk1"/>
                          </a:solidFill>
                          <a:effectLst/>
                          <a:latin typeface="+mn-lt"/>
                          <a:ea typeface="+mn-ea"/>
                          <a:cs typeface="+mn-cs"/>
                        </a:rPr>
                        <a:t>550</a:t>
                      </a: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mn-lt"/>
                          <a:ea typeface="+mn-ea"/>
                          <a:cs typeface="+mn-cs"/>
                        </a:rPr>
                        <a:t>$13.1M</a:t>
                      </a: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100" u="none" strike="noStrike" kern="1200">
                          <a:solidFill>
                            <a:schemeClr val="dk1"/>
                          </a:solidFill>
                          <a:effectLst/>
                          <a:latin typeface="+mn-lt"/>
                          <a:ea typeface="+mn-ea"/>
                          <a:cs typeface="+mn-cs"/>
                        </a:rPr>
                        <a:t>NOVEL Construction, LLC</a:t>
                      </a:r>
                    </a:p>
                  </a:txBody>
                  <a:tcPr anchor="ctr"/>
                </a:tc>
                <a:extLst>
                  <a:ext uri="{0D108BD9-81ED-4DB2-BD59-A6C34878D82A}">
                    <a16:rowId xmlns:a16="http://schemas.microsoft.com/office/drawing/2014/main" val="963913293"/>
                  </a:ext>
                </a:extLst>
              </a:tr>
            </a:tbl>
          </a:graphicData>
        </a:graphic>
      </p:graphicFrame>
      <p:pic>
        <p:nvPicPr>
          <p:cNvPr id="2" name="Picture 1">
            <a:extLst>
              <a:ext uri="{FF2B5EF4-FFF2-40B4-BE49-F238E27FC236}">
                <a16:creationId xmlns:a16="http://schemas.microsoft.com/office/drawing/2014/main" id="{C260A109-A5A9-2317-48BE-2F660BEDEA16}"/>
              </a:ext>
            </a:extLst>
          </p:cNvPr>
          <p:cNvPicPr>
            <a:picLocks noChangeAspect="1"/>
          </p:cNvPicPr>
          <p:nvPr/>
        </p:nvPicPr>
        <p:blipFill>
          <a:blip r:embed="rId3" cstate="screen">
            <a:extLst>
              <a:ext uri="{28A0092B-C50C-407E-A947-70E740481C1C}">
                <a14:useLocalDpi xmlns:a14="http://schemas.microsoft.com/office/drawing/2010/main"/>
              </a:ext>
            </a:extLst>
          </a:blip>
          <a:srcRect t="17787" b="7510"/>
          <a:stretch>
            <a:fillRect/>
          </a:stretch>
        </p:blipFill>
        <p:spPr>
          <a:xfrm>
            <a:off x="651933" y="4833408"/>
            <a:ext cx="3206750" cy="1800113"/>
          </a:xfrm>
          <a:prstGeom prst="rect">
            <a:avLst/>
          </a:prstGeom>
        </p:spPr>
      </p:pic>
      <p:pic>
        <p:nvPicPr>
          <p:cNvPr id="3" name="Picture 2">
            <a:extLst>
              <a:ext uri="{FF2B5EF4-FFF2-40B4-BE49-F238E27FC236}">
                <a16:creationId xmlns:a16="http://schemas.microsoft.com/office/drawing/2014/main" id="{F6485132-9367-E148-2B9A-1477AB7E893C}"/>
              </a:ext>
            </a:extLst>
          </p:cNvPr>
          <p:cNvPicPr>
            <a:picLocks noChangeAspect="1"/>
          </p:cNvPicPr>
          <p:nvPr/>
        </p:nvPicPr>
        <p:blipFill>
          <a:blip r:embed="rId4" cstate="screen">
            <a:extLst>
              <a:ext uri="{28A0092B-C50C-407E-A947-70E740481C1C}">
                <a14:useLocalDpi xmlns:a14="http://schemas.microsoft.com/office/drawing/2010/main"/>
              </a:ext>
            </a:extLst>
          </a:blip>
          <a:srcRect t="207" b="3514"/>
          <a:stretch>
            <a:fillRect/>
          </a:stretch>
        </p:blipFill>
        <p:spPr>
          <a:xfrm>
            <a:off x="3962400" y="4833408"/>
            <a:ext cx="2600325" cy="1800227"/>
          </a:xfrm>
          <a:prstGeom prst="rect">
            <a:avLst/>
          </a:prstGeom>
        </p:spPr>
      </p:pic>
      <p:pic>
        <p:nvPicPr>
          <p:cNvPr id="4" name="Picture 3">
            <a:extLst>
              <a:ext uri="{FF2B5EF4-FFF2-40B4-BE49-F238E27FC236}">
                <a16:creationId xmlns:a16="http://schemas.microsoft.com/office/drawing/2014/main" id="{C5E66890-551A-B39C-D28C-91031737F57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57975" y="4834901"/>
            <a:ext cx="4886325" cy="1807823"/>
          </a:xfrm>
          <a:prstGeom prst="rect">
            <a:avLst/>
          </a:prstGeom>
        </p:spPr>
      </p:pic>
      <p:pic>
        <p:nvPicPr>
          <p:cNvPr id="9" name="Picture 8">
            <a:extLst>
              <a:ext uri="{FF2B5EF4-FFF2-40B4-BE49-F238E27FC236}">
                <a16:creationId xmlns:a16="http://schemas.microsoft.com/office/drawing/2014/main" id="{A933F437-8D9C-0CAF-4785-20FD363BF43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966876" y="140635"/>
            <a:ext cx="830335" cy="819752"/>
          </a:xfrm>
          <a:prstGeom prst="rect">
            <a:avLst/>
          </a:prstGeom>
        </p:spPr>
      </p:pic>
    </p:spTree>
    <p:extLst>
      <p:ext uri="{BB962C8B-B14F-4D97-AF65-F5344CB8AC3E}">
        <p14:creationId xmlns:p14="http://schemas.microsoft.com/office/powerpoint/2010/main" val="602629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98ED0-9965-74B7-C695-B9DA1ED55C21}"/>
            </a:ext>
          </a:extLst>
        </p:cNvPr>
        <p:cNvGrpSpPr/>
        <p:nvPr/>
      </p:nvGrpSpPr>
      <p:grpSpPr>
        <a:xfrm>
          <a:off x="0" y="0"/>
          <a:ext cx="0" cy="0"/>
          <a:chOff x="0" y="0"/>
          <a:chExt cx="0" cy="0"/>
        </a:xfrm>
      </p:grpSpPr>
      <p:sp>
        <p:nvSpPr>
          <p:cNvPr id="12295" name="Slide Number Placeholder 4">
            <a:extLst>
              <a:ext uri="{FF2B5EF4-FFF2-40B4-BE49-F238E27FC236}">
                <a16:creationId xmlns:a16="http://schemas.microsoft.com/office/drawing/2014/main" id="{25601CFC-6700-50C2-0722-42292C1D3037}"/>
              </a:ext>
            </a:extLst>
          </p:cNvPr>
          <p:cNvSpPr>
            <a:spLocks noGrp="1"/>
          </p:cNvSpPr>
          <p:nvPr>
            <p:ph type="sldNum" sz="quarter" idx="12"/>
          </p:nvPr>
        </p:nvSpPr>
        <p:spPr>
          <a:xfrm>
            <a:off x="1524000" y="6610350"/>
            <a:ext cx="9144000" cy="2365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557213" indent="-214313">
              <a:spcBef>
                <a:spcPct val="20000"/>
              </a:spcBef>
              <a:buChar char="–"/>
              <a:defRPr sz="2100">
                <a:solidFill>
                  <a:schemeClr val="tx1"/>
                </a:solidFill>
                <a:latin typeface="Arial" panose="020B0604020202020204" pitchFamily="34" charset="0"/>
              </a:defRPr>
            </a:lvl2pPr>
            <a:lvl3pPr marL="857250" indent="-171450">
              <a:spcBef>
                <a:spcPct val="20000"/>
              </a:spcBef>
              <a:buChar char="•"/>
              <a:defRPr sz="1800">
                <a:solidFill>
                  <a:schemeClr val="tx1"/>
                </a:solidFill>
                <a:latin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defRPr>
            </a:lvl9pPr>
          </a:lstStyle>
          <a:p>
            <a:pPr algn="ctr">
              <a:spcBef>
                <a:spcPct val="0"/>
              </a:spcBef>
              <a:buFontTx/>
              <a:buNone/>
              <a:defRPr/>
            </a:pPr>
            <a:fld id="{32E59E39-548B-4835-BBC3-849F19CBCDF4}" type="slidenum">
              <a:rPr lang="en-US" altLang="en-US" sz="675">
                <a:solidFill>
                  <a:schemeClr val="bg1"/>
                </a:solidFill>
                <a:latin typeface="+mj-lt"/>
              </a:rPr>
              <a:pPr algn="ctr">
                <a:spcBef>
                  <a:spcPct val="0"/>
                </a:spcBef>
                <a:buFontTx/>
                <a:buNone/>
                <a:defRPr/>
              </a:pPr>
              <a:t>8</a:t>
            </a:fld>
            <a:endParaRPr lang="en-US" altLang="en-US" sz="675">
              <a:solidFill>
                <a:schemeClr val="bg1"/>
              </a:solidFill>
              <a:latin typeface="+mj-lt"/>
            </a:endParaRPr>
          </a:p>
        </p:txBody>
      </p:sp>
      <p:sp>
        <p:nvSpPr>
          <p:cNvPr id="6" name="Rectangle 2">
            <a:extLst>
              <a:ext uri="{FF2B5EF4-FFF2-40B4-BE49-F238E27FC236}">
                <a16:creationId xmlns:a16="http://schemas.microsoft.com/office/drawing/2014/main" id="{6A463BB9-97CC-EDC1-3149-233F56EED0C3}"/>
              </a:ext>
            </a:extLst>
          </p:cNvPr>
          <p:cNvSpPr txBox="1">
            <a:spLocks noChangeArrowheads="1"/>
          </p:cNvSpPr>
          <p:nvPr/>
        </p:nvSpPr>
        <p:spPr>
          <a:xfrm>
            <a:off x="954860" y="274637"/>
            <a:ext cx="10388054" cy="814388"/>
          </a:xfrm>
          <a:prstGeom prst="rect">
            <a:avLst/>
          </a:prstGeom>
        </p:spPr>
        <p:txBody>
          <a:bodyPr/>
          <a:lstStyle>
            <a:lvl1pPr algn="l" rtl="0" eaLnBrk="1" fontAlgn="base" hangingPunct="1">
              <a:spcBef>
                <a:spcPct val="0"/>
              </a:spcBef>
              <a:spcAft>
                <a:spcPct val="0"/>
              </a:spcAft>
              <a:defRPr sz="32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a:lstStyle>
          <a:p>
            <a:r>
              <a:rPr lang="en-US">
                <a:latin typeface="+mj-lt"/>
              </a:rPr>
              <a:t>FY25 MILCON / IIS </a:t>
            </a:r>
            <a:r>
              <a:rPr lang="en-US">
                <a:solidFill>
                  <a:srgbClr val="00B050"/>
                </a:solidFill>
              </a:rPr>
              <a:t>active </a:t>
            </a:r>
            <a:r>
              <a:rPr lang="en-US">
                <a:latin typeface="+mj-lt"/>
              </a:rPr>
              <a:t>CONSTRUCTION</a:t>
            </a:r>
          </a:p>
          <a:p>
            <a:r>
              <a:rPr lang="en-US">
                <a:solidFill>
                  <a:srgbClr val="C00000"/>
                </a:solidFill>
                <a:latin typeface="+mj-lt"/>
              </a:rPr>
              <a:t>Support for other districts</a:t>
            </a:r>
          </a:p>
        </p:txBody>
      </p:sp>
      <p:graphicFrame>
        <p:nvGraphicFramePr>
          <p:cNvPr id="5" name="Table 4">
            <a:extLst>
              <a:ext uri="{FF2B5EF4-FFF2-40B4-BE49-F238E27FC236}">
                <a16:creationId xmlns:a16="http://schemas.microsoft.com/office/drawing/2014/main" id="{0E6146E6-B7C9-1D42-04E5-815803D21BE5}"/>
              </a:ext>
            </a:extLst>
          </p:cNvPr>
          <p:cNvGraphicFramePr>
            <a:graphicFrameLocks noGrp="1"/>
          </p:cNvGraphicFramePr>
          <p:nvPr/>
        </p:nvGraphicFramePr>
        <p:xfrm>
          <a:off x="800622" y="1463598"/>
          <a:ext cx="10388055" cy="4419600"/>
        </p:xfrm>
        <a:graphic>
          <a:graphicData uri="http://schemas.openxmlformats.org/drawingml/2006/table">
            <a:tbl>
              <a:tblPr firstRow="1" bandRow="1">
                <a:effectLst>
                  <a:outerShdw blurRad="50800" dist="38100" dir="2700000" algn="tl" rotWithShape="0">
                    <a:prstClr val="black">
                      <a:alpha val="40000"/>
                    </a:prstClr>
                  </a:outerShdw>
                </a:effectLst>
                <a:tableStyleId>{073A0DAA-6AF3-43AB-8588-CEC1D06C72B9}</a:tableStyleId>
              </a:tblPr>
              <a:tblGrid>
                <a:gridCol w="2821063">
                  <a:extLst>
                    <a:ext uri="{9D8B030D-6E8A-4147-A177-3AD203B41FA5}">
                      <a16:colId xmlns:a16="http://schemas.microsoft.com/office/drawing/2014/main" val="20000"/>
                    </a:ext>
                  </a:extLst>
                </a:gridCol>
                <a:gridCol w="1243900">
                  <a:extLst>
                    <a:ext uri="{9D8B030D-6E8A-4147-A177-3AD203B41FA5}">
                      <a16:colId xmlns:a16="http://schemas.microsoft.com/office/drawing/2014/main" val="2365814348"/>
                    </a:ext>
                  </a:extLst>
                </a:gridCol>
                <a:gridCol w="1036714">
                  <a:extLst>
                    <a:ext uri="{9D8B030D-6E8A-4147-A177-3AD203B41FA5}">
                      <a16:colId xmlns:a16="http://schemas.microsoft.com/office/drawing/2014/main" val="1688531355"/>
                    </a:ext>
                  </a:extLst>
                </a:gridCol>
                <a:gridCol w="1102720">
                  <a:extLst>
                    <a:ext uri="{9D8B030D-6E8A-4147-A177-3AD203B41FA5}">
                      <a16:colId xmlns:a16="http://schemas.microsoft.com/office/drawing/2014/main" val="20003"/>
                    </a:ext>
                  </a:extLst>
                </a:gridCol>
                <a:gridCol w="1534298">
                  <a:extLst>
                    <a:ext uri="{9D8B030D-6E8A-4147-A177-3AD203B41FA5}">
                      <a16:colId xmlns:a16="http://schemas.microsoft.com/office/drawing/2014/main" val="20004"/>
                    </a:ext>
                  </a:extLst>
                </a:gridCol>
                <a:gridCol w="1133493">
                  <a:extLst>
                    <a:ext uri="{9D8B030D-6E8A-4147-A177-3AD203B41FA5}">
                      <a16:colId xmlns:a16="http://schemas.microsoft.com/office/drawing/2014/main" val="2597444487"/>
                    </a:ext>
                  </a:extLst>
                </a:gridCol>
                <a:gridCol w="1515867">
                  <a:extLst>
                    <a:ext uri="{9D8B030D-6E8A-4147-A177-3AD203B41FA5}">
                      <a16:colId xmlns:a16="http://schemas.microsoft.com/office/drawing/2014/main" val="3041006226"/>
                    </a:ext>
                  </a:extLst>
                </a:gridCol>
              </a:tblGrid>
              <a:tr h="365760">
                <a:tc>
                  <a:txBody>
                    <a:bodyPr/>
                    <a:lstStyle/>
                    <a:p>
                      <a:pPr algn="ctr"/>
                      <a:r>
                        <a:rPr lang="en-US" sz="1200">
                          <a:solidFill>
                            <a:schemeClr val="tx2"/>
                          </a:solidFill>
                        </a:rPr>
                        <a:t>PROJECT </a:t>
                      </a:r>
                      <a:endParaRPr lang="en-US" sz="1200">
                        <a:solidFill>
                          <a:schemeClr val="tx2"/>
                        </a:solidFill>
                        <a:latin typeface="Arial" panose="020B0604020202020204" pitchFamily="34" charset="0"/>
                        <a:cs typeface="Arial" panose="020B0604020202020204" pitchFamily="34" charset="0"/>
                      </a:endParaRPr>
                    </a:p>
                  </a:txBody>
                  <a:tcPr anchor="ctr"/>
                </a:tc>
                <a:tc>
                  <a:txBody>
                    <a:bodyPr/>
                    <a:lstStyle/>
                    <a:p>
                      <a:pPr algn="ctr"/>
                      <a:r>
                        <a:rPr lang="en-US" sz="1200">
                          <a:solidFill>
                            <a:schemeClr val="tx2"/>
                          </a:solidFill>
                          <a:latin typeface="Arial" panose="020B0604020202020204" pitchFamily="34" charset="0"/>
                          <a:cs typeface="Arial" panose="020B0604020202020204" pitchFamily="34" charset="0"/>
                        </a:rPr>
                        <a:t>LOCATION</a:t>
                      </a:r>
                    </a:p>
                  </a:txBody>
                  <a:tcPr anchor="ctr"/>
                </a:tc>
                <a:tc>
                  <a:txBody>
                    <a:bodyPr/>
                    <a:lstStyle/>
                    <a:p>
                      <a:pPr algn="ctr"/>
                      <a:r>
                        <a:rPr lang="en-US" sz="1200">
                          <a:solidFill>
                            <a:schemeClr val="tx2"/>
                          </a:solidFill>
                        </a:rPr>
                        <a:t>PROGRAM</a:t>
                      </a:r>
                    </a:p>
                    <a:p>
                      <a:pPr algn="ctr"/>
                      <a:r>
                        <a:rPr lang="en-US" sz="1200">
                          <a:solidFill>
                            <a:schemeClr val="tx2"/>
                          </a:solidFill>
                        </a:rPr>
                        <a:t>TYPE</a:t>
                      </a:r>
                      <a:endParaRPr lang="en-US" sz="1200">
                        <a:solidFill>
                          <a:schemeClr val="tx2"/>
                        </a:solidFill>
                        <a:latin typeface="Arial" panose="020B0604020202020204" pitchFamily="34" charset="0"/>
                        <a:cs typeface="Arial" panose="020B0604020202020204" pitchFamily="34" charset="0"/>
                      </a:endParaRPr>
                    </a:p>
                  </a:txBody>
                  <a:tcPr anchor="ctr"/>
                </a:tc>
                <a:tc>
                  <a:txBody>
                    <a:bodyPr/>
                    <a:lstStyle/>
                    <a:p>
                      <a:pPr algn="ctr"/>
                      <a:r>
                        <a:rPr lang="en-US" sz="1200" kern="1200">
                          <a:solidFill>
                            <a:schemeClr val="tx2"/>
                          </a:solidFill>
                        </a:rPr>
                        <a:t>CONTRACT AWARD</a:t>
                      </a:r>
                      <a:endParaRPr lang="en-US" sz="1200" b="1" kern="1200">
                        <a:solidFill>
                          <a:schemeClr val="tx2"/>
                        </a:solidFill>
                        <a:latin typeface="Arial" panose="020B0604020202020204" pitchFamily="34" charset="0"/>
                        <a:ea typeface="+mn-ea"/>
                        <a:cs typeface="Arial" panose="020B0604020202020204" pitchFamily="34" charset="0"/>
                      </a:endParaRPr>
                    </a:p>
                  </a:txBody>
                  <a:tcPr anchor="ctr"/>
                </a:tc>
                <a:tc>
                  <a:txBody>
                    <a:bodyPr/>
                    <a:lstStyle/>
                    <a:p>
                      <a:pPr algn="ctr"/>
                      <a:r>
                        <a:rPr lang="en-US" sz="1200" kern="1200">
                          <a:solidFill>
                            <a:schemeClr val="tx2"/>
                          </a:solidFill>
                        </a:rPr>
                        <a:t>AWARD</a:t>
                      </a:r>
                    </a:p>
                    <a:p>
                      <a:pPr algn="ctr"/>
                      <a:r>
                        <a:rPr lang="en-US" sz="1200" kern="1200">
                          <a:solidFill>
                            <a:schemeClr val="tx2"/>
                          </a:solidFill>
                        </a:rPr>
                        <a:t>PERIOD OF PERFORMANCE</a:t>
                      </a:r>
                      <a:endParaRPr lang="en-US" sz="1200" b="1" kern="1200">
                        <a:solidFill>
                          <a:schemeClr val="tx2"/>
                        </a:solidFill>
                        <a:latin typeface="Arial" panose="020B0604020202020204" pitchFamily="34" charset="0"/>
                        <a:ea typeface="+mn-ea"/>
                        <a:cs typeface="Arial" panose="020B0604020202020204" pitchFamily="34" charset="0"/>
                      </a:endParaRPr>
                    </a:p>
                  </a:txBody>
                  <a:tcPr anchor="ctr"/>
                </a:tc>
                <a:tc>
                  <a:txBody>
                    <a:bodyPr/>
                    <a:lstStyle/>
                    <a:p>
                      <a:pPr algn="ctr"/>
                      <a:r>
                        <a:rPr lang="en-US" sz="1200" b="1" kern="1200">
                          <a:solidFill>
                            <a:schemeClr val="tx2"/>
                          </a:solidFill>
                          <a:latin typeface="Arial" panose="020B0604020202020204" pitchFamily="34" charset="0"/>
                          <a:ea typeface="+mn-ea"/>
                          <a:cs typeface="Arial" panose="020B0604020202020204" pitchFamily="34" charset="0"/>
                        </a:rPr>
                        <a:t>AWARD CONTRACT VALUE</a:t>
                      </a:r>
                    </a:p>
                  </a:txBody>
                  <a:tcPr anchor="ctr"/>
                </a:tc>
                <a:tc>
                  <a:txBody>
                    <a:bodyPr/>
                    <a:lstStyle/>
                    <a:p>
                      <a:pPr algn="ctr"/>
                      <a:r>
                        <a:rPr lang="en-US" sz="1200" b="1" kern="1200">
                          <a:solidFill>
                            <a:schemeClr val="tx2"/>
                          </a:solidFill>
                          <a:latin typeface="Arial" panose="020B0604020202020204" pitchFamily="34" charset="0"/>
                          <a:ea typeface="+mn-ea"/>
                          <a:cs typeface="Arial" panose="020B0604020202020204" pitchFamily="34" charset="0"/>
                        </a:rPr>
                        <a:t>CONTRACTOR</a:t>
                      </a:r>
                    </a:p>
                  </a:txBody>
                  <a:tcPr anchor="ctr"/>
                </a:tc>
                <a:extLst>
                  <a:ext uri="{0D108BD9-81ED-4DB2-BD59-A6C34878D82A}">
                    <a16:rowId xmlns:a16="http://schemas.microsoft.com/office/drawing/2014/main" val="10000"/>
                  </a:ext>
                </a:extLst>
              </a:tr>
              <a:tr h="365760">
                <a:tc>
                  <a:txBody>
                    <a:bodyPr/>
                    <a:lstStyle/>
                    <a:p>
                      <a:pPr marL="0" algn="l" defTabSz="514350" rtl="0" eaLnBrk="1" latinLnBrk="0" hangingPunct="1"/>
                      <a:r>
                        <a:rPr lang="en-US" sz="1100" kern="1200">
                          <a:solidFill>
                            <a:srgbClr val="0070C0"/>
                          </a:solidFill>
                        </a:rPr>
                        <a:t>DoDEA Repair HVAC Antilles Middle School</a:t>
                      </a: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100">
                          <a:latin typeface="Arial" panose="020B0604020202020204" pitchFamily="34" charset="0"/>
                          <a:cs typeface="Arial" panose="020B0604020202020204" pitchFamily="34" charset="0"/>
                        </a:rPr>
                        <a:t>Ft Buchanan, PR</a:t>
                      </a: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100"/>
                        <a:t>MILCON</a:t>
                      </a:r>
                      <a:endParaRPr lang="en-US" sz="1100">
                        <a:latin typeface="Arial" panose="020B0604020202020204" pitchFamily="34" charset="0"/>
                        <a:cs typeface="Arial" panose="020B0604020202020204" pitchFamily="34" charset="0"/>
                      </a:endParaRPr>
                    </a:p>
                  </a:txBody>
                  <a:tcPr anchor="ctr"/>
                </a:tc>
                <a:tc>
                  <a:txBody>
                    <a:bodyPr/>
                    <a:lstStyle/>
                    <a:p>
                      <a:pPr marL="0" algn="ctr" defTabSz="514350" rtl="0" eaLnBrk="1" latinLnBrk="0" hangingPunct="1"/>
                      <a:r>
                        <a:rPr lang="en-US" sz="1100" u="none" strike="noStrike" kern="1200">
                          <a:effectLst/>
                        </a:rPr>
                        <a:t>30-Sep-22A</a:t>
                      </a: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100" u="none" strike="noStrike" kern="1200">
                          <a:solidFill>
                            <a:schemeClr val="dk1"/>
                          </a:solidFill>
                          <a:effectLst/>
                          <a:latin typeface="+mn-lt"/>
                          <a:ea typeface="+mn-ea"/>
                          <a:cs typeface="+mn-cs"/>
                        </a:rPr>
                        <a:t>540</a:t>
                      </a: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100" u="none" strike="noStrike" kern="1200">
                          <a:solidFill>
                            <a:schemeClr val="dk1"/>
                          </a:solidFill>
                          <a:effectLst/>
                          <a:latin typeface="+mn-lt"/>
                          <a:ea typeface="+mn-ea"/>
                          <a:cs typeface="+mn-cs"/>
                        </a:rPr>
                        <a:t>$3.5M</a:t>
                      </a: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100" u="none" strike="noStrike" kern="1200">
                          <a:solidFill>
                            <a:schemeClr val="dk1"/>
                          </a:solidFill>
                          <a:effectLst/>
                          <a:latin typeface="+mn-lt"/>
                          <a:ea typeface="+mn-ea"/>
                          <a:cs typeface="+mn-cs"/>
                        </a:rPr>
                        <a:t>Multi Air Services Engineers, Corp. </a:t>
                      </a:r>
                    </a:p>
                  </a:txBody>
                  <a:tcPr anchor="ctr"/>
                </a:tc>
                <a:extLst>
                  <a:ext uri="{0D108BD9-81ED-4DB2-BD59-A6C34878D82A}">
                    <a16:rowId xmlns:a16="http://schemas.microsoft.com/office/drawing/2014/main" val="2554964625"/>
                  </a:ext>
                </a:extLst>
              </a:tr>
              <a:tr h="365760">
                <a:tc>
                  <a:txBody>
                    <a:bodyPr/>
                    <a:lstStyle/>
                    <a:p>
                      <a:pPr marL="0" algn="l" defTabSz="514350" rtl="0" eaLnBrk="1" latinLnBrk="0" hangingPunct="1"/>
                      <a:r>
                        <a:rPr lang="es-ES" sz="1100" kern="1200">
                          <a:solidFill>
                            <a:srgbClr val="8B0109"/>
                          </a:solidFill>
                        </a:rPr>
                        <a:t>Fort Buchanan </a:t>
                      </a:r>
                      <a:r>
                        <a:rPr lang="es-ES" sz="1100" kern="1200" err="1">
                          <a:solidFill>
                            <a:srgbClr val="8B0109"/>
                          </a:solidFill>
                        </a:rPr>
                        <a:t>Army</a:t>
                      </a:r>
                      <a:r>
                        <a:rPr lang="es-ES" sz="1100" kern="1200">
                          <a:solidFill>
                            <a:srgbClr val="8B0109"/>
                          </a:solidFill>
                        </a:rPr>
                        <a:t> Reserve Center -</a:t>
                      </a:r>
                      <a:r>
                        <a:rPr lang="es-ES" sz="1100" kern="1200" err="1">
                          <a:solidFill>
                            <a:srgbClr val="8B0109"/>
                          </a:solidFill>
                        </a:rPr>
                        <a:t>Operations</a:t>
                      </a:r>
                      <a:r>
                        <a:rPr lang="es-ES" sz="1100" kern="1200">
                          <a:solidFill>
                            <a:srgbClr val="8B0109"/>
                          </a:solidFill>
                        </a:rPr>
                        <a:t> </a:t>
                      </a:r>
                      <a:r>
                        <a:rPr lang="es-ES" sz="1100" kern="1200" err="1">
                          <a:solidFill>
                            <a:srgbClr val="8B0109"/>
                          </a:solidFill>
                        </a:rPr>
                        <a:t>Building</a:t>
                      </a:r>
                      <a:endParaRPr lang="es-ES" sz="1100" kern="1200">
                        <a:solidFill>
                          <a:srgbClr val="8B0109"/>
                        </a:solidFill>
                      </a:endParaRP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100">
                          <a:latin typeface="Arial" panose="020B0604020202020204" pitchFamily="34" charset="0"/>
                          <a:cs typeface="Arial" panose="020B0604020202020204" pitchFamily="34" charset="0"/>
                        </a:rPr>
                        <a:t>Ft Buchanan, PR</a:t>
                      </a: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100"/>
                        <a:t>MILCON</a:t>
                      </a:r>
                      <a:endParaRPr lang="en-US" sz="1100">
                        <a:latin typeface="Arial" panose="020B0604020202020204" pitchFamily="34" charset="0"/>
                        <a:cs typeface="Arial" panose="020B0604020202020204" pitchFamily="34" charset="0"/>
                      </a:endParaRPr>
                    </a:p>
                  </a:txBody>
                  <a:tcPr anchor="ctr"/>
                </a:tc>
                <a:tc>
                  <a:txBody>
                    <a:bodyPr/>
                    <a:lstStyle/>
                    <a:p>
                      <a:pPr marL="0" algn="ctr" defTabSz="514350" rtl="0" eaLnBrk="1" latinLnBrk="0" hangingPunct="1"/>
                      <a:r>
                        <a:rPr lang="en-US" sz="1100" u="none" strike="noStrike" kern="1200">
                          <a:effectLst/>
                        </a:rPr>
                        <a:t>25-Sep-2024</a:t>
                      </a: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mn-lt"/>
                          <a:ea typeface="+mn-ea"/>
                          <a:cs typeface="+mn-cs"/>
                        </a:rPr>
                        <a:t>860</a:t>
                      </a: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100" u="none" strike="noStrike" kern="1200">
                          <a:solidFill>
                            <a:schemeClr val="dk1"/>
                          </a:solidFill>
                          <a:effectLst/>
                          <a:latin typeface="+mn-lt"/>
                          <a:ea typeface="+mn-ea"/>
                          <a:cs typeface="+mn-cs"/>
                        </a:rPr>
                        <a:t>$29.6M</a:t>
                      </a: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100" u="none" strike="noStrike" kern="1200">
                          <a:solidFill>
                            <a:schemeClr val="dk1"/>
                          </a:solidFill>
                          <a:effectLst/>
                          <a:latin typeface="+mn-lt"/>
                          <a:ea typeface="+mn-ea"/>
                          <a:cs typeface="+mn-cs"/>
                        </a:rPr>
                        <a:t>Conti Federal Services, LLC</a:t>
                      </a:r>
                    </a:p>
                  </a:txBody>
                  <a:tcPr anchor="ctr"/>
                </a:tc>
                <a:extLst>
                  <a:ext uri="{0D108BD9-81ED-4DB2-BD59-A6C34878D82A}">
                    <a16:rowId xmlns:a16="http://schemas.microsoft.com/office/drawing/2014/main" val="1876590198"/>
                  </a:ext>
                </a:extLst>
              </a:tr>
              <a:tr h="365760">
                <a:tc>
                  <a:txBody>
                    <a:bodyPr/>
                    <a:lstStyle/>
                    <a:p>
                      <a:pPr marL="0" lvl="0" algn="l" defTabSz="514350" rtl="0" eaLnBrk="1" fontAlgn="b" latinLnBrk="0" hangingPunct="1"/>
                      <a:r>
                        <a:rPr lang="en-US" sz="1100" kern="1200">
                          <a:solidFill>
                            <a:srgbClr val="8B0109"/>
                          </a:solidFill>
                          <a:latin typeface="+mn-lt"/>
                          <a:ea typeface="+mn-ea"/>
                          <a:cs typeface="+mn-cs"/>
                        </a:rPr>
                        <a:t>   Ramey ARC Microgrid</a:t>
                      </a:r>
                    </a:p>
                  </a:txBody>
                  <a:tcPr marL="0" marR="0" marT="0" marB="0"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100">
                          <a:latin typeface="Arial" panose="020B0604020202020204" pitchFamily="34" charset="0"/>
                          <a:cs typeface="Arial" panose="020B0604020202020204" pitchFamily="34" charset="0"/>
                        </a:rPr>
                        <a:t>Aguadilla, PR</a:t>
                      </a: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100"/>
                        <a:t>ERCIP</a:t>
                      </a:r>
                    </a:p>
                  </a:txBody>
                  <a:tcPr anchor="ctr"/>
                </a:tc>
                <a:tc>
                  <a:txBody>
                    <a:bodyPr/>
                    <a:lstStyle/>
                    <a:p>
                      <a:pPr marL="0" algn="ctr" defTabSz="514350" rtl="0" eaLnBrk="1" latinLnBrk="0" hangingPunct="1"/>
                      <a:r>
                        <a:rPr lang="en-US" sz="1100" u="none" strike="noStrike" kern="1200">
                          <a:effectLst/>
                        </a:rPr>
                        <a:t>30-Aug-24</a:t>
                      </a: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100" u="none" strike="noStrike" kern="1200">
                          <a:solidFill>
                            <a:schemeClr val="dk1"/>
                          </a:solidFill>
                          <a:effectLst/>
                          <a:latin typeface="+mn-lt"/>
                          <a:ea typeface="+mn-ea"/>
                          <a:cs typeface="+mn-cs"/>
                        </a:rPr>
                        <a:t>610</a:t>
                      </a: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mn-lt"/>
                          <a:ea typeface="+mn-ea"/>
                          <a:cs typeface="+mn-cs"/>
                        </a:rPr>
                        <a:t>$16.7M</a:t>
                      </a: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mn-lt"/>
                          <a:ea typeface="+mn-ea"/>
                          <a:cs typeface="+mn-cs"/>
                        </a:rPr>
                        <a:t>RQ-Lord JV</a:t>
                      </a:r>
                    </a:p>
                  </a:txBody>
                  <a:tcPr anchor="ctr"/>
                </a:tc>
                <a:extLst>
                  <a:ext uri="{0D108BD9-81ED-4DB2-BD59-A6C34878D82A}">
                    <a16:rowId xmlns:a16="http://schemas.microsoft.com/office/drawing/2014/main" val="77084541"/>
                  </a:ext>
                </a:extLst>
              </a:tr>
              <a:tr h="365760">
                <a:tc>
                  <a:txBody>
                    <a:bodyPr/>
                    <a:lstStyle/>
                    <a:p>
                      <a:pPr marL="0" algn="ctr" defTabSz="514350" rtl="0" eaLnBrk="1" fontAlgn="b" latinLnBrk="0" hangingPunct="1"/>
                      <a:r>
                        <a:rPr lang="pt-BR" sz="1100" kern="1200">
                          <a:solidFill>
                            <a:srgbClr val="8B0109"/>
                          </a:solidFill>
                          <a:latin typeface="+mn-lt"/>
                          <a:ea typeface="+mn-ea"/>
                          <a:cs typeface="+mn-cs"/>
                        </a:rPr>
                        <a:t>LTC Hernan G. Pesquera ARC Microgrid</a:t>
                      </a:r>
                      <a:endParaRPr lang="en-US" sz="1100" kern="1200">
                        <a:solidFill>
                          <a:srgbClr val="8B0109"/>
                        </a:solidFill>
                        <a:latin typeface="+mn-lt"/>
                        <a:ea typeface="+mn-ea"/>
                        <a:cs typeface="+mn-cs"/>
                      </a:endParaRPr>
                    </a:p>
                  </a:txBody>
                  <a:tcPr marL="0" marR="0" marT="0" marB="0"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100">
                          <a:latin typeface="Arial" panose="020B0604020202020204" pitchFamily="34" charset="0"/>
                          <a:cs typeface="Arial" panose="020B0604020202020204" pitchFamily="34" charset="0"/>
                        </a:rPr>
                        <a:t>Juana Diaz, PR</a:t>
                      </a: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100"/>
                        <a:t>ERCIP</a:t>
                      </a:r>
                    </a:p>
                  </a:txBody>
                  <a:tcPr anchor="ctr"/>
                </a:tc>
                <a:tc>
                  <a:txBody>
                    <a:bodyPr/>
                    <a:lstStyle/>
                    <a:p>
                      <a:pPr marL="0" algn="ctr" defTabSz="514350" rtl="0" eaLnBrk="1" latinLnBrk="0" hangingPunct="1"/>
                      <a:r>
                        <a:rPr lang="en-US" sz="1100" u="none" strike="noStrike" kern="1200">
                          <a:effectLst/>
                        </a:rPr>
                        <a:t>30-Aug-24</a:t>
                      </a: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100" u="none" strike="noStrike" kern="1200">
                          <a:solidFill>
                            <a:schemeClr val="dk1"/>
                          </a:solidFill>
                          <a:effectLst/>
                          <a:latin typeface="+mn-lt"/>
                          <a:ea typeface="+mn-ea"/>
                          <a:cs typeface="+mn-cs"/>
                        </a:rPr>
                        <a:t>610</a:t>
                      </a: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mn-lt"/>
                          <a:ea typeface="+mn-ea"/>
                          <a:cs typeface="+mn-cs"/>
                        </a:rPr>
                        <a:t>$16.9M</a:t>
                      </a: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mn-lt"/>
                          <a:ea typeface="+mn-ea"/>
                          <a:cs typeface="+mn-cs"/>
                        </a:rPr>
                        <a:t>Parsons Government Services, Inc.</a:t>
                      </a:r>
                    </a:p>
                  </a:txBody>
                  <a:tcPr anchor="ctr"/>
                </a:tc>
                <a:extLst>
                  <a:ext uri="{0D108BD9-81ED-4DB2-BD59-A6C34878D82A}">
                    <a16:rowId xmlns:a16="http://schemas.microsoft.com/office/drawing/2014/main" val="454846394"/>
                  </a:ext>
                </a:extLst>
              </a:tr>
              <a:tr h="396240">
                <a:tc>
                  <a:txBody>
                    <a:bodyPr/>
                    <a:lstStyle/>
                    <a:p>
                      <a:pPr marL="109538" indent="-109538" algn="l" fontAlgn="b"/>
                      <a:r>
                        <a:rPr lang="en-US" sz="1100" kern="1200">
                          <a:solidFill>
                            <a:srgbClr val="00B050"/>
                          </a:solidFill>
                          <a:latin typeface="+mn-lt"/>
                          <a:ea typeface="+mn-ea"/>
                          <a:cs typeface="+mn-cs"/>
                        </a:rPr>
                        <a:t>  </a:t>
                      </a:r>
                      <a:r>
                        <a:rPr lang="en-US" sz="1100" kern="1200">
                          <a:solidFill>
                            <a:srgbClr val="9A169A"/>
                          </a:solidFill>
                          <a:latin typeface="+mn-lt"/>
                          <a:ea typeface="+mn-ea"/>
                          <a:cs typeface="+mn-cs"/>
                        </a:rPr>
                        <a:t> PR901 D/B Paving Aguadilla</a:t>
                      </a:r>
                    </a:p>
                  </a:txBody>
                  <a:tcPr marL="0" marR="0" marT="0" marB="0"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100">
                          <a:latin typeface="Arial" panose="020B0604020202020204" pitchFamily="34" charset="0"/>
                          <a:cs typeface="Arial" panose="020B0604020202020204" pitchFamily="34" charset="0"/>
                        </a:rPr>
                        <a:t>Aguadilla, PR</a:t>
                      </a: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100">
                          <a:latin typeface="Arial" panose="020B0604020202020204" pitchFamily="34" charset="0"/>
                          <a:cs typeface="Arial" panose="020B0604020202020204" pitchFamily="34" charset="0"/>
                        </a:rPr>
                        <a:t>MIL-O&amp;M </a:t>
                      </a:r>
                    </a:p>
                  </a:txBody>
                  <a:tcPr anchor="ctr"/>
                </a:tc>
                <a:tc>
                  <a:txBody>
                    <a:bodyPr/>
                    <a:lstStyle/>
                    <a:p>
                      <a:pPr marL="0" algn="ctr" defTabSz="514350" rtl="0" eaLnBrk="1" latinLnBrk="0" hangingPunct="1"/>
                      <a:r>
                        <a:rPr lang="en-US" sz="1100" u="none" strike="noStrike" kern="1200">
                          <a:effectLst/>
                        </a:rPr>
                        <a:t>21-Sep-23</a:t>
                      </a: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100" u="none" strike="noStrike" kern="1200">
                          <a:solidFill>
                            <a:schemeClr val="dk1"/>
                          </a:solidFill>
                          <a:effectLst/>
                          <a:latin typeface="+mn-lt"/>
                          <a:ea typeface="+mn-ea"/>
                          <a:cs typeface="+mn-cs"/>
                        </a:rPr>
                        <a:t>610</a:t>
                      </a: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100" u="none" strike="noStrike" kern="1200">
                          <a:solidFill>
                            <a:schemeClr val="dk1"/>
                          </a:solidFill>
                          <a:effectLst/>
                          <a:latin typeface="+mn-lt"/>
                          <a:ea typeface="+mn-ea"/>
                          <a:cs typeface="+mn-cs"/>
                        </a:rPr>
                        <a:t>$1.3M</a:t>
                      </a: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100" u="none" strike="noStrike" kern="1200">
                          <a:solidFill>
                            <a:schemeClr val="dk1"/>
                          </a:solidFill>
                          <a:effectLst/>
                          <a:latin typeface="+mn-lt"/>
                          <a:ea typeface="+mn-ea"/>
                          <a:cs typeface="+mn-cs"/>
                        </a:rPr>
                        <a:t>Southeastern </a:t>
                      </a:r>
                      <a:r>
                        <a:rPr lang="en-US" sz="1100" u="none" strike="noStrike" kern="1200" err="1">
                          <a:solidFill>
                            <a:schemeClr val="dk1"/>
                          </a:solidFill>
                          <a:effectLst/>
                          <a:latin typeface="+mn-lt"/>
                          <a:ea typeface="+mn-ea"/>
                          <a:cs typeface="+mn-cs"/>
                        </a:rPr>
                        <a:t>Barlovento</a:t>
                      </a:r>
                      <a:endParaRPr lang="en-US" sz="1100" u="none" strike="noStrike" kern="1200">
                        <a:solidFill>
                          <a:schemeClr val="dk1"/>
                        </a:solidFill>
                        <a:effectLst/>
                        <a:latin typeface="+mn-lt"/>
                        <a:ea typeface="+mn-ea"/>
                        <a:cs typeface="+mn-cs"/>
                      </a:endParaRPr>
                    </a:p>
                  </a:txBody>
                  <a:tcPr anchor="ctr"/>
                </a:tc>
                <a:extLst>
                  <a:ext uri="{0D108BD9-81ED-4DB2-BD59-A6C34878D82A}">
                    <a16:rowId xmlns:a16="http://schemas.microsoft.com/office/drawing/2014/main" val="1201614072"/>
                  </a:ext>
                </a:extLst>
              </a:tr>
              <a:tr h="396240">
                <a:tc>
                  <a:txBody>
                    <a:bodyPr/>
                    <a:lstStyle/>
                    <a:p>
                      <a:pPr algn="l" fontAlgn="b"/>
                      <a:r>
                        <a:rPr lang="en-US" sz="1100" kern="1200">
                          <a:solidFill>
                            <a:srgbClr val="9A169A"/>
                          </a:solidFill>
                          <a:latin typeface="+mn-lt"/>
                          <a:ea typeface="+mn-ea"/>
                          <a:cs typeface="+mn-cs"/>
                        </a:rPr>
                        <a:t>   PR013 Window Replacement</a:t>
                      </a:r>
                      <a:endParaRPr lang="en-US" sz="1100" kern="1200">
                        <a:solidFill>
                          <a:srgbClr val="00B050"/>
                        </a:solidFill>
                        <a:latin typeface="+mn-lt"/>
                        <a:ea typeface="+mn-ea"/>
                        <a:cs typeface="+mn-cs"/>
                      </a:endParaRPr>
                    </a:p>
                  </a:txBody>
                  <a:tcPr marL="0" marR="0" marT="0" marB="0"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100">
                          <a:latin typeface="Arial" panose="020B0604020202020204" pitchFamily="34" charset="0"/>
                          <a:cs typeface="Arial" panose="020B0604020202020204" pitchFamily="34" charset="0"/>
                        </a:rPr>
                        <a:t>Aguadilla, PR</a:t>
                      </a: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100"/>
                        <a:t>MIL-O&amp;M</a:t>
                      </a:r>
                    </a:p>
                  </a:txBody>
                  <a:tcPr anchor="ctr"/>
                </a:tc>
                <a:tc>
                  <a:txBody>
                    <a:bodyPr/>
                    <a:lstStyle/>
                    <a:p>
                      <a:pPr marL="0" algn="ctr" defTabSz="514350" rtl="0" eaLnBrk="1" latinLnBrk="0" hangingPunct="1"/>
                      <a:r>
                        <a:rPr lang="en-US" sz="1100" u="none" strike="noStrike" kern="1200">
                          <a:effectLst/>
                        </a:rPr>
                        <a:t>27-Sep-24</a:t>
                      </a: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100" u="none" strike="noStrike" kern="1200">
                          <a:solidFill>
                            <a:schemeClr val="dk1"/>
                          </a:solidFill>
                          <a:effectLst/>
                          <a:latin typeface="+mn-lt"/>
                          <a:ea typeface="+mn-ea"/>
                          <a:cs typeface="+mn-cs"/>
                        </a:rPr>
                        <a:t>610</a:t>
                      </a: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mn-lt"/>
                          <a:ea typeface="+mn-ea"/>
                          <a:cs typeface="+mn-cs"/>
                        </a:rPr>
                        <a:t>$650K</a:t>
                      </a: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100" u="none" strike="noStrike" kern="1200" err="1">
                          <a:solidFill>
                            <a:schemeClr val="dk1"/>
                          </a:solidFill>
                          <a:effectLst/>
                          <a:latin typeface="+mn-lt"/>
                          <a:ea typeface="+mn-ea"/>
                          <a:cs typeface="+mn-cs"/>
                        </a:rPr>
                        <a:t>Teksol</a:t>
                      </a:r>
                      <a:r>
                        <a:rPr lang="en-US" sz="1100" u="none" strike="noStrike" kern="1200">
                          <a:solidFill>
                            <a:schemeClr val="dk1"/>
                          </a:solidFill>
                          <a:effectLst/>
                          <a:latin typeface="+mn-lt"/>
                          <a:ea typeface="+mn-ea"/>
                          <a:cs typeface="+mn-cs"/>
                        </a:rPr>
                        <a:t> Integration Group, Inc.</a:t>
                      </a:r>
                    </a:p>
                  </a:txBody>
                  <a:tcPr anchor="ctr"/>
                </a:tc>
                <a:extLst>
                  <a:ext uri="{0D108BD9-81ED-4DB2-BD59-A6C34878D82A}">
                    <a16:rowId xmlns:a16="http://schemas.microsoft.com/office/drawing/2014/main" val="360910792"/>
                  </a:ext>
                </a:extLst>
              </a:tr>
              <a:tr h="396240">
                <a:tc>
                  <a:txBody>
                    <a:bodyPr/>
                    <a:lstStyle/>
                    <a:p>
                      <a:pPr marL="0" algn="l" defTabSz="514350" rtl="0" eaLnBrk="1" latinLnBrk="0" hangingPunct="1"/>
                      <a:r>
                        <a:rPr lang="en-US" sz="1100" kern="1200">
                          <a:solidFill>
                            <a:srgbClr val="9A169A"/>
                          </a:solidFill>
                          <a:latin typeface="+mn-lt"/>
                          <a:ea typeface="+mn-ea"/>
                          <a:cs typeface="+mn-cs"/>
                        </a:rPr>
                        <a:t>PR010 Replace Fire Pump</a:t>
                      </a:r>
                      <a:endParaRPr lang="en-US" sz="1100" kern="1200">
                        <a:solidFill>
                          <a:srgbClr val="00B050"/>
                        </a:solidFill>
                      </a:endParaRP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100">
                          <a:latin typeface="Arial" panose="020B0604020202020204" pitchFamily="34" charset="0"/>
                          <a:cs typeface="Arial" panose="020B0604020202020204" pitchFamily="34" charset="0"/>
                        </a:rPr>
                        <a:t>Juana Diaz, PR</a:t>
                      </a: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100"/>
                        <a:t>MIL-O&amp;M</a:t>
                      </a:r>
                    </a:p>
                  </a:txBody>
                  <a:tcPr anchor="ctr"/>
                </a:tc>
                <a:tc>
                  <a:txBody>
                    <a:bodyPr/>
                    <a:lstStyle/>
                    <a:p>
                      <a:pPr marL="0" algn="ctr" defTabSz="514350" rtl="0" eaLnBrk="1" latinLnBrk="0" hangingPunct="1"/>
                      <a:r>
                        <a:rPr lang="en-US" sz="1100" u="none" strike="noStrike" kern="1200">
                          <a:effectLst/>
                        </a:rPr>
                        <a:t>13-Sep-24</a:t>
                      </a: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100" u="none" strike="noStrike" kern="1200">
                          <a:solidFill>
                            <a:schemeClr val="dk1"/>
                          </a:solidFill>
                          <a:effectLst/>
                          <a:latin typeface="+mn-lt"/>
                          <a:ea typeface="+mn-ea"/>
                          <a:cs typeface="+mn-cs"/>
                        </a:rPr>
                        <a:t>240</a:t>
                      </a: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mn-lt"/>
                          <a:ea typeface="+mn-ea"/>
                          <a:cs typeface="+mn-cs"/>
                        </a:rPr>
                        <a:t>$441K</a:t>
                      </a: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100" u="none" strike="noStrike" kern="1200" err="1">
                          <a:solidFill>
                            <a:schemeClr val="dk1"/>
                          </a:solidFill>
                          <a:effectLst/>
                          <a:latin typeface="+mn-lt"/>
                          <a:ea typeface="+mn-ea"/>
                          <a:cs typeface="+mn-cs"/>
                        </a:rPr>
                        <a:t>Teksol</a:t>
                      </a:r>
                      <a:r>
                        <a:rPr lang="en-US" sz="1100" u="none" strike="noStrike" kern="1200">
                          <a:solidFill>
                            <a:schemeClr val="dk1"/>
                          </a:solidFill>
                          <a:effectLst/>
                          <a:latin typeface="+mn-lt"/>
                          <a:ea typeface="+mn-ea"/>
                          <a:cs typeface="+mn-cs"/>
                        </a:rPr>
                        <a:t> Integration Group, Inc</a:t>
                      </a:r>
                      <a:endParaRPr kumimoji="0" lang="en-US" sz="1100" b="0" i="0" u="none" strike="noStrike" kern="1200" cap="none" spc="0" normalizeH="0" baseline="0" noProof="0">
                        <a:ln>
                          <a:noFill/>
                        </a:ln>
                        <a:solidFill>
                          <a:srgbClr val="000000"/>
                        </a:solidFill>
                        <a:effectLst/>
                        <a:uLnTx/>
                        <a:uFillTx/>
                        <a:latin typeface="+mn-lt"/>
                        <a:ea typeface="+mn-ea"/>
                        <a:cs typeface="+mn-cs"/>
                      </a:endParaRPr>
                    </a:p>
                  </a:txBody>
                  <a:tcPr anchor="ctr"/>
                </a:tc>
                <a:extLst>
                  <a:ext uri="{0D108BD9-81ED-4DB2-BD59-A6C34878D82A}">
                    <a16:rowId xmlns:a16="http://schemas.microsoft.com/office/drawing/2014/main" val="2386944825"/>
                  </a:ext>
                </a:extLst>
              </a:tr>
              <a:tr h="365760">
                <a:tc>
                  <a:txBody>
                    <a:bodyPr/>
                    <a:lstStyle/>
                    <a:p>
                      <a:pPr marL="0" algn="l" defTabSz="514350" rtl="0" eaLnBrk="1" latinLnBrk="0" hangingPunct="1"/>
                      <a:r>
                        <a:rPr lang="en-US" sz="1100" kern="1200">
                          <a:solidFill>
                            <a:srgbClr val="9A169A"/>
                          </a:solidFill>
                          <a:latin typeface="+mn-lt"/>
                          <a:ea typeface="+mn-ea"/>
                          <a:cs typeface="+mn-cs"/>
                        </a:rPr>
                        <a:t>PR012 Replace Fire Alarm</a:t>
                      </a:r>
                      <a:endParaRPr lang="en-US" sz="1100" kern="1200">
                        <a:solidFill>
                          <a:srgbClr val="00B050"/>
                        </a:solidFill>
                      </a:endParaRP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lang="en-US" sz="1100">
                        <a:latin typeface="Arial" panose="020B0604020202020204" pitchFamily="34" charset="0"/>
                        <a:cs typeface="Arial" panose="020B0604020202020204" pitchFamily="34" charset="0"/>
                      </a:endParaRP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100"/>
                        <a:t>MIL-O&amp;M</a:t>
                      </a:r>
                      <a:endParaRPr lang="en-US" sz="1100">
                        <a:latin typeface="Arial" panose="020B0604020202020204" pitchFamily="34" charset="0"/>
                        <a:cs typeface="Arial" panose="020B0604020202020204" pitchFamily="34" charset="0"/>
                      </a:endParaRPr>
                    </a:p>
                  </a:txBody>
                  <a:tcPr anchor="ctr"/>
                </a:tc>
                <a:tc>
                  <a:txBody>
                    <a:bodyPr/>
                    <a:lstStyle/>
                    <a:p>
                      <a:pPr marL="0" algn="ctr" defTabSz="514350" rtl="0" eaLnBrk="1" latinLnBrk="0" hangingPunct="1"/>
                      <a:r>
                        <a:rPr lang="en-US" sz="1100" u="none" strike="noStrike" kern="1200">
                          <a:effectLst/>
                        </a:rPr>
                        <a:t>30-Sep-24</a:t>
                      </a: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100" u="none" strike="noStrike" kern="1200">
                          <a:solidFill>
                            <a:schemeClr val="dk1"/>
                          </a:solidFill>
                          <a:effectLst/>
                          <a:latin typeface="+mn-lt"/>
                          <a:ea typeface="+mn-ea"/>
                          <a:cs typeface="+mn-cs"/>
                        </a:rPr>
                        <a:t>330</a:t>
                      </a: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100" u="none" strike="noStrike" kern="1200">
                          <a:solidFill>
                            <a:schemeClr val="dk1"/>
                          </a:solidFill>
                          <a:effectLst/>
                          <a:latin typeface="+mn-lt"/>
                          <a:ea typeface="+mn-ea"/>
                          <a:cs typeface="+mn-cs"/>
                        </a:rPr>
                        <a:t>$407K</a:t>
                      </a: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err="1">
                          <a:ln>
                            <a:noFill/>
                          </a:ln>
                          <a:solidFill>
                            <a:srgbClr val="000000"/>
                          </a:solidFill>
                          <a:effectLst/>
                          <a:uLnTx/>
                          <a:uFillTx/>
                          <a:latin typeface="Arial"/>
                          <a:ea typeface="+mn-ea"/>
                          <a:cs typeface="+mn-cs"/>
                        </a:rPr>
                        <a:t>Teksol</a:t>
                      </a:r>
                      <a:r>
                        <a:rPr kumimoji="0" lang="en-US" sz="1100" b="0" i="0" u="none" strike="noStrike" kern="1200" cap="none" spc="0" normalizeH="0" baseline="0" noProof="0">
                          <a:ln>
                            <a:noFill/>
                          </a:ln>
                          <a:solidFill>
                            <a:srgbClr val="000000"/>
                          </a:solidFill>
                          <a:effectLst/>
                          <a:uLnTx/>
                          <a:uFillTx/>
                          <a:latin typeface="Arial"/>
                          <a:ea typeface="+mn-ea"/>
                          <a:cs typeface="+mn-cs"/>
                        </a:rPr>
                        <a:t> Integration Group, Inc</a:t>
                      </a:r>
                    </a:p>
                  </a:txBody>
                  <a:tcPr anchor="ctr"/>
                </a:tc>
                <a:extLst>
                  <a:ext uri="{0D108BD9-81ED-4DB2-BD59-A6C34878D82A}">
                    <a16:rowId xmlns:a16="http://schemas.microsoft.com/office/drawing/2014/main" val="3429032497"/>
                  </a:ext>
                </a:extLst>
              </a:tr>
              <a:tr h="365760">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lang="en-US" sz="1100" kern="1200">
                          <a:solidFill>
                            <a:srgbClr val="9A169A"/>
                          </a:solidFill>
                          <a:latin typeface="+mn-lt"/>
                          <a:ea typeface="+mn-ea"/>
                          <a:cs typeface="+mn-cs"/>
                        </a:rPr>
                        <a:t>PR010 D/B OMS Renovation</a:t>
                      </a:r>
                      <a:endParaRPr lang="en-US" sz="1100" kern="1200">
                        <a:solidFill>
                          <a:srgbClr val="00B050"/>
                        </a:solidFill>
                      </a:endParaRP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100">
                          <a:latin typeface="Arial" panose="020B0604020202020204" pitchFamily="34" charset="0"/>
                          <a:cs typeface="Arial" panose="020B0604020202020204" pitchFamily="34" charset="0"/>
                        </a:rPr>
                        <a:t>Juana Diaz, PR</a:t>
                      </a: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100">
                          <a:latin typeface="Arial" panose="020B0604020202020204" pitchFamily="34" charset="0"/>
                          <a:cs typeface="Arial" panose="020B0604020202020204" pitchFamily="34" charset="0"/>
                        </a:rPr>
                        <a:t>MIL-O&amp;M</a:t>
                      </a:r>
                    </a:p>
                  </a:txBody>
                  <a:tcPr anchor="ctr"/>
                </a:tc>
                <a:tc>
                  <a:txBody>
                    <a:bodyPr/>
                    <a:lstStyle/>
                    <a:p>
                      <a:pPr marL="0" algn="ctr" defTabSz="514350" rtl="0" eaLnBrk="1" latinLnBrk="0" hangingPunct="1"/>
                      <a:r>
                        <a:rPr lang="en-US" sz="1100" u="none" strike="noStrike" kern="1200">
                          <a:effectLst/>
                        </a:rPr>
                        <a:t>30-Sep-24</a:t>
                      </a: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100" u="none" strike="noStrike" kern="1200">
                          <a:solidFill>
                            <a:schemeClr val="dk1"/>
                          </a:solidFill>
                          <a:effectLst/>
                          <a:latin typeface="+mn-lt"/>
                          <a:ea typeface="+mn-ea"/>
                          <a:cs typeface="+mn-cs"/>
                        </a:rPr>
                        <a:t>420</a:t>
                      </a: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100" u="none" strike="noStrike" kern="1200">
                          <a:solidFill>
                            <a:schemeClr val="dk1"/>
                          </a:solidFill>
                          <a:effectLst/>
                          <a:latin typeface="+mn-lt"/>
                          <a:ea typeface="+mn-ea"/>
                          <a:cs typeface="+mn-cs"/>
                        </a:rPr>
                        <a:t>$1.1M</a:t>
                      </a: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err="1">
                          <a:ln>
                            <a:noFill/>
                          </a:ln>
                          <a:solidFill>
                            <a:srgbClr val="000000"/>
                          </a:solidFill>
                          <a:effectLst/>
                          <a:uLnTx/>
                          <a:uFillTx/>
                          <a:latin typeface="Arial"/>
                          <a:ea typeface="+mn-ea"/>
                          <a:cs typeface="+mn-cs"/>
                        </a:rPr>
                        <a:t>Teksol</a:t>
                      </a:r>
                      <a:r>
                        <a:rPr kumimoji="0" lang="en-US" sz="1100" b="0" i="0" u="none" strike="noStrike" kern="1200" cap="none" spc="0" normalizeH="0" baseline="0" noProof="0">
                          <a:ln>
                            <a:noFill/>
                          </a:ln>
                          <a:solidFill>
                            <a:srgbClr val="000000"/>
                          </a:solidFill>
                          <a:effectLst/>
                          <a:uLnTx/>
                          <a:uFillTx/>
                          <a:latin typeface="Arial"/>
                          <a:ea typeface="+mn-ea"/>
                          <a:cs typeface="+mn-cs"/>
                        </a:rPr>
                        <a:t> Integration Group, Inc</a:t>
                      </a:r>
                    </a:p>
                  </a:txBody>
                  <a:tcPr anchor="ctr"/>
                </a:tc>
                <a:extLst>
                  <a:ext uri="{0D108BD9-81ED-4DB2-BD59-A6C34878D82A}">
                    <a16:rowId xmlns:a16="http://schemas.microsoft.com/office/drawing/2014/main" val="2684994272"/>
                  </a:ext>
                </a:extLst>
              </a:tr>
            </a:tbl>
          </a:graphicData>
        </a:graphic>
      </p:graphicFrame>
      <p:sp>
        <p:nvSpPr>
          <p:cNvPr id="2" name="TextBox 1">
            <a:extLst>
              <a:ext uri="{FF2B5EF4-FFF2-40B4-BE49-F238E27FC236}">
                <a16:creationId xmlns:a16="http://schemas.microsoft.com/office/drawing/2014/main" id="{5DF368E9-3107-750F-D01B-80B3412568D7}"/>
              </a:ext>
            </a:extLst>
          </p:cNvPr>
          <p:cNvSpPr txBox="1"/>
          <p:nvPr/>
        </p:nvSpPr>
        <p:spPr>
          <a:xfrm>
            <a:off x="800622" y="5915056"/>
            <a:ext cx="3055282" cy="707886"/>
          </a:xfrm>
          <a:prstGeom prst="rect">
            <a:avLst/>
          </a:prstGeom>
          <a:noFill/>
        </p:spPr>
        <p:txBody>
          <a:bodyPr wrap="square" rtlCol="0">
            <a:spAutoFit/>
          </a:bodyPr>
          <a:lstStyle/>
          <a:p>
            <a:r>
              <a:rPr lang="en-US" sz="1000" b="1" u="sng"/>
              <a:t>Legend</a:t>
            </a:r>
          </a:p>
          <a:p>
            <a:r>
              <a:rPr lang="en-US" sz="1000">
                <a:solidFill>
                  <a:srgbClr val="0070C0"/>
                </a:solidFill>
              </a:rPr>
              <a:t>Jacksonville District</a:t>
            </a:r>
          </a:p>
          <a:p>
            <a:r>
              <a:rPr lang="en-US" sz="1000">
                <a:solidFill>
                  <a:srgbClr val="8B0109"/>
                </a:solidFill>
              </a:rPr>
              <a:t>Louisville District</a:t>
            </a:r>
          </a:p>
          <a:p>
            <a:r>
              <a:rPr lang="en-US" sz="1000">
                <a:solidFill>
                  <a:srgbClr val="9A169A"/>
                </a:solidFill>
              </a:rPr>
              <a:t>Charleston District</a:t>
            </a:r>
          </a:p>
        </p:txBody>
      </p:sp>
      <p:pic>
        <p:nvPicPr>
          <p:cNvPr id="3" name="Picture 2">
            <a:extLst>
              <a:ext uri="{FF2B5EF4-FFF2-40B4-BE49-F238E27FC236}">
                <a16:creationId xmlns:a16="http://schemas.microsoft.com/office/drawing/2014/main" id="{CD002C0B-3F02-BB9F-3AC7-87BD02AE09D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66876" y="140635"/>
            <a:ext cx="830335" cy="819752"/>
          </a:xfrm>
          <a:prstGeom prst="rect">
            <a:avLst/>
          </a:prstGeom>
        </p:spPr>
      </p:pic>
    </p:spTree>
    <p:extLst>
      <p:ext uri="{BB962C8B-B14F-4D97-AF65-F5344CB8AC3E}">
        <p14:creationId xmlns:p14="http://schemas.microsoft.com/office/powerpoint/2010/main" val="3720807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E5758-63F4-2E45-59A7-B0EBE597676C}"/>
            </a:ext>
          </a:extLst>
        </p:cNvPr>
        <p:cNvGrpSpPr/>
        <p:nvPr/>
      </p:nvGrpSpPr>
      <p:grpSpPr>
        <a:xfrm>
          <a:off x="0" y="0"/>
          <a:ext cx="0" cy="0"/>
          <a:chOff x="0" y="0"/>
          <a:chExt cx="0" cy="0"/>
        </a:xfrm>
      </p:grpSpPr>
      <p:sp>
        <p:nvSpPr>
          <p:cNvPr id="12295" name="Slide Number Placeholder 4">
            <a:extLst>
              <a:ext uri="{FF2B5EF4-FFF2-40B4-BE49-F238E27FC236}">
                <a16:creationId xmlns:a16="http://schemas.microsoft.com/office/drawing/2014/main" id="{58B096BC-F2EB-14D8-261B-B2EEC25A4D93}"/>
              </a:ext>
            </a:extLst>
          </p:cNvPr>
          <p:cNvSpPr>
            <a:spLocks noGrp="1"/>
          </p:cNvSpPr>
          <p:nvPr>
            <p:ph type="sldNum" sz="quarter" idx="12"/>
          </p:nvPr>
        </p:nvSpPr>
        <p:spPr>
          <a:xfrm>
            <a:off x="1524000" y="6621462"/>
            <a:ext cx="9144000" cy="2365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557213" indent="-214313">
              <a:spcBef>
                <a:spcPct val="20000"/>
              </a:spcBef>
              <a:buChar char="–"/>
              <a:defRPr sz="2100">
                <a:solidFill>
                  <a:schemeClr val="tx1"/>
                </a:solidFill>
                <a:latin typeface="Arial" panose="020B0604020202020204" pitchFamily="34" charset="0"/>
              </a:defRPr>
            </a:lvl2pPr>
            <a:lvl3pPr marL="857250" indent="-171450">
              <a:spcBef>
                <a:spcPct val="20000"/>
              </a:spcBef>
              <a:buChar char="•"/>
              <a:defRPr sz="1800">
                <a:solidFill>
                  <a:schemeClr val="tx1"/>
                </a:solidFill>
                <a:latin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defRPr>
            </a:lvl9pPr>
          </a:lstStyle>
          <a:p>
            <a:pPr algn="ctr">
              <a:spcBef>
                <a:spcPct val="0"/>
              </a:spcBef>
              <a:buFontTx/>
              <a:buNone/>
              <a:defRPr/>
            </a:pPr>
            <a:fld id="{32E59E39-548B-4835-BBC3-849F19CBCDF4}" type="slidenum">
              <a:rPr lang="en-US" altLang="en-US" sz="675">
                <a:solidFill>
                  <a:schemeClr val="bg1"/>
                </a:solidFill>
                <a:latin typeface="+mj-lt"/>
              </a:rPr>
              <a:pPr algn="ctr">
                <a:spcBef>
                  <a:spcPct val="0"/>
                </a:spcBef>
                <a:buFontTx/>
                <a:buNone/>
                <a:defRPr/>
              </a:pPr>
              <a:t>9</a:t>
            </a:fld>
            <a:endParaRPr lang="en-US" altLang="en-US" sz="675">
              <a:solidFill>
                <a:schemeClr val="bg1"/>
              </a:solidFill>
              <a:latin typeface="+mj-lt"/>
            </a:endParaRPr>
          </a:p>
        </p:txBody>
      </p:sp>
      <p:sp>
        <p:nvSpPr>
          <p:cNvPr id="5" name="Rectangle 2">
            <a:extLst>
              <a:ext uri="{FF2B5EF4-FFF2-40B4-BE49-F238E27FC236}">
                <a16:creationId xmlns:a16="http://schemas.microsoft.com/office/drawing/2014/main" id="{62FDED3F-BE90-CEE8-134F-52E15E7AD740}"/>
              </a:ext>
            </a:extLst>
          </p:cNvPr>
          <p:cNvSpPr txBox="1">
            <a:spLocks noChangeArrowheads="1"/>
          </p:cNvSpPr>
          <p:nvPr/>
        </p:nvSpPr>
        <p:spPr>
          <a:xfrm>
            <a:off x="954860" y="274637"/>
            <a:ext cx="9839915" cy="814388"/>
          </a:xfrm>
          <a:prstGeom prst="rect">
            <a:avLst/>
          </a:prstGeom>
        </p:spPr>
        <p:txBody>
          <a:bodyPr/>
          <a:lstStyle>
            <a:lvl1pPr algn="l" rtl="0" eaLnBrk="1" fontAlgn="base" hangingPunct="1">
              <a:spcBef>
                <a:spcPct val="0"/>
              </a:spcBef>
              <a:spcAft>
                <a:spcPct val="0"/>
              </a:spcAft>
              <a:defRPr sz="32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a:lstStyle>
          <a:p>
            <a:r>
              <a:rPr lang="en-US">
                <a:latin typeface="+mj-lt"/>
              </a:rPr>
              <a:t>FY25 CIVIL WORKS </a:t>
            </a:r>
            <a:r>
              <a:rPr lang="en-US">
                <a:solidFill>
                  <a:srgbClr val="00B050"/>
                </a:solidFill>
                <a:latin typeface="+mj-lt"/>
              </a:rPr>
              <a:t>ACTIVE</a:t>
            </a:r>
            <a:r>
              <a:rPr lang="en-US">
                <a:latin typeface="+mj-lt"/>
              </a:rPr>
              <a:t> CONSTRUCTION</a:t>
            </a:r>
          </a:p>
        </p:txBody>
      </p:sp>
      <p:graphicFrame>
        <p:nvGraphicFramePr>
          <p:cNvPr id="6" name="Table 5">
            <a:extLst>
              <a:ext uri="{FF2B5EF4-FFF2-40B4-BE49-F238E27FC236}">
                <a16:creationId xmlns:a16="http://schemas.microsoft.com/office/drawing/2014/main" id="{06336CFE-78D5-4A04-84F0-7D8F8D030357}"/>
              </a:ext>
            </a:extLst>
          </p:cNvPr>
          <p:cNvGraphicFramePr>
            <a:graphicFrameLocks noGrp="1"/>
          </p:cNvGraphicFramePr>
          <p:nvPr/>
        </p:nvGraphicFramePr>
        <p:xfrm>
          <a:off x="642446" y="1087034"/>
          <a:ext cx="10466024" cy="2712720"/>
        </p:xfrm>
        <a:graphic>
          <a:graphicData uri="http://schemas.openxmlformats.org/drawingml/2006/table">
            <a:tbl>
              <a:tblPr firstRow="1" bandRow="1">
                <a:effectLst>
                  <a:outerShdw blurRad="50800" dist="38100" dir="2700000" algn="tl" rotWithShape="0">
                    <a:prstClr val="black">
                      <a:alpha val="40000"/>
                    </a:prstClr>
                  </a:outerShdw>
                </a:effectLst>
                <a:tableStyleId>{073A0DAA-6AF3-43AB-8588-CEC1D06C72B9}</a:tableStyleId>
              </a:tblPr>
              <a:tblGrid>
                <a:gridCol w="2498548">
                  <a:extLst>
                    <a:ext uri="{9D8B030D-6E8A-4147-A177-3AD203B41FA5}">
                      <a16:colId xmlns:a16="http://schemas.microsoft.com/office/drawing/2014/main" val="20000"/>
                    </a:ext>
                  </a:extLst>
                </a:gridCol>
                <a:gridCol w="148849">
                  <a:extLst>
                    <a:ext uri="{9D8B030D-6E8A-4147-A177-3AD203B41FA5}">
                      <a16:colId xmlns:a16="http://schemas.microsoft.com/office/drawing/2014/main" val="2112475304"/>
                    </a:ext>
                  </a:extLst>
                </a:gridCol>
                <a:gridCol w="977106">
                  <a:extLst>
                    <a:ext uri="{9D8B030D-6E8A-4147-A177-3AD203B41FA5}">
                      <a16:colId xmlns:a16="http://schemas.microsoft.com/office/drawing/2014/main" val="2455593409"/>
                    </a:ext>
                  </a:extLst>
                </a:gridCol>
                <a:gridCol w="1286807">
                  <a:extLst>
                    <a:ext uri="{9D8B030D-6E8A-4147-A177-3AD203B41FA5}">
                      <a16:colId xmlns:a16="http://schemas.microsoft.com/office/drawing/2014/main" val="1671258592"/>
                    </a:ext>
                  </a:extLst>
                </a:gridCol>
                <a:gridCol w="1093785">
                  <a:extLst>
                    <a:ext uri="{9D8B030D-6E8A-4147-A177-3AD203B41FA5}">
                      <a16:colId xmlns:a16="http://schemas.microsoft.com/office/drawing/2014/main" val="2258144570"/>
                    </a:ext>
                  </a:extLst>
                </a:gridCol>
                <a:gridCol w="1426210">
                  <a:extLst>
                    <a:ext uri="{9D8B030D-6E8A-4147-A177-3AD203B41FA5}">
                      <a16:colId xmlns:a16="http://schemas.microsoft.com/office/drawing/2014/main" val="536814195"/>
                    </a:ext>
                  </a:extLst>
                </a:gridCol>
                <a:gridCol w="1084734">
                  <a:extLst>
                    <a:ext uri="{9D8B030D-6E8A-4147-A177-3AD203B41FA5}">
                      <a16:colId xmlns:a16="http://schemas.microsoft.com/office/drawing/2014/main" val="1596457450"/>
                    </a:ext>
                  </a:extLst>
                </a:gridCol>
                <a:gridCol w="1949985">
                  <a:extLst>
                    <a:ext uri="{9D8B030D-6E8A-4147-A177-3AD203B41FA5}">
                      <a16:colId xmlns:a16="http://schemas.microsoft.com/office/drawing/2014/main" val="1514742072"/>
                    </a:ext>
                  </a:extLst>
                </a:gridCol>
              </a:tblGrid>
              <a:tr h="365760">
                <a:tc gridSpan="2">
                  <a:txBody>
                    <a:bodyPr/>
                    <a:lstStyle/>
                    <a:p>
                      <a:pPr algn="ctr"/>
                      <a:r>
                        <a:rPr lang="en-US" sz="1200">
                          <a:solidFill>
                            <a:schemeClr val="tx2"/>
                          </a:solidFill>
                        </a:rPr>
                        <a:t>PROJECT </a:t>
                      </a:r>
                      <a:endParaRPr lang="en-US" sz="1200">
                        <a:solidFill>
                          <a:schemeClr val="tx2"/>
                        </a:solidFill>
                        <a:latin typeface="Arial" panose="020B0604020202020204" pitchFamily="34" charset="0"/>
                        <a:cs typeface="Arial" panose="020B0604020202020204" pitchFamily="34" charset="0"/>
                      </a:endParaRPr>
                    </a:p>
                  </a:txBody>
                  <a:tcPr anchor="ctr"/>
                </a:tc>
                <a:tc hMerge="1">
                  <a:txBody>
                    <a:bodyPr/>
                    <a:lstStyle/>
                    <a:p>
                      <a:pPr algn="ctr"/>
                      <a:endParaRPr lang="en-US" sz="1200">
                        <a:solidFill>
                          <a:schemeClr val="tx2"/>
                        </a:solidFill>
                        <a:latin typeface="Arial" panose="020B0604020202020204" pitchFamily="34" charset="0"/>
                        <a:cs typeface="Arial" panose="020B0604020202020204" pitchFamily="34" charset="0"/>
                      </a:endParaRPr>
                    </a:p>
                  </a:txBody>
                  <a:tcPr anchor="ctr"/>
                </a:tc>
                <a:tc>
                  <a:txBody>
                    <a:bodyPr/>
                    <a:lstStyle/>
                    <a:p>
                      <a:pPr algn="ctr"/>
                      <a:r>
                        <a:rPr lang="en-US" sz="1200">
                          <a:solidFill>
                            <a:schemeClr val="tx2"/>
                          </a:solidFill>
                          <a:latin typeface="Arial" panose="020B0604020202020204" pitchFamily="34" charset="0"/>
                          <a:cs typeface="Arial" panose="020B0604020202020204" pitchFamily="34" charset="0"/>
                        </a:rPr>
                        <a:t>LOCATION</a:t>
                      </a:r>
                    </a:p>
                  </a:txBody>
                  <a:tcPr anchor="ctr"/>
                </a:tc>
                <a:tc>
                  <a:txBody>
                    <a:bodyPr/>
                    <a:lstStyle/>
                    <a:p>
                      <a:pPr algn="ctr"/>
                      <a:r>
                        <a:rPr lang="en-US" sz="1200">
                          <a:solidFill>
                            <a:schemeClr val="tx2"/>
                          </a:solidFill>
                        </a:rPr>
                        <a:t>PROGRAM</a:t>
                      </a:r>
                    </a:p>
                    <a:p>
                      <a:pPr algn="ctr"/>
                      <a:r>
                        <a:rPr lang="en-US" sz="1200">
                          <a:solidFill>
                            <a:schemeClr val="tx2"/>
                          </a:solidFill>
                        </a:rPr>
                        <a:t>TYPE</a:t>
                      </a:r>
                      <a:endParaRPr lang="en-US" sz="1200">
                        <a:solidFill>
                          <a:schemeClr val="tx2"/>
                        </a:solidFill>
                        <a:latin typeface="Arial" panose="020B0604020202020204" pitchFamily="34" charset="0"/>
                        <a:cs typeface="Arial" panose="020B0604020202020204" pitchFamily="34" charset="0"/>
                      </a:endParaRPr>
                    </a:p>
                  </a:txBody>
                  <a:tcPr anchor="ctr"/>
                </a:tc>
                <a:tc>
                  <a:txBody>
                    <a:bodyPr/>
                    <a:lstStyle/>
                    <a:p>
                      <a:pPr algn="ctr"/>
                      <a:r>
                        <a:rPr lang="en-US" sz="1200" kern="1200">
                          <a:solidFill>
                            <a:schemeClr val="tx2"/>
                          </a:solidFill>
                        </a:rPr>
                        <a:t>CONTRACT AWARD</a:t>
                      </a:r>
                      <a:endParaRPr lang="en-US" sz="1200">
                        <a:solidFill>
                          <a:schemeClr val="tx2"/>
                        </a:solidFill>
                        <a:latin typeface="Arial" panose="020B0604020202020204" pitchFamily="34" charset="0"/>
                        <a:cs typeface="Arial" panose="020B0604020202020204" pitchFamily="34" charset="0"/>
                      </a:endParaRPr>
                    </a:p>
                  </a:txBody>
                  <a:tcPr anchor="ctr"/>
                </a:tc>
                <a:tc>
                  <a:txBody>
                    <a:bodyPr/>
                    <a:lstStyle/>
                    <a:p>
                      <a:pPr algn="ctr"/>
                      <a:r>
                        <a:rPr lang="en-US" sz="1200" kern="1200">
                          <a:solidFill>
                            <a:schemeClr val="tx2"/>
                          </a:solidFill>
                        </a:rPr>
                        <a:t>AWARD</a:t>
                      </a:r>
                    </a:p>
                    <a:p>
                      <a:pPr algn="ctr"/>
                      <a:r>
                        <a:rPr lang="en-US" sz="1200" kern="1200">
                          <a:solidFill>
                            <a:schemeClr val="tx2"/>
                          </a:solidFill>
                        </a:rPr>
                        <a:t>PERIOD OF PERFORMANCE</a:t>
                      </a:r>
                      <a:endParaRPr lang="en-US" sz="1200">
                        <a:solidFill>
                          <a:schemeClr val="tx2"/>
                        </a:solidFill>
                        <a:latin typeface="Arial" panose="020B0604020202020204" pitchFamily="34" charset="0"/>
                        <a:cs typeface="Arial" panose="020B0604020202020204" pitchFamily="34" charset="0"/>
                      </a:endParaRPr>
                    </a:p>
                  </a:txBody>
                  <a:tcPr anchor="ctr"/>
                </a:tc>
                <a:tc>
                  <a:txBody>
                    <a:bodyPr/>
                    <a:lstStyle/>
                    <a:p>
                      <a:pPr algn="ctr"/>
                      <a:r>
                        <a:rPr lang="en-US" sz="1200" b="1" kern="1200">
                          <a:solidFill>
                            <a:schemeClr val="tx2"/>
                          </a:solidFill>
                          <a:latin typeface="Arial" panose="020B0604020202020204" pitchFamily="34" charset="0"/>
                          <a:ea typeface="+mn-ea"/>
                          <a:cs typeface="Arial" panose="020B0604020202020204" pitchFamily="34" charset="0"/>
                        </a:rPr>
                        <a:t>AWARD CONTRACT VALUE</a:t>
                      </a:r>
                      <a:endParaRPr lang="en-US" sz="1200">
                        <a:solidFill>
                          <a:schemeClr val="tx2"/>
                        </a:solidFill>
                        <a:latin typeface="Arial" panose="020B0604020202020204" pitchFamily="34" charset="0"/>
                        <a:cs typeface="Arial" panose="020B0604020202020204" pitchFamily="34" charset="0"/>
                      </a:endParaRPr>
                    </a:p>
                  </a:txBody>
                  <a:tcPr anchor="ctr"/>
                </a:tc>
                <a:tc>
                  <a:txBody>
                    <a:bodyPr/>
                    <a:lstStyle/>
                    <a:p>
                      <a:pPr algn="ctr"/>
                      <a:r>
                        <a:rPr lang="en-US" sz="1200" b="1" kern="1200">
                          <a:solidFill>
                            <a:schemeClr val="tx2"/>
                          </a:solidFill>
                          <a:latin typeface="Arial" panose="020B0604020202020204" pitchFamily="34" charset="0"/>
                          <a:ea typeface="+mn-ea"/>
                          <a:cs typeface="Arial" panose="020B0604020202020204" pitchFamily="34" charset="0"/>
                        </a:rPr>
                        <a:t>CONTRACTOR</a:t>
                      </a:r>
                    </a:p>
                  </a:txBody>
                  <a:tcPr anchor="ctr"/>
                </a:tc>
                <a:extLst>
                  <a:ext uri="{0D108BD9-81ED-4DB2-BD59-A6C34878D82A}">
                    <a16:rowId xmlns:a16="http://schemas.microsoft.com/office/drawing/2014/main" val="10000"/>
                  </a:ext>
                </a:extLst>
              </a:tr>
              <a:tr h="365760">
                <a:tc gridSpan="7">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CIVIL WORKS PROJECTS</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100" b="1"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100" b="1"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1581964572"/>
                  </a:ext>
                </a:extLst>
              </a:tr>
              <a:tr h="365760">
                <a:tc>
                  <a:txBody>
                    <a:bodyPr/>
                    <a:lstStyle/>
                    <a:p>
                      <a:pPr marL="0" marR="0" algn="l" fontAlgn="ctr">
                        <a:spcBef>
                          <a:spcPts val="0"/>
                        </a:spcBef>
                        <a:spcAft>
                          <a:spcPts val="0"/>
                        </a:spcAft>
                      </a:pPr>
                      <a:r>
                        <a:rPr lang="en-US" sz="1100" b="0" i="0" kern="1200">
                          <a:solidFill>
                            <a:srgbClr val="00B050"/>
                          </a:solidFill>
                          <a:latin typeface="+mn-lt"/>
                        </a:rPr>
                        <a:t>Dorado Bridge CWSP</a:t>
                      </a:r>
                    </a:p>
                  </a:txBody>
                  <a:tcPr anchor="ctr"/>
                </a:tc>
                <a:tc gridSpan="2">
                  <a:txBody>
                    <a:bodyPr/>
                    <a:lstStyle/>
                    <a:p>
                      <a:pPr marL="0" marR="0" algn="ctr" fontAlgn="ctr">
                        <a:spcBef>
                          <a:spcPts val="0"/>
                        </a:spcBef>
                        <a:spcAft>
                          <a:spcPts val="0"/>
                        </a:spcAft>
                      </a:pPr>
                      <a:r>
                        <a:rPr lang="en-US" sz="1100">
                          <a:latin typeface="Arial" panose="020B0604020202020204" pitchFamily="34" charset="0"/>
                          <a:cs typeface="Arial" panose="020B0604020202020204" pitchFamily="34" charset="0"/>
                        </a:rPr>
                        <a:t>Dorado, PR</a:t>
                      </a:r>
                      <a:endParaRPr lang="en-US" sz="1100" b="0" i="0" kern="1200">
                        <a:solidFill>
                          <a:srgbClr val="00B050"/>
                        </a:solidFill>
                        <a:latin typeface="+mn-lt"/>
                      </a:endParaRPr>
                    </a:p>
                  </a:txBody>
                  <a:tcPr anchor="ctr"/>
                </a:tc>
                <a:tc hMerge="1">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100">
                          <a:latin typeface="Arial" panose="020B0604020202020204" pitchFamily="34" charset="0"/>
                          <a:cs typeface="Arial" panose="020B0604020202020204" pitchFamily="34" charset="0"/>
                        </a:rPr>
                        <a:t>Dorado, PR</a:t>
                      </a:r>
                    </a:p>
                  </a:txBody>
                  <a:tcPr anchor="ctr"/>
                </a:tc>
                <a:tc>
                  <a:txBody>
                    <a:bodyPr/>
                    <a:lstStyle/>
                    <a:p>
                      <a:pPr marL="0" marR="0" algn="ctr" fontAlgn="ctr">
                        <a:spcBef>
                          <a:spcPts val="0"/>
                        </a:spcBef>
                        <a:spcAft>
                          <a:spcPts val="0"/>
                        </a:spcAft>
                      </a:pPr>
                      <a:r>
                        <a:rPr lang="en-US" sz="1100" b="0" i="0" kern="1200" noProof="0">
                          <a:solidFill>
                            <a:schemeClr val="dk1"/>
                          </a:solidFill>
                          <a:latin typeface="+mn-lt"/>
                          <a:ea typeface="+mn-ea"/>
                          <a:cs typeface="Arial" panose="020B0604020202020204" pitchFamily="34" charset="0"/>
                        </a:rPr>
                        <a:t>CIV-CONGEN</a:t>
                      </a:r>
                      <a:endParaRPr lang="en-US" sz="1100" b="0" i="0" kern="1200">
                        <a:solidFill>
                          <a:srgbClr val="00B050"/>
                        </a:solidFill>
                        <a:latin typeface="+mn-lt"/>
                      </a:endParaRPr>
                    </a:p>
                  </a:txBody>
                  <a:tcPr anchor="ctr"/>
                </a:tc>
                <a:tc>
                  <a:txBody>
                    <a:bodyPr/>
                    <a:lstStyle/>
                    <a:p>
                      <a:pPr marL="0" marR="0" algn="ctr" fontAlgn="ctr">
                        <a:spcBef>
                          <a:spcPts val="0"/>
                        </a:spcBef>
                        <a:spcAft>
                          <a:spcPts val="0"/>
                        </a:spcAft>
                      </a:pPr>
                      <a:r>
                        <a:rPr lang="en-US" sz="1100" u="none" strike="noStrike" kern="1200">
                          <a:effectLst/>
                        </a:rPr>
                        <a:t>27-Sep-17</a:t>
                      </a:r>
                      <a:endParaRPr lang="en-US" sz="1100" b="0" i="0" kern="1200">
                        <a:solidFill>
                          <a:srgbClr val="00B050"/>
                        </a:solidFill>
                        <a:latin typeface="+mn-lt"/>
                      </a:endParaRPr>
                    </a:p>
                  </a:txBody>
                  <a:tcPr anchor="ctr"/>
                </a:tc>
                <a:tc>
                  <a:txBody>
                    <a:bodyPr/>
                    <a:lstStyle/>
                    <a:p>
                      <a:pPr marL="0" marR="0" algn="ctr" fontAlgn="ctr">
                        <a:spcBef>
                          <a:spcPts val="0"/>
                        </a:spcBef>
                        <a:spcAft>
                          <a:spcPts val="0"/>
                        </a:spcAft>
                      </a:pPr>
                      <a:r>
                        <a:rPr kumimoji="0" lang="en-US" sz="1100" b="0" i="0" u="none" strike="noStrike" kern="1200" cap="none" spc="0" normalizeH="0" baseline="0" noProof="0">
                          <a:ln>
                            <a:noFill/>
                          </a:ln>
                          <a:solidFill>
                            <a:srgbClr val="000000"/>
                          </a:solidFill>
                          <a:effectLst/>
                          <a:uLnTx/>
                          <a:uFillTx/>
                          <a:latin typeface="Arial"/>
                          <a:ea typeface="+mn-ea"/>
                          <a:cs typeface="+mn-cs"/>
                        </a:rPr>
                        <a:t>1,833</a:t>
                      </a:r>
                      <a:endParaRPr lang="en-US" sz="1100" b="0" i="0" kern="1200">
                        <a:solidFill>
                          <a:srgbClr val="00B050"/>
                        </a:solidFill>
                        <a:latin typeface="+mn-lt"/>
                      </a:endParaRPr>
                    </a:p>
                  </a:txBody>
                  <a:tcPr anchor="ctr"/>
                </a:tc>
                <a:tc>
                  <a:txBody>
                    <a:bodyPr/>
                    <a:lstStyle/>
                    <a:p>
                      <a:pPr marL="0" marR="0" algn="ctr" fontAlgn="ctr">
                        <a:spcBef>
                          <a:spcPts val="0"/>
                        </a:spcBef>
                        <a:spcAft>
                          <a:spcPts val="0"/>
                        </a:spcAft>
                      </a:pPr>
                      <a:r>
                        <a:rPr lang="en-US" sz="1100" u="none" strike="noStrike" kern="1200">
                          <a:solidFill>
                            <a:schemeClr val="dk1"/>
                          </a:solidFill>
                          <a:effectLst/>
                          <a:latin typeface="+mn-lt"/>
                          <a:ea typeface="+mn-ea"/>
                          <a:cs typeface="+mn-cs"/>
                        </a:rPr>
                        <a:t>$17M</a:t>
                      </a:r>
                      <a:endParaRPr lang="en-US" sz="1100" b="0" i="0" kern="1200">
                        <a:solidFill>
                          <a:srgbClr val="00B050"/>
                        </a:solidFill>
                        <a:latin typeface="+mn-lt"/>
                      </a:endParaRP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100" u="none" strike="noStrike" kern="1200">
                          <a:solidFill>
                            <a:schemeClr val="dk1"/>
                          </a:solidFill>
                          <a:effectLst/>
                          <a:latin typeface="+mn-lt"/>
                          <a:ea typeface="+mn-ea"/>
                          <a:cs typeface="+mn-cs"/>
                        </a:rPr>
                        <a:t>Construcciones Jose Carro, S.E.</a:t>
                      </a:r>
                    </a:p>
                  </a:txBody>
                  <a:tcPr anchor="ctr"/>
                </a:tc>
                <a:extLst>
                  <a:ext uri="{0D108BD9-81ED-4DB2-BD59-A6C34878D82A}">
                    <a16:rowId xmlns:a16="http://schemas.microsoft.com/office/drawing/2014/main" val="77084541"/>
                  </a:ext>
                </a:extLst>
              </a:tr>
              <a:tr h="365760">
                <a:tc>
                  <a:txBody>
                    <a:bodyPr/>
                    <a:lstStyle/>
                    <a:p>
                      <a:pPr marL="0" algn="l" defTabSz="514350" rtl="0" eaLnBrk="1" latinLnBrk="0" hangingPunct="1"/>
                      <a:r>
                        <a:rPr lang="en-US" sz="1100" kern="1200">
                          <a:solidFill>
                            <a:srgbClr val="00B050"/>
                          </a:solidFill>
                        </a:rPr>
                        <a:t>Rio de la Plata ACBM &amp; Toe Key</a:t>
                      </a:r>
                      <a:endParaRPr lang="es-ES" sz="1100" kern="1200">
                        <a:solidFill>
                          <a:srgbClr val="00B050"/>
                        </a:solidFill>
                      </a:endParaRPr>
                    </a:p>
                  </a:txBody>
                  <a:tcPr anchor="ctr"/>
                </a:tc>
                <a:tc gridSpan="2">
                  <a:txBody>
                    <a:bodyPr/>
                    <a:lstStyle/>
                    <a:p>
                      <a:pPr marL="0" algn="ctr" defTabSz="514350" rtl="0" eaLnBrk="1" latinLnBrk="0" hangingPunct="1"/>
                      <a:r>
                        <a:rPr lang="en-US" sz="1100">
                          <a:latin typeface="Arial" panose="020B0604020202020204" pitchFamily="34" charset="0"/>
                          <a:cs typeface="Arial" panose="020B0604020202020204" pitchFamily="34" charset="0"/>
                        </a:rPr>
                        <a:t>Dorado, PR</a:t>
                      </a:r>
                      <a:endParaRPr lang="es-ES" sz="1100" kern="1200">
                        <a:solidFill>
                          <a:srgbClr val="00B050"/>
                        </a:solidFill>
                      </a:endParaRPr>
                    </a:p>
                  </a:txBody>
                  <a:tcPr anchor="ctr"/>
                </a:tc>
                <a:tc hMerge="1">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100">
                          <a:latin typeface="Arial" panose="020B0604020202020204" pitchFamily="34" charset="0"/>
                          <a:cs typeface="Arial" panose="020B0604020202020204" pitchFamily="34" charset="0"/>
                        </a:rPr>
                        <a:t>Dorado, PR</a:t>
                      </a:r>
                    </a:p>
                  </a:txBody>
                  <a:tcPr anchor="ctr"/>
                </a:tc>
                <a:tc>
                  <a:txBody>
                    <a:bodyPr/>
                    <a:lstStyle/>
                    <a:p>
                      <a:pPr marL="0" algn="ctr" defTabSz="514350" rtl="0" eaLnBrk="1" latinLnBrk="0" hangingPunct="1"/>
                      <a:r>
                        <a:rPr kumimoji="0" lang="en-US" sz="11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CIV-CONGEN</a:t>
                      </a:r>
                      <a:endParaRPr lang="es-ES" sz="1100" kern="1200">
                        <a:solidFill>
                          <a:srgbClr val="00B050"/>
                        </a:solidFill>
                      </a:endParaRPr>
                    </a:p>
                  </a:txBody>
                  <a:tcPr anchor="ctr"/>
                </a:tc>
                <a:tc>
                  <a:txBody>
                    <a:bodyPr/>
                    <a:lstStyle/>
                    <a:p>
                      <a:pPr marL="0" algn="ctr" defTabSz="514350" rtl="0" eaLnBrk="1" latinLnBrk="0" hangingPunct="1"/>
                      <a:r>
                        <a:rPr lang="en-US" sz="1100" u="none" strike="noStrike" kern="1200">
                          <a:effectLst/>
                        </a:rPr>
                        <a:t>12-May-20</a:t>
                      </a:r>
                      <a:endParaRPr lang="es-ES" sz="1100" kern="1200">
                        <a:solidFill>
                          <a:srgbClr val="00B050"/>
                        </a:solidFill>
                      </a:endParaRPr>
                    </a:p>
                  </a:txBody>
                  <a:tcPr anchor="ctr"/>
                </a:tc>
                <a:tc>
                  <a:txBody>
                    <a:bodyPr/>
                    <a:lstStyle/>
                    <a:p>
                      <a:pPr marL="0" algn="ctr" defTabSz="514350" rtl="0" eaLnBrk="1" latinLnBrk="0" hangingPunct="1"/>
                      <a:r>
                        <a:rPr kumimoji="0" lang="en-US" sz="1100" b="0" i="0" u="none" strike="noStrike" kern="1200" cap="none" spc="0" normalizeH="0" baseline="0" noProof="0">
                          <a:ln>
                            <a:noFill/>
                          </a:ln>
                          <a:solidFill>
                            <a:srgbClr val="000000"/>
                          </a:solidFill>
                          <a:effectLst/>
                          <a:uLnTx/>
                          <a:uFillTx/>
                          <a:latin typeface="+mn-lt"/>
                          <a:ea typeface="+mn-ea"/>
                          <a:cs typeface="+mn-cs"/>
                        </a:rPr>
                        <a:t>797</a:t>
                      </a:r>
                      <a:endParaRPr lang="es-ES" sz="1100" kern="1200">
                        <a:solidFill>
                          <a:srgbClr val="00B050"/>
                        </a:solidFill>
                      </a:endParaRPr>
                    </a:p>
                  </a:txBody>
                  <a:tcPr anchor="ctr"/>
                </a:tc>
                <a:tc>
                  <a:txBody>
                    <a:bodyPr/>
                    <a:lstStyle/>
                    <a:p>
                      <a:pPr marL="0" algn="ctr" defTabSz="514350" rtl="0" eaLnBrk="1" latinLnBrk="0" hangingPunct="1"/>
                      <a:r>
                        <a:rPr lang="en-US" sz="1100" u="none" strike="noStrike" kern="1200">
                          <a:solidFill>
                            <a:schemeClr val="dk1"/>
                          </a:solidFill>
                          <a:effectLst/>
                          <a:latin typeface="+mn-lt"/>
                          <a:ea typeface="+mn-ea"/>
                          <a:cs typeface="+mn-cs"/>
                        </a:rPr>
                        <a:t>$11M</a:t>
                      </a:r>
                      <a:endParaRPr lang="es-ES" sz="1100" kern="1200">
                        <a:solidFill>
                          <a:srgbClr val="00B050"/>
                        </a:solidFill>
                      </a:endParaRP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100" u="none" strike="noStrike" kern="1200">
                          <a:solidFill>
                            <a:schemeClr val="dk1"/>
                          </a:solidFill>
                          <a:effectLst/>
                          <a:latin typeface="+mn-lt"/>
                          <a:ea typeface="+mn-ea"/>
                          <a:cs typeface="+mn-cs"/>
                        </a:rPr>
                        <a:t>Construcciones Jose Carro, S.E.</a:t>
                      </a:r>
                    </a:p>
                  </a:txBody>
                  <a:tcPr anchor="ctr"/>
                </a:tc>
                <a:extLst>
                  <a:ext uri="{0D108BD9-81ED-4DB2-BD59-A6C34878D82A}">
                    <a16:rowId xmlns:a16="http://schemas.microsoft.com/office/drawing/2014/main" val="454846394"/>
                  </a:ext>
                </a:extLst>
              </a:tr>
              <a:tr h="396240">
                <a:tc>
                  <a:txBody>
                    <a:bodyPr/>
                    <a:lstStyle/>
                    <a:p>
                      <a:pPr marL="0" algn="l" defTabSz="514350" rtl="0" eaLnBrk="1" latinLnBrk="0" hangingPunct="1"/>
                      <a:r>
                        <a:rPr lang="en-US" sz="1100" kern="1200">
                          <a:solidFill>
                            <a:srgbClr val="00B050"/>
                          </a:solidFill>
                        </a:rPr>
                        <a:t>Rio Puerto Nuevo CNT2 – Roosevelt Avenue Bridge Replacement</a:t>
                      </a:r>
                    </a:p>
                  </a:txBody>
                  <a:tcPr anchor="ctr"/>
                </a:tc>
                <a:tc gridSpan="2">
                  <a:txBody>
                    <a:bodyPr/>
                    <a:lstStyle/>
                    <a:p>
                      <a:pPr marL="0" algn="ctr" defTabSz="514350" rtl="0" eaLnBrk="1" latinLnBrk="0" hangingPunct="1"/>
                      <a:r>
                        <a:rPr lang="en-US" sz="1100">
                          <a:latin typeface="Arial" panose="020B0604020202020204" pitchFamily="34" charset="0"/>
                          <a:cs typeface="Arial" panose="020B0604020202020204" pitchFamily="34" charset="0"/>
                        </a:rPr>
                        <a:t>San Juan, PR</a:t>
                      </a:r>
                      <a:endParaRPr lang="en-US" sz="1100" kern="1200">
                        <a:solidFill>
                          <a:srgbClr val="00B050"/>
                        </a:solidFill>
                      </a:endParaRPr>
                    </a:p>
                  </a:txBody>
                  <a:tcPr anchor="ctr"/>
                </a:tc>
                <a:tc hMerge="1">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100">
                          <a:latin typeface="Arial" panose="020B0604020202020204" pitchFamily="34" charset="0"/>
                          <a:cs typeface="Arial" panose="020B0604020202020204" pitchFamily="34" charset="0"/>
                        </a:rPr>
                        <a:t>San Juan, PR</a:t>
                      </a:r>
                    </a:p>
                  </a:txBody>
                  <a:tcPr anchor="ctr"/>
                </a:tc>
                <a:tc>
                  <a:txBody>
                    <a:bodyPr/>
                    <a:lstStyle/>
                    <a:p>
                      <a:pPr marL="0" algn="ctr" defTabSz="514350" rtl="0" eaLnBrk="1" latinLnBrk="0" hangingPunct="1"/>
                      <a:r>
                        <a:rPr lang="en-US" sz="1100"/>
                        <a:t>CIV-CONGEN</a:t>
                      </a:r>
                      <a:endParaRPr lang="en-US" sz="1100" kern="1200">
                        <a:solidFill>
                          <a:srgbClr val="00B050"/>
                        </a:solidFill>
                      </a:endParaRPr>
                    </a:p>
                  </a:txBody>
                  <a:tcPr anchor="ctr"/>
                </a:tc>
                <a:tc>
                  <a:txBody>
                    <a:bodyPr/>
                    <a:lstStyle/>
                    <a:p>
                      <a:pPr marL="0" algn="ctr" defTabSz="514350" rtl="0" eaLnBrk="1" latinLnBrk="0" hangingPunct="1"/>
                      <a:r>
                        <a:rPr lang="en-US" sz="1100" u="none" strike="noStrike" kern="1200">
                          <a:effectLst/>
                        </a:rPr>
                        <a:t>9-Apr-24</a:t>
                      </a:r>
                      <a:endParaRPr lang="en-US" sz="1100" kern="1200">
                        <a:solidFill>
                          <a:srgbClr val="00B050"/>
                        </a:solidFill>
                      </a:endParaRPr>
                    </a:p>
                  </a:txBody>
                  <a:tcPr anchor="ctr"/>
                </a:tc>
                <a:tc>
                  <a:txBody>
                    <a:bodyPr/>
                    <a:lstStyle/>
                    <a:p>
                      <a:pPr marL="0" algn="ctr" defTabSz="514350" rtl="0" eaLnBrk="1" latinLnBrk="0" hangingPunct="1"/>
                      <a:r>
                        <a:rPr lang="en-US" sz="1100" u="none" strike="noStrike" kern="1200">
                          <a:solidFill>
                            <a:schemeClr val="dk1"/>
                          </a:solidFill>
                          <a:effectLst/>
                          <a:latin typeface="+mn-lt"/>
                          <a:ea typeface="+mn-ea"/>
                          <a:cs typeface="+mn-cs"/>
                        </a:rPr>
                        <a:t>1661</a:t>
                      </a:r>
                      <a:endParaRPr lang="en-US" sz="1100" kern="1200">
                        <a:solidFill>
                          <a:srgbClr val="00B050"/>
                        </a:solidFill>
                      </a:endParaRPr>
                    </a:p>
                  </a:txBody>
                  <a:tcPr anchor="ctr"/>
                </a:tc>
                <a:tc>
                  <a:txBody>
                    <a:bodyPr/>
                    <a:lstStyle/>
                    <a:p>
                      <a:pPr marL="0" algn="ctr" defTabSz="514350" rtl="0" eaLnBrk="1" latinLnBrk="0" hangingPunct="1"/>
                      <a:r>
                        <a:rPr kumimoji="0" lang="en-US" sz="1100" b="0" i="0" u="none" strike="noStrike" kern="1200" cap="none" spc="0" normalizeH="0" baseline="0" noProof="0">
                          <a:ln>
                            <a:noFill/>
                          </a:ln>
                          <a:solidFill>
                            <a:srgbClr val="000000"/>
                          </a:solidFill>
                          <a:effectLst/>
                          <a:uLnTx/>
                          <a:uFillTx/>
                          <a:latin typeface="+mn-lt"/>
                          <a:ea typeface="+mn-ea"/>
                          <a:cs typeface="+mn-cs"/>
                        </a:rPr>
                        <a:t>$150.7M</a:t>
                      </a:r>
                      <a:endParaRPr lang="en-US" sz="1100" kern="1200">
                        <a:solidFill>
                          <a:srgbClr val="00B050"/>
                        </a:solidFill>
                      </a:endParaRP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mn-lt"/>
                          <a:ea typeface="+mn-ea"/>
                          <a:cs typeface="+mn-cs"/>
                        </a:rPr>
                        <a:t>Ferrovial Construction PR, LLC</a:t>
                      </a:r>
                    </a:p>
                  </a:txBody>
                  <a:tcPr anchor="ctr"/>
                </a:tc>
                <a:extLst>
                  <a:ext uri="{0D108BD9-81ED-4DB2-BD59-A6C34878D82A}">
                    <a16:rowId xmlns:a16="http://schemas.microsoft.com/office/drawing/2014/main" val="2833576939"/>
                  </a:ext>
                </a:extLst>
              </a:tr>
              <a:tr h="396240">
                <a:tc>
                  <a:txBody>
                    <a:bodyPr/>
                    <a:lstStyle/>
                    <a:p>
                      <a:pPr marL="0" algn="l" defTabSz="514350" rtl="0" eaLnBrk="1" latinLnBrk="0" hangingPunct="1"/>
                      <a:r>
                        <a:rPr lang="en-US" sz="1100" kern="1200" err="1">
                          <a:solidFill>
                            <a:srgbClr val="00B050"/>
                          </a:solidFill>
                        </a:rPr>
                        <a:t>Caño</a:t>
                      </a:r>
                      <a:r>
                        <a:rPr lang="en-US" sz="1100" kern="1200">
                          <a:solidFill>
                            <a:srgbClr val="00B050"/>
                          </a:solidFill>
                        </a:rPr>
                        <a:t> Martin Peña CNT2 – Western Bridges Scour Protection</a:t>
                      </a:r>
                    </a:p>
                  </a:txBody>
                  <a:tcPr anchor="ctr"/>
                </a:tc>
                <a:tc gridSpan="2">
                  <a:txBody>
                    <a:bodyPr/>
                    <a:lstStyle/>
                    <a:p>
                      <a:pPr marL="0" algn="ctr" defTabSz="514350" rtl="0" eaLnBrk="1" latinLnBrk="0" hangingPunct="1"/>
                      <a:r>
                        <a:rPr lang="en-US" sz="1100">
                          <a:latin typeface="Arial" panose="020B0604020202020204" pitchFamily="34" charset="0"/>
                          <a:cs typeface="Arial" panose="020B0604020202020204" pitchFamily="34" charset="0"/>
                        </a:rPr>
                        <a:t>San Juan, PR</a:t>
                      </a:r>
                      <a:endParaRPr lang="en-US" sz="1100" kern="1200">
                        <a:solidFill>
                          <a:srgbClr val="00B050"/>
                        </a:solidFill>
                      </a:endParaRPr>
                    </a:p>
                  </a:txBody>
                  <a:tcPr anchor="ctr"/>
                </a:tc>
                <a:tc hMerge="1">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100">
                          <a:latin typeface="Arial" panose="020B0604020202020204" pitchFamily="34" charset="0"/>
                          <a:cs typeface="Arial" panose="020B0604020202020204" pitchFamily="34" charset="0"/>
                        </a:rPr>
                        <a:t>San Juan, PR</a:t>
                      </a:r>
                    </a:p>
                  </a:txBody>
                  <a:tcPr anchor="ctr"/>
                </a:tc>
                <a:tc>
                  <a:txBody>
                    <a:bodyPr/>
                    <a:lstStyle/>
                    <a:p>
                      <a:pPr marL="0" algn="ctr" defTabSz="514350" rtl="0" eaLnBrk="1" latinLnBrk="0" hangingPunct="1"/>
                      <a:r>
                        <a:rPr lang="en-US" sz="1100"/>
                        <a:t>CIV-CONGEN</a:t>
                      </a:r>
                      <a:endParaRPr lang="en-US" sz="1100" kern="1200">
                        <a:solidFill>
                          <a:srgbClr val="00B050"/>
                        </a:solidFill>
                      </a:endParaRPr>
                    </a:p>
                  </a:txBody>
                  <a:tcPr anchor="ctr"/>
                </a:tc>
                <a:tc>
                  <a:txBody>
                    <a:bodyPr/>
                    <a:lstStyle/>
                    <a:p>
                      <a:pPr marL="0" algn="ctr" defTabSz="514350" rtl="0" eaLnBrk="1" latinLnBrk="0" hangingPunct="1"/>
                      <a:r>
                        <a:rPr lang="en-US" sz="1100" u="none" strike="noStrike" kern="1200">
                          <a:effectLst/>
                        </a:rPr>
                        <a:t>6-Sep-24</a:t>
                      </a:r>
                      <a:endParaRPr lang="en-US" sz="1100" kern="1200">
                        <a:solidFill>
                          <a:srgbClr val="00B050"/>
                        </a:solidFill>
                      </a:endParaRPr>
                    </a:p>
                  </a:txBody>
                  <a:tcPr anchor="ctr"/>
                </a:tc>
                <a:tc>
                  <a:txBody>
                    <a:bodyPr/>
                    <a:lstStyle/>
                    <a:p>
                      <a:pPr marL="0" algn="ctr" defTabSz="514350" rtl="0" eaLnBrk="1" latinLnBrk="0" hangingPunct="1"/>
                      <a:r>
                        <a:rPr lang="en-US" sz="1100" u="none" strike="noStrike" kern="1200">
                          <a:solidFill>
                            <a:schemeClr val="dk1"/>
                          </a:solidFill>
                          <a:effectLst/>
                          <a:latin typeface="+mn-lt"/>
                          <a:ea typeface="+mn-ea"/>
                          <a:cs typeface="+mn-cs"/>
                        </a:rPr>
                        <a:t>730</a:t>
                      </a:r>
                      <a:endParaRPr lang="en-US" sz="1100" kern="1200">
                        <a:solidFill>
                          <a:srgbClr val="00B050"/>
                        </a:solidFill>
                      </a:endParaRPr>
                    </a:p>
                  </a:txBody>
                  <a:tcPr anchor="ctr"/>
                </a:tc>
                <a:tc>
                  <a:txBody>
                    <a:bodyPr/>
                    <a:lstStyle/>
                    <a:p>
                      <a:pPr marL="0" algn="ctr" defTabSz="514350" rtl="0" eaLnBrk="1" latinLnBrk="0" hangingPunct="1"/>
                      <a:r>
                        <a:rPr kumimoji="0" lang="en-US" sz="1100" b="0" i="0" u="none" strike="noStrike" kern="1200" cap="none" spc="0" normalizeH="0" baseline="0" noProof="0">
                          <a:ln>
                            <a:noFill/>
                          </a:ln>
                          <a:solidFill>
                            <a:srgbClr val="000000"/>
                          </a:solidFill>
                          <a:effectLst/>
                          <a:uLnTx/>
                          <a:uFillTx/>
                          <a:latin typeface="+mn-lt"/>
                          <a:ea typeface="+mn-ea"/>
                          <a:cs typeface="+mn-cs"/>
                        </a:rPr>
                        <a:t>$14.7M</a:t>
                      </a:r>
                      <a:endParaRPr lang="en-US" sz="1100" kern="1200">
                        <a:solidFill>
                          <a:srgbClr val="00B050"/>
                        </a:solidFill>
                      </a:endParaRP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mn-lt"/>
                          <a:ea typeface="+mn-ea"/>
                          <a:cs typeface="+mn-cs"/>
                        </a:rPr>
                        <a:t>NOVEL Construction PR, LLC</a:t>
                      </a:r>
                    </a:p>
                  </a:txBody>
                  <a:tcPr anchor="ctr"/>
                </a:tc>
                <a:extLst>
                  <a:ext uri="{0D108BD9-81ED-4DB2-BD59-A6C34878D82A}">
                    <a16:rowId xmlns:a16="http://schemas.microsoft.com/office/drawing/2014/main" val="4232975097"/>
                  </a:ext>
                </a:extLst>
              </a:tr>
            </a:tbl>
          </a:graphicData>
        </a:graphic>
      </p:graphicFrame>
      <p:pic>
        <p:nvPicPr>
          <p:cNvPr id="7" name="Picture 6">
            <a:extLst>
              <a:ext uri="{FF2B5EF4-FFF2-40B4-BE49-F238E27FC236}">
                <a16:creationId xmlns:a16="http://schemas.microsoft.com/office/drawing/2014/main" id="{BB519A34-D331-646A-A315-7B9B8AA704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06206" y="4032249"/>
            <a:ext cx="3324505" cy="2550584"/>
          </a:xfrm>
          <a:prstGeom prst="rect">
            <a:avLst/>
          </a:prstGeom>
        </p:spPr>
      </p:pic>
      <p:pic>
        <p:nvPicPr>
          <p:cNvPr id="8" name="Picture 7">
            <a:extLst>
              <a:ext uri="{FF2B5EF4-FFF2-40B4-BE49-F238E27FC236}">
                <a16:creationId xmlns:a16="http://schemas.microsoft.com/office/drawing/2014/main" id="{74722EA6-7399-E517-EB96-9DCE56B7263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78749" y="4032250"/>
            <a:ext cx="3333750" cy="2550584"/>
          </a:xfrm>
          <a:prstGeom prst="rect">
            <a:avLst/>
          </a:prstGeom>
        </p:spPr>
      </p:pic>
      <p:pic>
        <p:nvPicPr>
          <p:cNvPr id="9" name="Picture 8">
            <a:extLst>
              <a:ext uri="{FF2B5EF4-FFF2-40B4-BE49-F238E27FC236}">
                <a16:creationId xmlns:a16="http://schemas.microsoft.com/office/drawing/2014/main" id="{0CB3045A-8948-C765-3DF7-AAB54BE20D3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5583" y="4032250"/>
            <a:ext cx="3450167" cy="2592917"/>
          </a:xfrm>
          <a:prstGeom prst="rect">
            <a:avLst/>
          </a:prstGeom>
        </p:spPr>
      </p:pic>
      <p:pic>
        <p:nvPicPr>
          <p:cNvPr id="4" name="Picture 3">
            <a:extLst>
              <a:ext uri="{FF2B5EF4-FFF2-40B4-BE49-F238E27FC236}">
                <a16:creationId xmlns:a16="http://schemas.microsoft.com/office/drawing/2014/main" id="{24FFA93A-E8E1-DEAB-8E13-F64D39F29E0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966876" y="140635"/>
            <a:ext cx="830335" cy="819752"/>
          </a:xfrm>
          <a:prstGeom prst="rect">
            <a:avLst/>
          </a:prstGeom>
        </p:spPr>
      </p:pic>
    </p:spTree>
    <p:extLst>
      <p:ext uri="{BB962C8B-B14F-4D97-AF65-F5344CB8AC3E}">
        <p14:creationId xmlns:p14="http://schemas.microsoft.com/office/powerpoint/2010/main" val="324717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Upper left castle template public">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10.xml><?xml version="1.0" encoding="utf-8"?>
<a:theme xmlns:a="http://schemas.openxmlformats.org/drawingml/2006/main" name="Content Templates">
  <a:themeElements>
    <a:clrScheme name="USACE COLOR SCHEM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Presentation1" id="{78716D87-7E03-45E0-B0FD-33082A230BB4}" vid="{8B72B352-3F7B-4112-BB73-F0A4A820AC4F}"/>
    </a:ext>
  </a:extLst>
</a:theme>
</file>

<file path=ppt/theme/theme11.xml><?xml version="1.0" encoding="utf-8"?>
<a:theme xmlns:a="http://schemas.openxmlformats.org/drawingml/2006/main" name="Content Master">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12.xml><?xml version="1.0" encoding="utf-8"?>
<a:theme xmlns:a="http://schemas.openxmlformats.org/drawingml/2006/main" name="2_Upper left castle template public">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13.xml><?xml version="1.0" encoding="utf-8"?>
<a:theme xmlns:a="http://schemas.openxmlformats.org/drawingml/2006/main" name="3_Upper left castle template public">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14.xml><?xml version="1.0" encoding="utf-8"?>
<a:theme xmlns:a="http://schemas.openxmlformats.org/drawingml/2006/main" name="1_traditional template NON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I Upper left Castle template ">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3.xml><?xml version="1.0" encoding="utf-8"?>
<a:theme xmlns:a="http://schemas.openxmlformats.org/drawingml/2006/main" name="traditional template NON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4.xml><?xml version="1.0" encoding="utf-8"?>
<a:theme xmlns:a="http://schemas.openxmlformats.org/drawingml/2006/main" name="Traditional template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5.xml><?xml version="1.0" encoding="utf-8"?>
<a:theme xmlns:a="http://schemas.openxmlformats.org/drawingml/2006/main" name="2_Upper Left Star and Castle NON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6.xml><?xml version="1.0" encoding="utf-8"?>
<a:theme xmlns:a="http://schemas.openxmlformats.org/drawingml/2006/main" name="Upper Left Star and Castle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7.xml><?xml version="1.0" encoding="utf-8"?>
<a:theme xmlns:a="http://schemas.openxmlformats.org/drawingml/2006/main" name="Chart Color Templates">
  <a:themeElements>
    <a:clrScheme name="Charts">
      <a:dk1>
        <a:srgbClr val="221F20"/>
      </a:dk1>
      <a:lt1>
        <a:srgbClr val="565557"/>
      </a:lt1>
      <a:dk2>
        <a:srgbClr val="FFFFFF"/>
      </a:dk2>
      <a:lt2>
        <a:srgbClr val="D5D5D7"/>
      </a:lt2>
      <a:accent1>
        <a:srgbClr val="F16521"/>
      </a:accent1>
      <a:accent2>
        <a:srgbClr val="2DAA27"/>
      </a:accent2>
      <a:accent3>
        <a:srgbClr val="CF0000"/>
      </a:accent3>
      <a:accent4>
        <a:srgbClr val="FFCC01"/>
      </a:accent4>
      <a:accent5>
        <a:srgbClr val="00308F"/>
      </a:accent5>
      <a:accent6>
        <a:srgbClr val="532476"/>
      </a:accent6>
      <a:hlink>
        <a:srgbClr val="4D7EA1"/>
      </a:hlink>
      <a:folHlink>
        <a:srgbClr val="CF000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7A4F02DA-9F69-4CE8-8688-F5382440A1E1}"/>
    </a:ext>
  </a:extLst>
</a:theme>
</file>

<file path=ppt/theme/theme8.xml><?xml version="1.0" encoding="utf-8"?>
<a:theme xmlns:a="http://schemas.openxmlformats.org/drawingml/2006/main" name="1_Upper left castle template public">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9.xml><?xml version="1.0" encoding="utf-8"?>
<a:theme xmlns:a="http://schemas.openxmlformats.org/drawingml/2006/main" name="Upper left castle template public">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Override1.xml><?xml version="1.0" encoding="utf-8"?>
<a:themeOverride xmlns:a="http://schemas.openxmlformats.org/drawingml/2006/main">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7100381FDE2654D9182235D5C48BEA4" ma:contentTypeVersion="12" ma:contentTypeDescription="Create a new document." ma:contentTypeScope="" ma:versionID="f9603cd42e904619a9d1847cae7eec7d">
  <xsd:schema xmlns:xsd="http://www.w3.org/2001/XMLSchema" xmlns:xs="http://www.w3.org/2001/XMLSchema" xmlns:p="http://schemas.microsoft.com/office/2006/metadata/properties" xmlns:ns2="f1eff502-ff9d-4035-a22d-7f67bb5abc17" xmlns:ns3="5aec694f-913f-4e34-b8ce-97a44a611345" targetNamespace="http://schemas.microsoft.com/office/2006/metadata/properties" ma:root="true" ma:fieldsID="0487761fbf7346cb9c7beea64cc01b55" ns2:_="" ns3:_="">
    <xsd:import namespace="f1eff502-ff9d-4035-a22d-7f67bb5abc17"/>
    <xsd:import namespace="5aec694f-913f-4e34-b8ce-97a44a611345"/>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eff502-ff9d-4035-a22d-7f67bb5abc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2e6c1609-49e0-4fdc-8f5b-8b798a969131"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aec694f-913f-4e34-b8ce-97a44a611345"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b0a2cb35-2411-4b26-a985-8de5931807bf}" ma:internalName="TaxCatchAll" ma:showField="CatchAllData" ma:web="5aec694f-913f-4e34-b8ce-97a44a611345">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aec694f-913f-4e34-b8ce-97a44a611345" xsi:nil="true"/>
    <lcf76f155ced4ddcb4097134ff3c332f xmlns="f1eff502-ff9d-4035-a22d-7f67bb5abc1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25656DA-FD01-4111-8C77-4057E3B27417}">
  <ds:schemaRefs>
    <ds:schemaRef ds:uri="5aec694f-913f-4e34-b8ce-97a44a611345"/>
    <ds:schemaRef ds:uri="f1eff502-ff9d-4035-a22d-7f67bb5abc1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E97AD00-DED0-44BE-A3AF-30A11FCE5406}">
  <ds:schemaRefs>
    <ds:schemaRef ds:uri="http://schemas.microsoft.com/sharepoint/v3/contenttype/forms"/>
  </ds:schemaRefs>
</ds:datastoreItem>
</file>

<file path=customXml/itemProps3.xml><?xml version="1.0" encoding="utf-8"?>
<ds:datastoreItem xmlns:ds="http://schemas.openxmlformats.org/officeDocument/2006/customXml" ds:itemID="{BE21A064-6591-4492-B85E-C2371477601D}">
  <ds:schemaRefs>
    <ds:schemaRef ds:uri="http://purl.org/dc/dcmitype/"/>
    <ds:schemaRef ds:uri="http://schemas.microsoft.com/office/infopath/2007/PartnerControls"/>
    <ds:schemaRef ds:uri="http://schemas.openxmlformats.org/package/2006/metadata/core-properties"/>
    <ds:schemaRef ds:uri="http://schemas.microsoft.com/office/2006/metadata/properties"/>
    <ds:schemaRef ds:uri="http://schemas.microsoft.com/office/2006/documentManagement/types"/>
    <ds:schemaRef ds:uri="http://purl.org/dc/elements/1.1/"/>
    <ds:schemaRef ds:uri="f1eff502-ff9d-4035-a22d-7f67bb5abc17"/>
    <ds:schemaRef ds:uri="5aec694f-913f-4e34-b8ce-97a44a611345"/>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TF VIPR_Master_Template_2023_(Draft)</Template>
  <TotalTime>2047</TotalTime>
  <Words>3119</Words>
  <Application>Microsoft Office PowerPoint</Application>
  <PresentationFormat>Widescreen</PresentationFormat>
  <Paragraphs>796</Paragraphs>
  <Slides>30</Slides>
  <Notes>27</Notes>
  <HiddenSlides>2</HiddenSlides>
  <MMClips>0</MMClips>
  <ScaleCrop>false</ScaleCrop>
  <HeadingPairs>
    <vt:vector size="6" baseType="variant">
      <vt:variant>
        <vt:lpstr>Fonts Used</vt:lpstr>
      </vt:variant>
      <vt:variant>
        <vt:i4>7</vt:i4>
      </vt:variant>
      <vt:variant>
        <vt:lpstr>Theme</vt:lpstr>
      </vt:variant>
      <vt:variant>
        <vt:i4>14</vt:i4>
      </vt:variant>
      <vt:variant>
        <vt:lpstr>Slide Titles</vt:lpstr>
      </vt:variant>
      <vt:variant>
        <vt:i4>30</vt:i4>
      </vt:variant>
    </vt:vector>
  </HeadingPairs>
  <TitlesOfParts>
    <vt:vector size="51" baseType="lpstr">
      <vt:lpstr>Amasis MT Pro Black</vt:lpstr>
      <vt:lpstr>Aptos</vt:lpstr>
      <vt:lpstr>Arial</vt:lpstr>
      <vt:lpstr>Calibri</vt:lpstr>
      <vt:lpstr>Century Gothic</vt:lpstr>
      <vt:lpstr>Tahoma</vt:lpstr>
      <vt:lpstr>Wingdings</vt:lpstr>
      <vt:lpstr>Upper left castle template public</vt:lpstr>
      <vt:lpstr>CUI Upper left Castle template </vt:lpstr>
      <vt:lpstr>traditional template NON CUI</vt:lpstr>
      <vt:lpstr>Traditional template CUI</vt:lpstr>
      <vt:lpstr>2_Upper Left Star and Castle NON CUI</vt:lpstr>
      <vt:lpstr>Upper Left Star and Castle CUI</vt:lpstr>
      <vt:lpstr>Chart Color Templates</vt:lpstr>
      <vt:lpstr>1_Upper left castle template public</vt:lpstr>
      <vt:lpstr>Upper left castle template public</vt:lpstr>
      <vt:lpstr>Content Templates</vt:lpstr>
      <vt:lpstr>Content Master</vt:lpstr>
      <vt:lpstr>2_Upper left castle template public</vt:lpstr>
      <vt:lpstr>3_Upper left castle template public</vt:lpstr>
      <vt:lpstr>1_traditional template NON CUI</vt:lpstr>
      <vt:lpstr>U.S. Army Corps of engineers  Caribbean District</vt:lpstr>
      <vt:lpstr> Evolution of A DISTRICT</vt:lpstr>
      <vt:lpstr>Caribbean District</vt:lpstr>
      <vt:lpstr>District capabilities</vt:lpstr>
      <vt:lpstr>Caribbean district programs  Civil works, regulatory, MILitary,  and interagency and international services, Emergency management  </vt:lpstr>
      <vt:lpstr>PowerPoint Presentation</vt:lpstr>
      <vt:lpstr>PowerPoint Presentation</vt:lpstr>
      <vt:lpstr>PowerPoint Presentation</vt:lpstr>
      <vt:lpstr>PowerPoint Presentation</vt:lpstr>
      <vt:lpstr>PowerPoint Presentation</vt:lpstr>
      <vt:lpstr>Rio de la plata - overview</vt:lpstr>
      <vt:lpstr>PowerPoint Presentation</vt:lpstr>
      <vt:lpstr>CAÑO MARTÍN PEÑA - OVERVIEW</vt:lpstr>
      <vt:lpstr>Integrated schedule</vt:lpstr>
      <vt:lpstr>EXPECTED construction AWARDS FY26-28</vt:lpstr>
      <vt:lpstr>Integrated schedule</vt:lpstr>
      <vt:lpstr>Saa contract opportunities</vt:lpstr>
      <vt:lpstr>  System for award management (SAM)</vt:lpstr>
      <vt:lpstr>The federal marketplace</vt:lpstr>
      <vt:lpstr>The federal marketplace</vt:lpstr>
      <vt:lpstr>The federal marketplace</vt:lpstr>
      <vt:lpstr>The federal marketplace</vt:lpstr>
      <vt:lpstr>The federal marketplace</vt:lpstr>
      <vt:lpstr>Procurement Integrated Enterprise Environment (PIEE)</vt:lpstr>
      <vt:lpstr>Procurement Integrated Enterprise Environment (PIEE)</vt:lpstr>
      <vt:lpstr>Procurement Integrated Enterprise Environment (PIEE)</vt:lpstr>
      <vt:lpstr>Procurement Integrated Enterprise Environment (PIEE)</vt:lpstr>
      <vt:lpstr>solicitation structure: what you should know</vt:lpstr>
      <vt:lpstr>solicitation structure: what you should know</vt:lpstr>
      <vt:lpstr>Partner with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Industry Day Slides</dc:title>
  <dc:creator>Garcia-Beltran, Lyan I CIV USARMY CESAJ (USA)</dc:creator>
  <cp:lastModifiedBy>Crespo, Maricarmen CIV USARMY USACE (USA)</cp:lastModifiedBy>
  <cp:revision>31</cp:revision>
  <cp:lastPrinted>2025-02-19T20:35:58Z</cp:lastPrinted>
  <dcterms:created xsi:type="dcterms:W3CDTF">2024-09-11T13:54:39Z</dcterms:created>
  <dcterms:modified xsi:type="dcterms:W3CDTF">2025-09-04T20:50:34Z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0x010100E7100381FDE2654D9182235D5C48BEA4</vt:lpwstr>
  </property>
  <property fmtid="{D5CDD505-2E9C-101B-9397-08002B2CF9AE}" pid="3" name="MediaServiceImageTags">
    <vt:lpwstr/>
  </property>
</Properties>
</file>