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5" r:id="rId3"/>
    <p:sldId id="421" r:id="rId4"/>
    <p:sldId id="410" r:id="rId5"/>
    <p:sldId id="411" r:id="rId6"/>
    <p:sldId id="412" r:id="rId7"/>
    <p:sldId id="413" r:id="rId8"/>
    <p:sldId id="420" r:id="rId9"/>
    <p:sldId id="415" r:id="rId10"/>
    <p:sldId id="418" r:id="rId11"/>
    <p:sldId id="414" r:id="rId12"/>
    <p:sldId id="419" r:id="rId13"/>
    <p:sldId id="391" r:id="rId14"/>
    <p:sldId id="390" r:id="rId15"/>
    <p:sldId id="417" r:id="rId16"/>
    <p:sldId id="424" r:id="rId17"/>
    <p:sldId id="425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24848-DF64-47CA-9433-AA76FDEC8D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5F7EBF-8B21-4E0C-BD3F-535C421CECB4}">
      <dgm:prSet/>
      <dgm:spPr/>
      <dgm:t>
        <a:bodyPr/>
        <a:lstStyle/>
        <a:p>
          <a:r>
            <a:rPr lang="en-US"/>
            <a:t>We all have a role</a:t>
          </a:r>
        </a:p>
      </dgm:t>
    </dgm:pt>
    <dgm:pt modelId="{2AD8E41F-2CF0-4A9D-BF42-E9F9A0ECB1B8}" type="parTrans" cxnId="{9CDCCE3A-11DC-4229-88E8-70B7572A0730}">
      <dgm:prSet/>
      <dgm:spPr/>
      <dgm:t>
        <a:bodyPr/>
        <a:lstStyle/>
        <a:p>
          <a:endParaRPr lang="en-US"/>
        </a:p>
      </dgm:t>
    </dgm:pt>
    <dgm:pt modelId="{4F3B2784-0FAB-4EC5-B784-813FEBDE3A1F}" type="sibTrans" cxnId="{9CDCCE3A-11DC-4229-88E8-70B7572A0730}">
      <dgm:prSet/>
      <dgm:spPr/>
      <dgm:t>
        <a:bodyPr/>
        <a:lstStyle/>
        <a:p>
          <a:endParaRPr lang="en-US"/>
        </a:p>
      </dgm:t>
    </dgm:pt>
    <dgm:pt modelId="{AC3679A2-E71A-4E33-89D3-4D485E9F1E1E}">
      <dgm:prSet/>
      <dgm:spPr/>
      <dgm:t>
        <a:bodyPr/>
        <a:lstStyle/>
        <a:p>
          <a:r>
            <a:rPr lang="en-US"/>
            <a:t>USDOT/Federal Highway Administration is:</a:t>
          </a:r>
        </a:p>
      </dgm:t>
    </dgm:pt>
    <dgm:pt modelId="{84BF2A48-94FD-426B-93E5-D462D76F8B49}" type="parTrans" cxnId="{09300415-FB0D-42B5-82AE-9D7F40AB6701}">
      <dgm:prSet/>
      <dgm:spPr/>
      <dgm:t>
        <a:bodyPr/>
        <a:lstStyle/>
        <a:p>
          <a:endParaRPr lang="en-US"/>
        </a:p>
      </dgm:t>
    </dgm:pt>
    <dgm:pt modelId="{30A6C064-DFE6-470E-962E-F7BB5F6F9192}" type="sibTrans" cxnId="{09300415-FB0D-42B5-82AE-9D7F40AB6701}">
      <dgm:prSet/>
      <dgm:spPr/>
      <dgm:t>
        <a:bodyPr/>
        <a:lstStyle/>
        <a:p>
          <a:endParaRPr lang="en-US"/>
        </a:p>
      </dgm:t>
    </dgm:pt>
    <dgm:pt modelId="{35323344-8A1F-4660-8B49-40428C3155D6}">
      <dgm:prSet/>
      <dgm:spPr/>
      <dgm:t>
        <a:bodyPr/>
        <a:lstStyle/>
        <a:p>
          <a:r>
            <a:rPr lang="en-US"/>
            <a:t>Providing a record level of $, highest in history</a:t>
          </a:r>
        </a:p>
      </dgm:t>
    </dgm:pt>
    <dgm:pt modelId="{C90EBE49-679B-4877-BF9D-97DE8823BE9D}" type="parTrans" cxnId="{731D808D-C572-4771-90C7-6A785B064EC0}">
      <dgm:prSet/>
      <dgm:spPr/>
      <dgm:t>
        <a:bodyPr/>
        <a:lstStyle/>
        <a:p>
          <a:endParaRPr lang="en-US"/>
        </a:p>
      </dgm:t>
    </dgm:pt>
    <dgm:pt modelId="{29D83CDE-5B9A-4A54-8517-BC5DEFBE9EEC}" type="sibTrans" cxnId="{731D808D-C572-4771-90C7-6A785B064EC0}">
      <dgm:prSet/>
      <dgm:spPr/>
      <dgm:t>
        <a:bodyPr/>
        <a:lstStyle/>
        <a:p>
          <a:endParaRPr lang="en-US"/>
        </a:p>
      </dgm:t>
    </dgm:pt>
    <dgm:pt modelId="{29232066-58D9-4417-958C-2BF5A2361932}">
      <dgm:prSet/>
      <dgm:spPr/>
      <dgm:t>
        <a:bodyPr/>
        <a:lstStyle/>
        <a:p>
          <a:r>
            <a:rPr lang="en-US"/>
            <a:t>New Funding Programs (Competitive Grants). Puerto Rico is successful in some proposals. Example: PR 2 La Vita is largest Grant in history</a:t>
          </a:r>
        </a:p>
      </dgm:t>
    </dgm:pt>
    <dgm:pt modelId="{550D3D0A-B90B-41D2-811A-B7D80C756651}" type="parTrans" cxnId="{913AA327-5895-4EE1-9BFF-3FD5C9502D03}">
      <dgm:prSet/>
      <dgm:spPr/>
      <dgm:t>
        <a:bodyPr/>
        <a:lstStyle/>
        <a:p>
          <a:endParaRPr lang="en-US"/>
        </a:p>
      </dgm:t>
    </dgm:pt>
    <dgm:pt modelId="{4F23874F-6E15-4DD9-B3EC-C02CF11932AF}" type="sibTrans" cxnId="{913AA327-5895-4EE1-9BFF-3FD5C9502D03}">
      <dgm:prSet/>
      <dgm:spPr/>
      <dgm:t>
        <a:bodyPr/>
        <a:lstStyle/>
        <a:p>
          <a:endParaRPr lang="en-US"/>
        </a:p>
      </dgm:t>
    </dgm:pt>
    <dgm:pt modelId="{72227E68-AC6A-48E7-B746-25D29C909CA2}">
      <dgm:prSet/>
      <dgm:spPr/>
      <dgm:t>
        <a:bodyPr/>
        <a:lstStyle/>
        <a:p>
          <a:r>
            <a:rPr lang="en-US" dirty="0"/>
            <a:t>Help move projects forward, not be a hurdle, be a facilitator. “Your success is my success”. Align goals</a:t>
          </a:r>
        </a:p>
      </dgm:t>
    </dgm:pt>
    <dgm:pt modelId="{552F4535-C462-483E-9678-5BFFF4E31A44}" type="parTrans" cxnId="{57F67369-E466-4B1E-B774-99CB37473CA1}">
      <dgm:prSet/>
      <dgm:spPr/>
      <dgm:t>
        <a:bodyPr/>
        <a:lstStyle/>
        <a:p>
          <a:endParaRPr lang="en-US"/>
        </a:p>
      </dgm:t>
    </dgm:pt>
    <dgm:pt modelId="{6806BEEA-76CF-43C0-B61D-EF02A2EB1C9E}" type="sibTrans" cxnId="{57F67369-E466-4B1E-B774-99CB37473CA1}">
      <dgm:prSet/>
      <dgm:spPr/>
      <dgm:t>
        <a:bodyPr/>
        <a:lstStyle/>
        <a:p>
          <a:endParaRPr lang="en-US"/>
        </a:p>
      </dgm:t>
    </dgm:pt>
    <dgm:pt modelId="{9AF6D19B-1E14-47FB-8B83-4C9372EF53BC}">
      <dgm:prSet/>
      <dgm:spPr/>
      <dgm:t>
        <a:bodyPr/>
        <a:lstStyle/>
        <a:p>
          <a:r>
            <a:rPr lang="en-US" dirty="0"/>
            <a:t>Memorandum of Understanding/Agreement (MOU) with </a:t>
          </a:r>
          <a:r>
            <a:rPr lang="en-US" dirty="0" err="1"/>
            <a:t>Carreteras</a:t>
          </a:r>
          <a:endParaRPr lang="en-US" dirty="0"/>
        </a:p>
      </dgm:t>
    </dgm:pt>
    <dgm:pt modelId="{8B102F77-63B3-486D-8B16-2CAA2794989C}" type="parTrans" cxnId="{FFF442B6-EECB-4113-8FB6-6371EAC45CE0}">
      <dgm:prSet/>
      <dgm:spPr/>
      <dgm:t>
        <a:bodyPr/>
        <a:lstStyle/>
        <a:p>
          <a:endParaRPr lang="en-US"/>
        </a:p>
      </dgm:t>
    </dgm:pt>
    <dgm:pt modelId="{F3F12387-DA22-48C3-9ED4-D45E25D9690D}" type="sibTrans" cxnId="{FFF442B6-EECB-4113-8FB6-6371EAC45CE0}">
      <dgm:prSet/>
      <dgm:spPr/>
      <dgm:t>
        <a:bodyPr/>
        <a:lstStyle/>
        <a:p>
          <a:endParaRPr lang="en-US"/>
        </a:p>
      </dgm:t>
    </dgm:pt>
    <dgm:pt modelId="{2637F37C-F08D-46EB-AA47-8F34F9EE603A}">
      <dgm:prSet/>
      <dgm:spPr/>
      <dgm:t>
        <a:bodyPr/>
        <a:lstStyle/>
        <a:p>
          <a:r>
            <a:rPr lang="en-US" dirty="0"/>
            <a:t>Provide Technical Assistance/Training</a:t>
          </a:r>
        </a:p>
      </dgm:t>
    </dgm:pt>
    <dgm:pt modelId="{56062503-19D9-49D1-A0F9-EA8F3340E2F6}" type="parTrans" cxnId="{7B7B584B-02E6-4214-BB1E-A7586149C372}">
      <dgm:prSet/>
      <dgm:spPr/>
      <dgm:t>
        <a:bodyPr/>
        <a:lstStyle/>
        <a:p>
          <a:endParaRPr lang="en-US"/>
        </a:p>
      </dgm:t>
    </dgm:pt>
    <dgm:pt modelId="{59AF348D-5EB6-47F3-A2ED-909E34DB47D1}" type="sibTrans" cxnId="{7B7B584B-02E6-4214-BB1E-A7586149C372}">
      <dgm:prSet/>
      <dgm:spPr/>
      <dgm:t>
        <a:bodyPr/>
        <a:lstStyle/>
        <a:p>
          <a:endParaRPr lang="en-US"/>
        </a:p>
      </dgm:t>
    </dgm:pt>
    <dgm:pt modelId="{035C1273-90B7-4A97-8CF4-C5944D8C9135}">
      <dgm:prSet/>
      <dgm:spPr/>
      <dgm:t>
        <a:bodyPr/>
        <a:lstStyle/>
        <a:p>
          <a:r>
            <a:rPr lang="en-US"/>
            <a:t>Promote Innovation (Every Day Counts EDC)</a:t>
          </a:r>
        </a:p>
      </dgm:t>
    </dgm:pt>
    <dgm:pt modelId="{3B38F36B-7FB4-4B25-9334-E57078C3CD33}" type="parTrans" cxnId="{D258DC08-96EC-42CA-BDD6-8FAB30AC2FF7}">
      <dgm:prSet/>
      <dgm:spPr/>
      <dgm:t>
        <a:bodyPr/>
        <a:lstStyle/>
        <a:p>
          <a:endParaRPr lang="en-US"/>
        </a:p>
      </dgm:t>
    </dgm:pt>
    <dgm:pt modelId="{BA6C9D53-B888-4562-A930-B295BE111341}" type="sibTrans" cxnId="{D258DC08-96EC-42CA-BDD6-8FAB30AC2FF7}">
      <dgm:prSet/>
      <dgm:spPr/>
      <dgm:t>
        <a:bodyPr/>
        <a:lstStyle/>
        <a:p>
          <a:endParaRPr lang="en-US"/>
        </a:p>
      </dgm:t>
    </dgm:pt>
    <dgm:pt modelId="{49B95494-EF68-4831-96AE-C5034EA52294}">
      <dgm:prSet/>
      <dgm:spPr/>
      <dgm:t>
        <a:bodyPr/>
        <a:lstStyle/>
        <a:p>
          <a:r>
            <a:rPr lang="en-US" dirty="0"/>
            <a:t>Established Artificial Intelligence (IA) “Center of Excellence” </a:t>
          </a:r>
        </a:p>
      </dgm:t>
    </dgm:pt>
    <dgm:pt modelId="{DDC13986-63ED-4E1F-AB0D-5CCDC6F2C51D}" type="parTrans" cxnId="{1F912257-FBE6-4405-BC0C-EC4DC9D595B0}">
      <dgm:prSet/>
      <dgm:spPr/>
    </dgm:pt>
    <dgm:pt modelId="{21B0037F-0FDF-47F5-8A2D-22752481150A}" type="sibTrans" cxnId="{1F912257-FBE6-4405-BC0C-EC4DC9D595B0}">
      <dgm:prSet/>
      <dgm:spPr/>
    </dgm:pt>
    <dgm:pt modelId="{A7C4A7F6-C764-4E5A-B1B3-656619240870}" type="pres">
      <dgm:prSet presAssocID="{00424848-DF64-47CA-9433-AA76FDEC8D72}" presName="linear" presStyleCnt="0">
        <dgm:presLayoutVars>
          <dgm:animLvl val="lvl"/>
          <dgm:resizeHandles val="exact"/>
        </dgm:presLayoutVars>
      </dgm:prSet>
      <dgm:spPr/>
    </dgm:pt>
    <dgm:pt modelId="{A6F1C00B-AA00-412F-8EE1-2B7FA822C66D}" type="pres">
      <dgm:prSet presAssocID="{055F7EBF-8B21-4E0C-BD3F-535C421CECB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361F9F6-B470-4909-A06C-35573F0BA75D}" type="pres">
      <dgm:prSet presAssocID="{4F3B2784-0FAB-4EC5-B784-813FEBDE3A1F}" presName="spacer" presStyleCnt="0"/>
      <dgm:spPr/>
    </dgm:pt>
    <dgm:pt modelId="{70E1EDD2-5579-46E4-A707-F1FB9EFDC178}" type="pres">
      <dgm:prSet presAssocID="{AC3679A2-E71A-4E33-89D3-4D485E9F1E1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85D9286-415D-45DC-ACAB-F31E338BFBE8}" type="pres">
      <dgm:prSet presAssocID="{AC3679A2-E71A-4E33-89D3-4D485E9F1E1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258DC08-96EC-42CA-BDD6-8FAB30AC2FF7}" srcId="{AC3679A2-E71A-4E33-89D3-4D485E9F1E1E}" destId="{035C1273-90B7-4A97-8CF4-C5944D8C9135}" srcOrd="6" destOrd="0" parTransId="{3B38F36B-7FB4-4B25-9334-E57078C3CD33}" sibTransId="{BA6C9D53-B888-4562-A930-B295BE111341}"/>
    <dgm:cxn modelId="{09300415-FB0D-42B5-82AE-9D7F40AB6701}" srcId="{00424848-DF64-47CA-9433-AA76FDEC8D72}" destId="{AC3679A2-E71A-4E33-89D3-4D485E9F1E1E}" srcOrd="1" destOrd="0" parTransId="{84BF2A48-94FD-426B-93E5-D462D76F8B49}" sibTransId="{30A6C064-DFE6-470E-962E-F7BB5F6F9192}"/>
    <dgm:cxn modelId="{5419491B-95E5-4430-AD4B-D6183CF41791}" type="presOf" srcId="{AC3679A2-E71A-4E33-89D3-4D485E9F1E1E}" destId="{70E1EDD2-5579-46E4-A707-F1FB9EFDC178}" srcOrd="0" destOrd="0" presId="urn:microsoft.com/office/officeart/2005/8/layout/vList2"/>
    <dgm:cxn modelId="{3864CC1E-0D67-4220-B367-94625DDEF47A}" type="presOf" srcId="{9AF6D19B-1E14-47FB-8B83-4C9372EF53BC}" destId="{C85D9286-415D-45DC-ACAB-F31E338BFBE8}" srcOrd="0" destOrd="3" presId="urn:microsoft.com/office/officeart/2005/8/layout/vList2"/>
    <dgm:cxn modelId="{913AA327-5895-4EE1-9BFF-3FD5C9502D03}" srcId="{AC3679A2-E71A-4E33-89D3-4D485E9F1E1E}" destId="{29232066-58D9-4417-958C-2BF5A2361932}" srcOrd="1" destOrd="0" parTransId="{550D3D0A-B90B-41D2-811A-B7D80C756651}" sibTransId="{4F23874F-6E15-4DD9-B3EC-C02CF11932AF}"/>
    <dgm:cxn modelId="{9CDCCE3A-11DC-4229-88E8-70B7572A0730}" srcId="{00424848-DF64-47CA-9433-AA76FDEC8D72}" destId="{055F7EBF-8B21-4E0C-BD3F-535C421CECB4}" srcOrd="0" destOrd="0" parTransId="{2AD8E41F-2CF0-4A9D-BF42-E9F9A0ECB1B8}" sibTransId="{4F3B2784-0FAB-4EC5-B784-813FEBDE3A1F}"/>
    <dgm:cxn modelId="{6C234661-21E1-4A12-A9A9-C7FDDA71A7FC}" type="presOf" srcId="{00424848-DF64-47CA-9433-AA76FDEC8D72}" destId="{A7C4A7F6-C764-4E5A-B1B3-656619240870}" srcOrd="0" destOrd="0" presId="urn:microsoft.com/office/officeart/2005/8/layout/vList2"/>
    <dgm:cxn modelId="{CCFA1666-1072-4FC0-8742-ADFEF1F32EC9}" type="presOf" srcId="{72227E68-AC6A-48E7-B746-25D29C909CA2}" destId="{C85D9286-415D-45DC-ACAB-F31E338BFBE8}" srcOrd="0" destOrd="2" presId="urn:microsoft.com/office/officeart/2005/8/layout/vList2"/>
    <dgm:cxn modelId="{B58E7747-4301-4C07-A352-A84F4C3848AD}" type="presOf" srcId="{49B95494-EF68-4831-96AE-C5034EA52294}" destId="{C85D9286-415D-45DC-ACAB-F31E338BFBE8}" srcOrd="0" destOrd="4" presId="urn:microsoft.com/office/officeart/2005/8/layout/vList2"/>
    <dgm:cxn modelId="{4AF5B667-2320-4962-A7E1-1EBBBFF92A17}" type="presOf" srcId="{35323344-8A1F-4660-8B49-40428C3155D6}" destId="{C85D9286-415D-45DC-ACAB-F31E338BFBE8}" srcOrd="0" destOrd="0" presId="urn:microsoft.com/office/officeart/2005/8/layout/vList2"/>
    <dgm:cxn modelId="{57F67369-E466-4B1E-B774-99CB37473CA1}" srcId="{AC3679A2-E71A-4E33-89D3-4D485E9F1E1E}" destId="{72227E68-AC6A-48E7-B746-25D29C909CA2}" srcOrd="2" destOrd="0" parTransId="{552F4535-C462-483E-9678-5BFFF4E31A44}" sibTransId="{6806BEEA-76CF-43C0-B61D-EF02A2EB1C9E}"/>
    <dgm:cxn modelId="{7B7B584B-02E6-4214-BB1E-A7586149C372}" srcId="{AC3679A2-E71A-4E33-89D3-4D485E9F1E1E}" destId="{2637F37C-F08D-46EB-AA47-8F34F9EE603A}" srcOrd="5" destOrd="0" parTransId="{56062503-19D9-49D1-A0F9-EA8F3340E2F6}" sibTransId="{59AF348D-5EB6-47F3-A2ED-909E34DB47D1}"/>
    <dgm:cxn modelId="{1F912257-FBE6-4405-BC0C-EC4DC9D595B0}" srcId="{AC3679A2-E71A-4E33-89D3-4D485E9F1E1E}" destId="{49B95494-EF68-4831-96AE-C5034EA52294}" srcOrd="4" destOrd="0" parTransId="{DDC13986-63ED-4E1F-AB0D-5CCDC6F2C51D}" sibTransId="{21B0037F-0FDF-47F5-8A2D-22752481150A}"/>
    <dgm:cxn modelId="{AB00D081-C4A0-4EF6-AB45-5555FA9DE4C8}" type="presOf" srcId="{2637F37C-F08D-46EB-AA47-8F34F9EE603A}" destId="{C85D9286-415D-45DC-ACAB-F31E338BFBE8}" srcOrd="0" destOrd="5" presId="urn:microsoft.com/office/officeart/2005/8/layout/vList2"/>
    <dgm:cxn modelId="{731D808D-C572-4771-90C7-6A785B064EC0}" srcId="{AC3679A2-E71A-4E33-89D3-4D485E9F1E1E}" destId="{35323344-8A1F-4660-8B49-40428C3155D6}" srcOrd="0" destOrd="0" parTransId="{C90EBE49-679B-4877-BF9D-97DE8823BE9D}" sibTransId="{29D83CDE-5B9A-4A54-8517-BC5DEFBE9EEC}"/>
    <dgm:cxn modelId="{90EFC591-EB6F-4DCE-A65C-EFF0CFEBDBCF}" type="presOf" srcId="{055F7EBF-8B21-4E0C-BD3F-535C421CECB4}" destId="{A6F1C00B-AA00-412F-8EE1-2B7FA822C66D}" srcOrd="0" destOrd="0" presId="urn:microsoft.com/office/officeart/2005/8/layout/vList2"/>
    <dgm:cxn modelId="{73CD7A99-6DF0-461E-A3AC-8A0160156237}" type="presOf" srcId="{29232066-58D9-4417-958C-2BF5A2361932}" destId="{C85D9286-415D-45DC-ACAB-F31E338BFBE8}" srcOrd="0" destOrd="1" presId="urn:microsoft.com/office/officeart/2005/8/layout/vList2"/>
    <dgm:cxn modelId="{FFF442B6-EECB-4113-8FB6-6371EAC45CE0}" srcId="{AC3679A2-E71A-4E33-89D3-4D485E9F1E1E}" destId="{9AF6D19B-1E14-47FB-8B83-4C9372EF53BC}" srcOrd="3" destOrd="0" parTransId="{8B102F77-63B3-486D-8B16-2CAA2794989C}" sibTransId="{F3F12387-DA22-48C3-9ED4-D45E25D9690D}"/>
    <dgm:cxn modelId="{177F53E6-6888-4942-A0AC-2306E13D7D47}" type="presOf" srcId="{035C1273-90B7-4A97-8CF4-C5944D8C9135}" destId="{C85D9286-415D-45DC-ACAB-F31E338BFBE8}" srcOrd="0" destOrd="6" presId="urn:microsoft.com/office/officeart/2005/8/layout/vList2"/>
    <dgm:cxn modelId="{FF7111CD-438B-4987-B9C5-F983163477C6}" type="presParOf" srcId="{A7C4A7F6-C764-4E5A-B1B3-656619240870}" destId="{A6F1C00B-AA00-412F-8EE1-2B7FA822C66D}" srcOrd="0" destOrd="0" presId="urn:microsoft.com/office/officeart/2005/8/layout/vList2"/>
    <dgm:cxn modelId="{DC3F90D7-4936-43BA-9F07-1D58B37F9D31}" type="presParOf" srcId="{A7C4A7F6-C764-4E5A-B1B3-656619240870}" destId="{9361F9F6-B470-4909-A06C-35573F0BA75D}" srcOrd="1" destOrd="0" presId="urn:microsoft.com/office/officeart/2005/8/layout/vList2"/>
    <dgm:cxn modelId="{A5A8D73A-AA92-4DC5-A508-83A12DA6C5FF}" type="presParOf" srcId="{A7C4A7F6-C764-4E5A-B1B3-656619240870}" destId="{70E1EDD2-5579-46E4-A707-F1FB9EFDC178}" srcOrd="2" destOrd="0" presId="urn:microsoft.com/office/officeart/2005/8/layout/vList2"/>
    <dgm:cxn modelId="{DAA172CA-5BB9-4ED0-AE7E-88699449EBAD}" type="presParOf" srcId="{A7C4A7F6-C764-4E5A-B1B3-656619240870}" destId="{C85D9286-415D-45DC-ACAB-F31E338BFBE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6451F-1973-446D-948B-55BCAFF0063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38DEA3B-DE9D-4D57-AA37-EF76DC988C08}">
      <dgm:prSet/>
      <dgm:spPr/>
      <dgm:t>
        <a:bodyPr/>
        <a:lstStyle/>
        <a:p>
          <a:r>
            <a:rPr lang="en-US" b="1"/>
            <a:t>SAFETY</a:t>
          </a:r>
          <a:r>
            <a:rPr lang="en-US"/>
            <a:t>: Reaffirm that safety is the Department’s top priority</a:t>
          </a:r>
        </a:p>
      </dgm:t>
    </dgm:pt>
    <dgm:pt modelId="{8E50648A-AB40-4518-B872-A4C810D20BBF}" type="parTrans" cxnId="{C70492BC-42CF-4ABF-9D5A-75263C8953D4}">
      <dgm:prSet/>
      <dgm:spPr/>
      <dgm:t>
        <a:bodyPr/>
        <a:lstStyle/>
        <a:p>
          <a:endParaRPr lang="en-US"/>
        </a:p>
      </dgm:t>
    </dgm:pt>
    <dgm:pt modelId="{D0CA4E31-FD10-4FAC-8996-41B55C1E372B}" type="sibTrans" cxnId="{C70492BC-42CF-4ABF-9D5A-75263C8953D4}">
      <dgm:prSet/>
      <dgm:spPr/>
      <dgm:t>
        <a:bodyPr/>
        <a:lstStyle/>
        <a:p>
          <a:endParaRPr lang="en-US"/>
        </a:p>
      </dgm:t>
    </dgm:pt>
    <dgm:pt modelId="{BC7785CB-2C04-41ED-9206-25869D020824}">
      <dgm:prSet/>
      <dgm:spPr/>
      <dgm:t>
        <a:bodyPr/>
        <a:lstStyle/>
        <a:p>
          <a:r>
            <a:rPr lang="en-US" b="1"/>
            <a:t>INFRASTRUCTURE</a:t>
          </a:r>
          <a:r>
            <a:rPr lang="en-US"/>
            <a:t>: Invest in high-quality transportation infrastructure capacity to unlock American prosperity </a:t>
          </a:r>
        </a:p>
      </dgm:t>
    </dgm:pt>
    <dgm:pt modelId="{FA2A7115-5AA3-452B-A513-11C55F253D70}" type="parTrans" cxnId="{F505C0E9-940C-4321-AA3E-274E2F89E89E}">
      <dgm:prSet/>
      <dgm:spPr/>
      <dgm:t>
        <a:bodyPr/>
        <a:lstStyle/>
        <a:p>
          <a:endParaRPr lang="en-US"/>
        </a:p>
      </dgm:t>
    </dgm:pt>
    <dgm:pt modelId="{B8987969-4A5E-489A-B318-303C91D4D649}" type="sibTrans" cxnId="{F505C0E9-940C-4321-AA3E-274E2F89E89E}">
      <dgm:prSet/>
      <dgm:spPr/>
      <dgm:t>
        <a:bodyPr/>
        <a:lstStyle/>
        <a:p>
          <a:endParaRPr lang="en-US"/>
        </a:p>
      </dgm:t>
    </dgm:pt>
    <dgm:pt modelId="{A5079321-D024-4BA9-89B5-EE589332EE58}">
      <dgm:prSet/>
      <dgm:spPr/>
      <dgm:t>
        <a:bodyPr/>
        <a:lstStyle/>
        <a:p>
          <a:r>
            <a:rPr lang="en-US" b="1"/>
            <a:t>INNOVATION</a:t>
          </a:r>
          <a:r>
            <a:rPr lang="en-US"/>
            <a:t>: Lead the world by bringing the best of American ingenuity to transportation</a:t>
          </a:r>
        </a:p>
      </dgm:t>
    </dgm:pt>
    <dgm:pt modelId="{E42D3C00-1E7C-4A1A-A732-210ECE787037}" type="parTrans" cxnId="{80C7DD7F-2538-41C6-B980-7EDD963E44AB}">
      <dgm:prSet/>
      <dgm:spPr/>
      <dgm:t>
        <a:bodyPr/>
        <a:lstStyle/>
        <a:p>
          <a:endParaRPr lang="en-US"/>
        </a:p>
      </dgm:t>
    </dgm:pt>
    <dgm:pt modelId="{C8BB39ED-3253-4308-AE4F-B89BF9B81BDC}" type="sibTrans" cxnId="{80C7DD7F-2538-41C6-B980-7EDD963E44AB}">
      <dgm:prSet/>
      <dgm:spPr/>
      <dgm:t>
        <a:bodyPr/>
        <a:lstStyle/>
        <a:p>
          <a:endParaRPr lang="en-US"/>
        </a:p>
      </dgm:t>
    </dgm:pt>
    <dgm:pt modelId="{88EBBB2C-95A6-4183-B4F4-1DB0E05D820D}">
      <dgm:prSet/>
      <dgm:spPr/>
      <dgm:t>
        <a:bodyPr/>
        <a:lstStyle/>
        <a:p>
          <a:r>
            <a:rPr lang="en-US" b="1"/>
            <a:t>EFFICIENCY</a:t>
          </a:r>
          <a:r>
            <a:rPr lang="en-US"/>
            <a:t>: Improve efficiency and accountability across the Department</a:t>
          </a:r>
        </a:p>
      </dgm:t>
    </dgm:pt>
    <dgm:pt modelId="{CE494C5C-7120-4862-827A-F3E259028D27}" type="parTrans" cxnId="{306F4480-AF27-41D1-8ED3-45E228632F90}">
      <dgm:prSet/>
      <dgm:spPr/>
      <dgm:t>
        <a:bodyPr/>
        <a:lstStyle/>
        <a:p>
          <a:endParaRPr lang="en-US"/>
        </a:p>
      </dgm:t>
    </dgm:pt>
    <dgm:pt modelId="{AFEA1872-5DBB-459A-8C3D-1AD6D8711EBC}" type="sibTrans" cxnId="{306F4480-AF27-41D1-8ED3-45E228632F90}">
      <dgm:prSet/>
      <dgm:spPr/>
      <dgm:t>
        <a:bodyPr/>
        <a:lstStyle/>
        <a:p>
          <a:endParaRPr lang="en-US"/>
        </a:p>
      </dgm:t>
    </dgm:pt>
    <dgm:pt modelId="{723442E2-17CD-467C-AA2E-96443A8BEC96}" type="pres">
      <dgm:prSet presAssocID="{33A6451F-1973-446D-948B-55BCAFF0063C}" presName="root" presStyleCnt="0">
        <dgm:presLayoutVars>
          <dgm:dir/>
          <dgm:resizeHandles val="exact"/>
        </dgm:presLayoutVars>
      </dgm:prSet>
      <dgm:spPr/>
    </dgm:pt>
    <dgm:pt modelId="{800EB9CA-2A8E-4A69-B8C2-97711B4EA980}" type="pres">
      <dgm:prSet presAssocID="{33A6451F-1973-446D-948B-55BCAFF0063C}" presName="container" presStyleCnt="0">
        <dgm:presLayoutVars>
          <dgm:dir/>
          <dgm:resizeHandles val="exact"/>
        </dgm:presLayoutVars>
      </dgm:prSet>
      <dgm:spPr/>
    </dgm:pt>
    <dgm:pt modelId="{5FDF67D5-16D8-4E4A-B9CC-DD19CAA8C855}" type="pres">
      <dgm:prSet presAssocID="{938DEA3B-DE9D-4D57-AA37-EF76DC988C08}" presName="compNode" presStyleCnt="0"/>
      <dgm:spPr/>
    </dgm:pt>
    <dgm:pt modelId="{03609732-0852-459D-9357-27A3E2856820}" type="pres">
      <dgm:prSet presAssocID="{938DEA3B-DE9D-4D57-AA37-EF76DC988C08}" presName="iconBgRect" presStyleLbl="bgShp" presStyleIdx="0" presStyleCnt="4"/>
      <dgm:spPr/>
    </dgm:pt>
    <dgm:pt modelId="{3C221EDE-E70E-48EE-A25D-1FF7E33CC8B3}" type="pres">
      <dgm:prSet presAssocID="{938DEA3B-DE9D-4D57-AA37-EF76DC988C0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6E3274A-CB14-4601-9158-05691B6A0255}" type="pres">
      <dgm:prSet presAssocID="{938DEA3B-DE9D-4D57-AA37-EF76DC988C08}" presName="spaceRect" presStyleCnt="0"/>
      <dgm:spPr/>
    </dgm:pt>
    <dgm:pt modelId="{32A07E5E-94C9-417B-B0DA-659CD28B4E16}" type="pres">
      <dgm:prSet presAssocID="{938DEA3B-DE9D-4D57-AA37-EF76DC988C08}" presName="textRect" presStyleLbl="revTx" presStyleIdx="0" presStyleCnt="4">
        <dgm:presLayoutVars>
          <dgm:chMax val="1"/>
          <dgm:chPref val="1"/>
        </dgm:presLayoutVars>
      </dgm:prSet>
      <dgm:spPr/>
    </dgm:pt>
    <dgm:pt modelId="{BA8A410D-F765-4FD9-8663-C0DF022543AB}" type="pres">
      <dgm:prSet presAssocID="{D0CA4E31-FD10-4FAC-8996-41B55C1E372B}" presName="sibTrans" presStyleLbl="sibTrans2D1" presStyleIdx="0" presStyleCnt="0"/>
      <dgm:spPr/>
    </dgm:pt>
    <dgm:pt modelId="{9F5E84C9-0BA0-4E51-8F31-90D3E79DE827}" type="pres">
      <dgm:prSet presAssocID="{BC7785CB-2C04-41ED-9206-25869D020824}" presName="compNode" presStyleCnt="0"/>
      <dgm:spPr/>
    </dgm:pt>
    <dgm:pt modelId="{7F054E40-08B8-40EC-9C75-9E76E19C63F6}" type="pres">
      <dgm:prSet presAssocID="{BC7785CB-2C04-41ED-9206-25869D020824}" presName="iconBgRect" presStyleLbl="bgShp" presStyleIdx="1" presStyleCnt="4"/>
      <dgm:spPr/>
    </dgm:pt>
    <dgm:pt modelId="{32809FAD-1019-40FC-BAC7-29E3C3B8A4E4}" type="pres">
      <dgm:prSet presAssocID="{BC7785CB-2C04-41ED-9206-25869D02082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B347B2A-D4A0-4628-AE53-9D93FE1273A5}" type="pres">
      <dgm:prSet presAssocID="{BC7785CB-2C04-41ED-9206-25869D020824}" presName="spaceRect" presStyleCnt="0"/>
      <dgm:spPr/>
    </dgm:pt>
    <dgm:pt modelId="{C0987846-C4C8-493C-92E5-536843646DED}" type="pres">
      <dgm:prSet presAssocID="{BC7785CB-2C04-41ED-9206-25869D020824}" presName="textRect" presStyleLbl="revTx" presStyleIdx="1" presStyleCnt="4">
        <dgm:presLayoutVars>
          <dgm:chMax val="1"/>
          <dgm:chPref val="1"/>
        </dgm:presLayoutVars>
      </dgm:prSet>
      <dgm:spPr/>
    </dgm:pt>
    <dgm:pt modelId="{ECCD0E64-A1B4-4B67-910E-4C0EA436F24F}" type="pres">
      <dgm:prSet presAssocID="{B8987969-4A5E-489A-B318-303C91D4D649}" presName="sibTrans" presStyleLbl="sibTrans2D1" presStyleIdx="0" presStyleCnt="0"/>
      <dgm:spPr/>
    </dgm:pt>
    <dgm:pt modelId="{96714094-8754-40C8-8CA3-5B5259006306}" type="pres">
      <dgm:prSet presAssocID="{A5079321-D024-4BA9-89B5-EE589332EE58}" presName="compNode" presStyleCnt="0"/>
      <dgm:spPr/>
    </dgm:pt>
    <dgm:pt modelId="{127E4CBF-1429-44FA-95C8-E3F3D26D8665}" type="pres">
      <dgm:prSet presAssocID="{A5079321-D024-4BA9-89B5-EE589332EE58}" presName="iconBgRect" presStyleLbl="bgShp" presStyleIdx="2" presStyleCnt="4"/>
      <dgm:spPr/>
    </dgm:pt>
    <dgm:pt modelId="{85A6FAB9-504E-4825-A9C7-34D25EDE0755}" type="pres">
      <dgm:prSet presAssocID="{A5079321-D024-4BA9-89B5-EE589332EE5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2E4433FD-D90A-491E-B05E-4B4179E7EB23}" type="pres">
      <dgm:prSet presAssocID="{A5079321-D024-4BA9-89B5-EE589332EE58}" presName="spaceRect" presStyleCnt="0"/>
      <dgm:spPr/>
    </dgm:pt>
    <dgm:pt modelId="{817737AF-4D47-409F-9E95-C342BE738F3A}" type="pres">
      <dgm:prSet presAssocID="{A5079321-D024-4BA9-89B5-EE589332EE58}" presName="textRect" presStyleLbl="revTx" presStyleIdx="2" presStyleCnt="4">
        <dgm:presLayoutVars>
          <dgm:chMax val="1"/>
          <dgm:chPref val="1"/>
        </dgm:presLayoutVars>
      </dgm:prSet>
      <dgm:spPr/>
    </dgm:pt>
    <dgm:pt modelId="{226211F0-0E2E-4DCC-81F5-D7F478E3016E}" type="pres">
      <dgm:prSet presAssocID="{C8BB39ED-3253-4308-AE4F-B89BF9B81BDC}" presName="sibTrans" presStyleLbl="sibTrans2D1" presStyleIdx="0" presStyleCnt="0"/>
      <dgm:spPr/>
    </dgm:pt>
    <dgm:pt modelId="{2BE73B72-6DF1-4979-8875-D552D7C2E621}" type="pres">
      <dgm:prSet presAssocID="{88EBBB2C-95A6-4183-B4F4-1DB0E05D820D}" presName="compNode" presStyleCnt="0"/>
      <dgm:spPr/>
    </dgm:pt>
    <dgm:pt modelId="{20CF261C-88E8-466F-B0BD-2D41251AFDB1}" type="pres">
      <dgm:prSet presAssocID="{88EBBB2C-95A6-4183-B4F4-1DB0E05D820D}" presName="iconBgRect" presStyleLbl="bgShp" presStyleIdx="3" presStyleCnt="4"/>
      <dgm:spPr/>
    </dgm:pt>
    <dgm:pt modelId="{FF4D7441-2EA5-4EC6-ABDB-D85B68583953}" type="pres">
      <dgm:prSet presAssocID="{88EBBB2C-95A6-4183-B4F4-1DB0E05D820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3C08259C-77EA-4EB8-B9BF-26DDBFC84716}" type="pres">
      <dgm:prSet presAssocID="{88EBBB2C-95A6-4183-B4F4-1DB0E05D820D}" presName="spaceRect" presStyleCnt="0"/>
      <dgm:spPr/>
    </dgm:pt>
    <dgm:pt modelId="{BB68A73E-317B-4439-86F3-6F147822580C}" type="pres">
      <dgm:prSet presAssocID="{88EBBB2C-95A6-4183-B4F4-1DB0E05D820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0129C2A-A254-4B5B-B0AA-174CF1222672}" type="presOf" srcId="{BC7785CB-2C04-41ED-9206-25869D020824}" destId="{C0987846-C4C8-493C-92E5-536843646DED}" srcOrd="0" destOrd="0" presId="urn:microsoft.com/office/officeart/2018/2/layout/IconCircleList"/>
    <dgm:cxn modelId="{83ED3845-AF2A-4E8A-9822-E3B1FB41C65E}" type="presOf" srcId="{88EBBB2C-95A6-4183-B4F4-1DB0E05D820D}" destId="{BB68A73E-317B-4439-86F3-6F147822580C}" srcOrd="0" destOrd="0" presId="urn:microsoft.com/office/officeart/2018/2/layout/IconCircleList"/>
    <dgm:cxn modelId="{9A940256-7AFD-47FA-994D-FFD059612038}" type="presOf" srcId="{C8BB39ED-3253-4308-AE4F-B89BF9B81BDC}" destId="{226211F0-0E2E-4DCC-81F5-D7F478E3016E}" srcOrd="0" destOrd="0" presId="urn:microsoft.com/office/officeart/2018/2/layout/IconCircleList"/>
    <dgm:cxn modelId="{5731297C-C0C4-47E0-B0D9-D42B22E391E0}" type="presOf" srcId="{A5079321-D024-4BA9-89B5-EE589332EE58}" destId="{817737AF-4D47-409F-9E95-C342BE738F3A}" srcOrd="0" destOrd="0" presId="urn:microsoft.com/office/officeart/2018/2/layout/IconCircleList"/>
    <dgm:cxn modelId="{80C7DD7F-2538-41C6-B980-7EDD963E44AB}" srcId="{33A6451F-1973-446D-948B-55BCAFF0063C}" destId="{A5079321-D024-4BA9-89B5-EE589332EE58}" srcOrd="2" destOrd="0" parTransId="{E42D3C00-1E7C-4A1A-A732-210ECE787037}" sibTransId="{C8BB39ED-3253-4308-AE4F-B89BF9B81BDC}"/>
    <dgm:cxn modelId="{306F4480-AF27-41D1-8ED3-45E228632F90}" srcId="{33A6451F-1973-446D-948B-55BCAFF0063C}" destId="{88EBBB2C-95A6-4183-B4F4-1DB0E05D820D}" srcOrd="3" destOrd="0" parTransId="{CE494C5C-7120-4862-827A-F3E259028D27}" sibTransId="{AFEA1872-5DBB-459A-8C3D-1AD6D8711EBC}"/>
    <dgm:cxn modelId="{8DD32EB6-57B5-4AD4-99B6-8A425A972964}" type="presOf" srcId="{B8987969-4A5E-489A-B318-303C91D4D649}" destId="{ECCD0E64-A1B4-4B67-910E-4C0EA436F24F}" srcOrd="0" destOrd="0" presId="urn:microsoft.com/office/officeart/2018/2/layout/IconCircleList"/>
    <dgm:cxn modelId="{83DB8CBB-CF86-4C71-B6E1-FBC0F2427F48}" type="presOf" srcId="{33A6451F-1973-446D-948B-55BCAFF0063C}" destId="{723442E2-17CD-467C-AA2E-96443A8BEC96}" srcOrd="0" destOrd="0" presId="urn:microsoft.com/office/officeart/2018/2/layout/IconCircleList"/>
    <dgm:cxn modelId="{C70492BC-42CF-4ABF-9D5A-75263C8953D4}" srcId="{33A6451F-1973-446D-948B-55BCAFF0063C}" destId="{938DEA3B-DE9D-4D57-AA37-EF76DC988C08}" srcOrd="0" destOrd="0" parTransId="{8E50648A-AB40-4518-B872-A4C810D20BBF}" sibTransId="{D0CA4E31-FD10-4FAC-8996-41B55C1E372B}"/>
    <dgm:cxn modelId="{32A747E1-AB11-45F9-911E-4B531E8F88BD}" type="presOf" srcId="{D0CA4E31-FD10-4FAC-8996-41B55C1E372B}" destId="{BA8A410D-F765-4FD9-8663-C0DF022543AB}" srcOrd="0" destOrd="0" presId="urn:microsoft.com/office/officeart/2018/2/layout/IconCircleList"/>
    <dgm:cxn modelId="{6FF01EE9-5DF7-437F-A629-6AE9F1947A3D}" type="presOf" srcId="{938DEA3B-DE9D-4D57-AA37-EF76DC988C08}" destId="{32A07E5E-94C9-417B-B0DA-659CD28B4E16}" srcOrd="0" destOrd="0" presId="urn:microsoft.com/office/officeart/2018/2/layout/IconCircleList"/>
    <dgm:cxn modelId="{F505C0E9-940C-4321-AA3E-274E2F89E89E}" srcId="{33A6451F-1973-446D-948B-55BCAFF0063C}" destId="{BC7785CB-2C04-41ED-9206-25869D020824}" srcOrd="1" destOrd="0" parTransId="{FA2A7115-5AA3-452B-A513-11C55F253D70}" sibTransId="{B8987969-4A5E-489A-B318-303C91D4D649}"/>
    <dgm:cxn modelId="{D06C8DA7-4368-4684-987F-8EE7CE1BD1F1}" type="presParOf" srcId="{723442E2-17CD-467C-AA2E-96443A8BEC96}" destId="{800EB9CA-2A8E-4A69-B8C2-97711B4EA980}" srcOrd="0" destOrd="0" presId="urn:microsoft.com/office/officeart/2018/2/layout/IconCircleList"/>
    <dgm:cxn modelId="{3FDE5A53-4919-4101-9217-4F53FAFE798F}" type="presParOf" srcId="{800EB9CA-2A8E-4A69-B8C2-97711B4EA980}" destId="{5FDF67D5-16D8-4E4A-B9CC-DD19CAA8C855}" srcOrd="0" destOrd="0" presId="urn:microsoft.com/office/officeart/2018/2/layout/IconCircleList"/>
    <dgm:cxn modelId="{CCCCB440-9900-44FB-BBB0-CB3BEE64DD91}" type="presParOf" srcId="{5FDF67D5-16D8-4E4A-B9CC-DD19CAA8C855}" destId="{03609732-0852-459D-9357-27A3E2856820}" srcOrd="0" destOrd="0" presId="urn:microsoft.com/office/officeart/2018/2/layout/IconCircleList"/>
    <dgm:cxn modelId="{BFFEE7F6-7186-4D91-8D40-752DA59AFA49}" type="presParOf" srcId="{5FDF67D5-16D8-4E4A-B9CC-DD19CAA8C855}" destId="{3C221EDE-E70E-48EE-A25D-1FF7E33CC8B3}" srcOrd="1" destOrd="0" presId="urn:microsoft.com/office/officeart/2018/2/layout/IconCircleList"/>
    <dgm:cxn modelId="{CF1F1F0A-44BC-4945-977F-5E7C5900958E}" type="presParOf" srcId="{5FDF67D5-16D8-4E4A-B9CC-DD19CAA8C855}" destId="{76E3274A-CB14-4601-9158-05691B6A0255}" srcOrd="2" destOrd="0" presId="urn:microsoft.com/office/officeart/2018/2/layout/IconCircleList"/>
    <dgm:cxn modelId="{C0F9D4E5-1DEE-49A9-BD9F-80B09D69EFE6}" type="presParOf" srcId="{5FDF67D5-16D8-4E4A-B9CC-DD19CAA8C855}" destId="{32A07E5E-94C9-417B-B0DA-659CD28B4E16}" srcOrd="3" destOrd="0" presId="urn:microsoft.com/office/officeart/2018/2/layout/IconCircleList"/>
    <dgm:cxn modelId="{EFC79C00-144D-470F-97FD-FE91F9B990D0}" type="presParOf" srcId="{800EB9CA-2A8E-4A69-B8C2-97711B4EA980}" destId="{BA8A410D-F765-4FD9-8663-C0DF022543AB}" srcOrd="1" destOrd="0" presId="urn:microsoft.com/office/officeart/2018/2/layout/IconCircleList"/>
    <dgm:cxn modelId="{0B907F46-E729-4CAB-BFF8-A41B339F3792}" type="presParOf" srcId="{800EB9CA-2A8E-4A69-B8C2-97711B4EA980}" destId="{9F5E84C9-0BA0-4E51-8F31-90D3E79DE827}" srcOrd="2" destOrd="0" presId="urn:microsoft.com/office/officeart/2018/2/layout/IconCircleList"/>
    <dgm:cxn modelId="{9C0B4A6A-FCBD-44B7-9DCA-C2B87B717A78}" type="presParOf" srcId="{9F5E84C9-0BA0-4E51-8F31-90D3E79DE827}" destId="{7F054E40-08B8-40EC-9C75-9E76E19C63F6}" srcOrd="0" destOrd="0" presId="urn:microsoft.com/office/officeart/2018/2/layout/IconCircleList"/>
    <dgm:cxn modelId="{4FC597D7-95D8-4737-979C-77A5BC3DD54F}" type="presParOf" srcId="{9F5E84C9-0BA0-4E51-8F31-90D3E79DE827}" destId="{32809FAD-1019-40FC-BAC7-29E3C3B8A4E4}" srcOrd="1" destOrd="0" presId="urn:microsoft.com/office/officeart/2018/2/layout/IconCircleList"/>
    <dgm:cxn modelId="{18663495-0AB3-4C84-BA0B-0AE50D010C36}" type="presParOf" srcId="{9F5E84C9-0BA0-4E51-8F31-90D3E79DE827}" destId="{CB347B2A-D4A0-4628-AE53-9D93FE1273A5}" srcOrd="2" destOrd="0" presId="urn:microsoft.com/office/officeart/2018/2/layout/IconCircleList"/>
    <dgm:cxn modelId="{F15CFC85-63F5-4D55-9E5A-52BD7EAC94A9}" type="presParOf" srcId="{9F5E84C9-0BA0-4E51-8F31-90D3E79DE827}" destId="{C0987846-C4C8-493C-92E5-536843646DED}" srcOrd="3" destOrd="0" presId="urn:microsoft.com/office/officeart/2018/2/layout/IconCircleList"/>
    <dgm:cxn modelId="{52286E07-941C-4443-B62C-50496792EA24}" type="presParOf" srcId="{800EB9CA-2A8E-4A69-B8C2-97711B4EA980}" destId="{ECCD0E64-A1B4-4B67-910E-4C0EA436F24F}" srcOrd="3" destOrd="0" presId="urn:microsoft.com/office/officeart/2018/2/layout/IconCircleList"/>
    <dgm:cxn modelId="{113491E7-CE1B-4DE7-BFFE-C652D624A2ED}" type="presParOf" srcId="{800EB9CA-2A8E-4A69-B8C2-97711B4EA980}" destId="{96714094-8754-40C8-8CA3-5B5259006306}" srcOrd="4" destOrd="0" presId="urn:microsoft.com/office/officeart/2018/2/layout/IconCircleList"/>
    <dgm:cxn modelId="{4F4B1D6F-CE81-4512-8BBA-E3A2CB42EED9}" type="presParOf" srcId="{96714094-8754-40C8-8CA3-5B5259006306}" destId="{127E4CBF-1429-44FA-95C8-E3F3D26D8665}" srcOrd="0" destOrd="0" presId="urn:microsoft.com/office/officeart/2018/2/layout/IconCircleList"/>
    <dgm:cxn modelId="{4DA0DF0B-4CD1-4651-B212-DB3D9EA148CC}" type="presParOf" srcId="{96714094-8754-40C8-8CA3-5B5259006306}" destId="{85A6FAB9-504E-4825-A9C7-34D25EDE0755}" srcOrd="1" destOrd="0" presId="urn:microsoft.com/office/officeart/2018/2/layout/IconCircleList"/>
    <dgm:cxn modelId="{09C0123F-E0BB-4CDA-B70B-A998D48FFE64}" type="presParOf" srcId="{96714094-8754-40C8-8CA3-5B5259006306}" destId="{2E4433FD-D90A-491E-B05E-4B4179E7EB23}" srcOrd="2" destOrd="0" presId="urn:microsoft.com/office/officeart/2018/2/layout/IconCircleList"/>
    <dgm:cxn modelId="{5E3306BF-FCF7-4B03-AF85-C8459595DE57}" type="presParOf" srcId="{96714094-8754-40C8-8CA3-5B5259006306}" destId="{817737AF-4D47-409F-9E95-C342BE738F3A}" srcOrd="3" destOrd="0" presId="urn:microsoft.com/office/officeart/2018/2/layout/IconCircleList"/>
    <dgm:cxn modelId="{39C21A7A-27A2-4208-9309-B53BE76114A5}" type="presParOf" srcId="{800EB9CA-2A8E-4A69-B8C2-97711B4EA980}" destId="{226211F0-0E2E-4DCC-81F5-D7F478E3016E}" srcOrd="5" destOrd="0" presId="urn:microsoft.com/office/officeart/2018/2/layout/IconCircleList"/>
    <dgm:cxn modelId="{F4131DD8-AB36-4E87-A955-FDFD393F5410}" type="presParOf" srcId="{800EB9CA-2A8E-4A69-B8C2-97711B4EA980}" destId="{2BE73B72-6DF1-4979-8875-D552D7C2E621}" srcOrd="6" destOrd="0" presId="urn:microsoft.com/office/officeart/2018/2/layout/IconCircleList"/>
    <dgm:cxn modelId="{AFE0F7DE-5D0B-4B8D-A871-AB83005FD280}" type="presParOf" srcId="{2BE73B72-6DF1-4979-8875-D552D7C2E621}" destId="{20CF261C-88E8-466F-B0BD-2D41251AFDB1}" srcOrd="0" destOrd="0" presId="urn:microsoft.com/office/officeart/2018/2/layout/IconCircleList"/>
    <dgm:cxn modelId="{B365D70F-7D7C-4D20-AF40-73B8023E6D4F}" type="presParOf" srcId="{2BE73B72-6DF1-4979-8875-D552D7C2E621}" destId="{FF4D7441-2EA5-4EC6-ABDB-D85B68583953}" srcOrd="1" destOrd="0" presId="urn:microsoft.com/office/officeart/2018/2/layout/IconCircleList"/>
    <dgm:cxn modelId="{479BB81C-0125-4603-B2E0-2C7A6A5BB9BB}" type="presParOf" srcId="{2BE73B72-6DF1-4979-8875-D552D7C2E621}" destId="{3C08259C-77EA-4EB8-B9BF-26DDBFC84716}" srcOrd="2" destOrd="0" presId="urn:microsoft.com/office/officeart/2018/2/layout/IconCircleList"/>
    <dgm:cxn modelId="{885A4231-718C-4FE6-92B5-CA3D70009C47}" type="presParOf" srcId="{2BE73B72-6DF1-4979-8875-D552D7C2E621}" destId="{BB68A73E-317B-4439-86F3-6F147822580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1C00B-AA00-412F-8EE1-2B7FA822C66D}">
      <dsp:nvSpPr>
        <dsp:cNvPr id="0" name=""/>
        <dsp:cNvSpPr/>
      </dsp:nvSpPr>
      <dsp:spPr>
        <a:xfrm>
          <a:off x="0" y="34569"/>
          <a:ext cx="78867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We all have a role</a:t>
          </a:r>
        </a:p>
      </dsp:txBody>
      <dsp:txXfrm>
        <a:off x="30442" y="65011"/>
        <a:ext cx="7825816" cy="562726"/>
      </dsp:txXfrm>
    </dsp:sp>
    <dsp:sp modelId="{70E1EDD2-5579-46E4-A707-F1FB9EFDC178}">
      <dsp:nvSpPr>
        <dsp:cNvPr id="0" name=""/>
        <dsp:cNvSpPr/>
      </dsp:nvSpPr>
      <dsp:spPr>
        <a:xfrm>
          <a:off x="0" y="733059"/>
          <a:ext cx="7886700" cy="62361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USDOT/Federal Highway Administration is:</a:t>
          </a:r>
        </a:p>
      </dsp:txBody>
      <dsp:txXfrm>
        <a:off x="30442" y="763501"/>
        <a:ext cx="7825816" cy="562726"/>
      </dsp:txXfrm>
    </dsp:sp>
    <dsp:sp modelId="{C85D9286-415D-45DC-ACAB-F31E338BFBE8}">
      <dsp:nvSpPr>
        <dsp:cNvPr id="0" name=""/>
        <dsp:cNvSpPr/>
      </dsp:nvSpPr>
      <dsp:spPr>
        <a:xfrm>
          <a:off x="0" y="1356669"/>
          <a:ext cx="7886700" cy="2960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Providing a record level of $, highest in history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New Funding Programs (Competitive Grants). Puerto Rico is successful in some proposals. Example: PR 2 La Vita is largest Grant in history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Help move projects forward, not be a hurdle, be a facilitator. “Your success is my success”. Align goals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Memorandum of Understanding/Agreement (MOU) with </a:t>
          </a:r>
          <a:r>
            <a:rPr lang="en-US" sz="2000" kern="1200" dirty="0" err="1"/>
            <a:t>Carreteras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Established Artificial Intelligence (IA) “Center of Excellence”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Provide Technical Assistance/Training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Promote Innovation (Every Day Counts EDC)</a:t>
          </a:r>
        </a:p>
      </dsp:txBody>
      <dsp:txXfrm>
        <a:off x="0" y="1356669"/>
        <a:ext cx="7886700" cy="2960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09732-0852-459D-9357-27A3E2856820}">
      <dsp:nvSpPr>
        <dsp:cNvPr id="0" name=""/>
        <dsp:cNvSpPr/>
      </dsp:nvSpPr>
      <dsp:spPr>
        <a:xfrm>
          <a:off x="145153" y="800136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221EDE-E70E-48EE-A25D-1FF7E33CC8B3}">
      <dsp:nvSpPr>
        <dsp:cNvPr id="0" name=""/>
        <dsp:cNvSpPr/>
      </dsp:nvSpPr>
      <dsp:spPr>
        <a:xfrm>
          <a:off x="356344" y="1011326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07E5E-94C9-417B-B0DA-659CD28B4E16}">
      <dsp:nvSpPr>
        <dsp:cNvPr id="0" name=""/>
        <dsp:cNvSpPr/>
      </dsp:nvSpPr>
      <dsp:spPr>
        <a:xfrm>
          <a:off x="1366323" y="800136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SAFETY</a:t>
          </a:r>
          <a:r>
            <a:rPr lang="en-US" sz="1600" kern="1200"/>
            <a:t>: Reaffirm that safety is the Department’s top priority</a:t>
          </a:r>
        </a:p>
      </dsp:txBody>
      <dsp:txXfrm>
        <a:off x="1366323" y="800136"/>
        <a:ext cx="2370505" cy="1005669"/>
      </dsp:txXfrm>
    </dsp:sp>
    <dsp:sp modelId="{7F054E40-08B8-40EC-9C75-9E76E19C63F6}">
      <dsp:nvSpPr>
        <dsp:cNvPr id="0" name=""/>
        <dsp:cNvSpPr/>
      </dsp:nvSpPr>
      <dsp:spPr>
        <a:xfrm>
          <a:off x="4149871" y="800136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09FAD-1019-40FC-BAC7-29E3C3B8A4E4}">
      <dsp:nvSpPr>
        <dsp:cNvPr id="0" name=""/>
        <dsp:cNvSpPr/>
      </dsp:nvSpPr>
      <dsp:spPr>
        <a:xfrm>
          <a:off x="4361061" y="1011326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87846-C4C8-493C-92E5-536843646DED}">
      <dsp:nvSpPr>
        <dsp:cNvPr id="0" name=""/>
        <dsp:cNvSpPr/>
      </dsp:nvSpPr>
      <dsp:spPr>
        <a:xfrm>
          <a:off x="5371040" y="800136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INFRASTRUCTURE</a:t>
          </a:r>
          <a:r>
            <a:rPr lang="en-US" sz="1600" kern="1200"/>
            <a:t>: Invest in high-quality transportation infrastructure capacity to unlock American prosperity </a:t>
          </a:r>
        </a:p>
      </dsp:txBody>
      <dsp:txXfrm>
        <a:off x="5371040" y="800136"/>
        <a:ext cx="2370505" cy="1005669"/>
      </dsp:txXfrm>
    </dsp:sp>
    <dsp:sp modelId="{127E4CBF-1429-44FA-95C8-E3F3D26D8665}">
      <dsp:nvSpPr>
        <dsp:cNvPr id="0" name=""/>
        <dsp:cNvSpPr/>
      </dsp:nvSpPr>
      <dsp:spPr>
        <a:xfrm>
          <a:off x="145153" y="2545532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A6FAB9-504E-4825-A9C7-34D25EDE0755}">
      <dsp:nvSpPr>
        <dsp:cNvPr id="0" name=""/>
        <dsp:cNvSpPr/>
      </dsp:nvSpPr>
      <dsp:spPr>
        <a:xfrm>
          <a:off x="356344" y="2756723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737AF-4D47-409F-9E95-C342BE738F3A}">
      <dsp:nvSpPr>
        <dsp:cNvPr id="0" name=""/>
        <dsp:cNvSpPr/>
      </dsp:nvSpPr>
      <dsp:spPr>
        <a:xfrm>
          <a:off x="1366323" y="2545532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INNOVATION</a:t>
          </a:r>
          <a:r>
            <a:rPr lang="en-US" sz="1600" kern="1200"/>
            <a:t>: Lead the world by bringing the best of American ingenuity to transportation</a:t>
          </a:r>
        </a:p>
      </dsp:txBody>
      <dsp:txXfrm>
        <a:off x="1366323" y="2545532"/>
        <a:ext cx="2370505" cy="1005669"/>
      </dsp:txXfrm>
    </dsp:sp>
    <dsp:sp modelId="{20CF261C-88E8-466F-B0BD-2D41251AFDB1}">
      <dsp:nvSpPr>
        <dsp:cNvPr id="0" name=""/>
        <dsp:cNvSpPr/>
      </dsp:nvSpPr>
      <dsp:spPr>
        <a:xfrm>
          <a:off x="4149871" y="2545532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D7441-2EA5-4EC6-ABDB-D85B68583953}">
      <dsp:nvSpPr>
        <dsp:cNvPr id="0" name=""/>
        <dsp:cNvSpPr/>
      </dsp:nvSpPr>
      <dsp:spPr>
        <a:xfrm>
          <a:off x="4361061" y="2756723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8A73E-317B-4439-86F3-6F147822580C}">
      <dsp:nvSpPr>
        <dsp:cNvPr id="0" name=""/>
        <dsp:cNvSpPr/>
      </dsp:nvSpPr>
      <dsp:spPr>
        <a:xfrm>
          <a:off x="5371040" y="2545532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EFFICIENCY</a:t>
          </a:r>
          <a:r>
            <a:rPr lang="en-US" sz="1600" kern="1200"/>
            <a:t>: Improve efficiency and accountability across the Department</a:t>
          </a:r>
        </a:p>
      </dsp:txBody>
      <dsp:txXfrm>
        <a:off x="5371040" y="2545532"/>
        <a:ext cx="2370505" cy="100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/>
          <a:lstStyle>
            <a:lvl1pPr algn="r">
              <a:defRPr sz="1200"/>
            </a:lvl1pPr>
          </a:lstStyle>
          <a:p>
            <a:fld id="{15BF9E7B-C50F-4C20-A514-D46BBDE448FA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 anchor="b"/>
          <a:lstStyle>
            <a:lvl1pPr algn="r">
              <a:defRPr sz="1200"/>
            </a:lvl1pPr>
          </a:lstStyle>
          <a:p>
            <a:fld id="{5ED95772-2D5E-4BC0-8289-F2C272F74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979" cy="467363"/>
          </a:xfrm>
          <a:prstGeom prst="rect">
            <a:avLst/>
          </a:prstGeom>
        </p:spPr>
        <p:txBody>
          <a:bodyPr vert="horz" lIns="91578" tIns="45789" rIns="91578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2" y="0"/>
            <a:ext cx="3043979" cy="467363"/>
          </a:xfrm>
          <a:prstGeom prst="rect">
            <a:avLst/>
          </a:prstGeom>
        </p:spPr>
        <p:txBody>
          <a:bodyPr vert="horz" lIns="91578" tIns="45789" rIns="91578" bIns="45789" rtlCol="0"/>
          <a:lstStyle>
            <a:lvl1pPr algn="r">
              <a:defRPr sz="1200"/>
            </a:lvl1pPr>
          </a:lstStyle>
          <a:p>
            <a:fld id="{CA570BE6-727A-4593-942E-61428AFCD6D4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8" tIns="45789" rIns="91578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79687"/>
            <a:ext cx="5617208" cy="3665776"/>
          </a:xfrm>
          <a:prstGeom prst="rect">
            <a:avLst/>
          </a:prstGeom>
        </p:spPr>
        <p:txBody>
          <a:bodyPr vert="horz" lIns="91578" tIns="45789" rIns="91578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1738"/>
            <a:ext cx="3043979" cy="467363"/>
          </a:xfrm>
          <a:prstGeom prst="rect">
            <a:avLst/>
          </a:prstGeom>
        </p:spPr>
        <p:txBody>
          <a:bodyPr vert="horz" lIns="91578" tIns="45789" rIns="91578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2" y="8841738"/>
            <a:ext cx="3043979" cy="467363"/>
          </a:xfrm>
          <a:prstGeom prst="rect">
            <a:avLst/>
          </a:prstGeom>
        </p:spPr>
        <p:txBody>
          <a:bodyPr vert="horz" lIns="91578" tIns="45789" rIns="91578" bIns="45789" rtlCol="0" anchor="b"/>
          <a:lstStyle>
            <a:lvl1pPr algn="r">
              <a:defRPr sz="1200"/>
            </a:lvl1pPr>
          </a:lstStyle>
          <a:p>
            <a:fld id="{26015CCB-AC9E-42F8-840A-0E9F758F5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2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A12F-58A8-4672-A6DD-ECB35A88A4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C68-F105-4524-AE8F-7DE43A86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9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A12F-58A8-4672-A6DD-ECB35A88A4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C68-F105-4524-AE8F-7DE43A86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6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A12F-58A8-4672-A6DD-ECB35A88A4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C68-F105-4524-AE8F-7DE43A86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A12F-58A8-4672-A6DD-ECB35A88A4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C68-F105-4524-AE8F-7DE43A86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A12F-58A8-4672-A6DD-ECB35A88A4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C68-F105-4524-AE8F-7DE43A86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6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A12F-58A8-4672-A6DD-ECB35A88A4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C68-F105-4524-AE8F-7DE43A86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3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A12F-58A8-4672-A6DD-ECB35A88A4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C68-F105-4524-AE8F-7DE43A86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9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A12F-58A8-4672-A6DD-ECB35A88A4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C68-F105-4524-AE8F-7DE43A86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8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A12F-58A8-4672-A6DD-ECB35A88A4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C68-F105-4524-AE8F-7DE43A86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9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A12F-58A8-4672-A6DD-ECB35A88A4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C68-F105-4524-AE8F-7DE43A86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8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A12F-58A8-4672-A6DD-ECB35A88A4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EBC68-F105-4524-AE8F-7DE43A86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0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A12F-58A8-4672-A6DD-ECB35A88A428}" type="datetimeFigureOut">
              <a:rPr lang="en-US" smtClean="0"/>
              <a:t>5/28/2026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EBC68-F105-4524-AE8F-7DE43A86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6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wa.dot.gov/innovation/everydaycounts/edc_8/beyond_bid_build.cfm" TargetMode="External"/><Relationship Id="rId7" Type="http://schemas.openxmlformats.org/officeDocument/2006/relationships/hyperlink" Target="https://www.fhwa.dot.gov/innovation/everydaycounts/edc_8/innovative_infrastructure_management.cfm" TargetMode="External"/><Relationship Id="rId2" Type="http://schemas.openxmlformats.org/officeDocument/2006/relationships/hyperlink" Target="https://www.fhwa.dot.gov/innovation/everydaycounts/edc_8/nighttime_work_zone_safety.cf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hwa.dot.gov/innovation/everydaycounts/edc_8/subsurface_utility_engineering.cfm" TargetMode="External"/><Relationship Id="rId5" Type="http://schemas.openxmlformats.org/officeDocument/2006/relationships/hyperlink" Target="https://www.fhwa.dot.gov/innovation/everydaycounts/edc_8/digital_project_delivery.cfm" TargetMode="External"/><Relationship Id="rId4" Type="http://schemas.openxmlformats.org/officeDocument/2006/relationships/hyperlink" Target="https://www.fhwa.dot.gov/innovation/everydaycounts/edc_8/connected_corridors.cf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950" y="1939159"/>
            <a:ext cx="5733470" cy="2751086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AGC-PR </a:t>
            </a:r>
            <a:br>
              <a:rPr lang="en-US" dirty="0"/>
            </a:br>
            <a:r>
              <a:rPr lang="en-US" dirty="0"/>
              <a:t>Transportation Forum</a:t>
            </a:r>
            <a:br>
              <a:rPr lang="en-US" dirty="0"/>
            </a:br>
            <a:r>
              <a:rPr lang="en-US" dirty="0"/>
              <a:t>28 de mayo de 2026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950" y="4782320"/>
            <a:ext cx="5733470" cy="1329443"/>
          </a:xfrm>
        </p:spPr>
        <p:txBody>
          <a:bodyPr>
            <a:normAutofit/>
          </a:bodyPr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email&#10;&#10;AI-generated content may be incorrect.">
            <a:extLst>
              <a:ext uri="{FF2B5EF4-FFF2-40B4-BE49-F238E27FC236}">
                <a16:creationId xmlns:a16="http://schemas.microsoft.com/office/drawing/2014/main" id="{2BAEFCD7-5C74-C7D6-28E6-FA9A2BD9B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7" y="914400"/>
            <a:ext cx="881742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7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922FB-F913-2C6E-BCA5-D1D4DE95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do 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5B8F5A-CAA1-5564-7B41-57E868F59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909039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76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AI-generated content may be incorrect.">
            <a:extLst>
              <a:ext uri="{FF2B5EF4-FFF2-40B4-BE49-F238E27FC236}">
                <a16:creationId xmlns:a16="http://schemas.microsoft.com/office/drawing/2014/main" id="{B710B744-7C1D-4E72-D56E-8D064E43E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4" y="914400"/>
            <a:ext cx="8976731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9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A1972-53D3-C906-1FD3-78F8CE2B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USDOT Strategic Plan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4211D-06CA-63D9-BA81-8E58A23E0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 b="1"/>
              <a:t>Mission</a:t>
            </a:r>
            <a:r>
              <a:rPr lang="en-US" sz="2000"/>
              <a:t>: Advance safety. Move people and goods. Build big and beautiful infrastructure.</a:t>
            </a:r>
            <a:br>
              <a:rPr lang="en-US" sz="2000"/>
            </a:br>
            <a:r>
              <a:rPr lang="en-US" sz="2000"/>
              <a:t> </a:t>
            </a:r>
          </a:p>
          <a:p>
            <a:pPr>
              <a:lnSpc>
                <a:spcPct val="90000"/>
              </a:lnSpc>
            </a:pPr>
            <a:r>
              <a:rPr lang="en-US" sz="2000" b="1"/>
              <a:t>Vision</a:t>
            </a:r>
            <a:r>
              <a:rPr lang="en-US" sz="2000"/>
              <a:t>: Usher in a Golden Age of transportation for the United States.</a:t>
            </a:r>
            <a:br>
              <a:rPr lang="en-US" sz="2000"/>
            </a:br>
            <a:r>
              <a:rPr lang="en-US" sz="2000"/>
              <a:t> </a:t>
            </a:r>
          </a:p>
          <a:p>
            <a:pPr>
              <a:lnSpc>
                <a:spcPct val="90000"/>
              </a:lnSpc>
            </a:pPr>
            <a:r>
              <a:rPr lang="en-US" sz="2000" b="1"/>
              <a:t>Values</a:t>
            </a:r>
            <a:r>
              <a:rPr lang="en-US" sz="2000"/>
              <a:t>: </a:t>
            </a:r>
          </a:p>
          <a:p>
            <a:pPr>
              <a:lnSpc>
                <a:spcPct val="90000"/>
              </a:lnSpc>
            </a:pPr>
            <a:r>
              <a:rPr lang="en-US" sz="2000"/>
              <a:t>Safety first</a:t>
            </a:r>
          </a:p>
          <a:p>
            <a:pPr>
              <a:lnSpc>
                <a:spcPct val="90000"/>
              </a:lnSpc>
            </a:pPr>
            <a:r>
              <a:rPr lang="en-US" sz="2000"/>
              <a:t>Back to basics</a:t>
            </a:r>
          </a:p>
          <a:p>
            <a:pPr>
              <a:lnSpc>
                <a:spcPct val="90000"/>
              </a:lnSpc>
            </a:pPr>
            <a:r>
              <a:rPr lang="en-US" sz="2000"/>
              <a:t>Affordability and efficiency</a:t>
            </a:r>
          </a:p>
          <a:p>
            <a:pPr>
              <a:lnSpc>
                <a:spcPct val="90000"/>
              </a:lnSpc>
            </a:pPr>
            <a:r>
              <a:rPr lang="en-US" sz="2000"/>
              <a:t>Slash red tape</a:t>
            </a:r>
          </a:p>
          <a:p>
            <a:pPr>
              <a:lnSpc>
                <a:spcPct val="90000"/>
              </a:lnSpc>
            </a:pPr>
            <a:r>
              <a:rPr lang="en-US" sz="2000"/>
              <a:t>Accelerate American innovation</a:t>
            </a:r>
          </a:p>
          <a:p>
            <a:pPr>
              <a:lnSpc>
                <a:spcPct val="90000"/>
              </a:lnSpc>
            </a:pPr>
            <a:r>
              <a:rPr lang="en-US" sz="2000"/>
              <a:t>Restore maritime dominance</a:t>
            </a:r>
          </a:p>
          <a:p>
            <a:pPr>
              <a:lnSpc>
                <a:spcPct val="90000"/>
              </a:lnSpc>
            </a:pPr>
            <a:r>
              <a:rPr lang="en-US" sz="2000"/>
              <a:t>Unleash American energy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79004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50F13-BC70-FCFA-C286-2CFBF4AB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US DOT Goals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FA17C4-C781-6BCB-0E79-4984F9B19C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737285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677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44434-96CA-92C1-0D96-37B2769A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Future – What is coming….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2FF80-ED88-FB6E-7981-D8FAAD703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3000" dirty="0"/>
              <a:t>Approx 20 new Notice of Funding Opportunities (NOFO) before Sept 2026</a:t>
            </a:r>
          </a:p>
          <a:p>
            <a:r>
              <a:rPr lang="en-US" sz="3000" dirty="0"/>
              <a:t>IIJA/BIL is our current Federal Legislation. It expires 30 Sept</a:t>
            </a:r>
          </a:p>
          <a:p>
            <a:r>
              <a:rPr lang="en-US" sz="3000" dirty="0"/>
              <a:t>Current efforts for US Congress to pass new Legislation. Now time to influence the outcome</a:t>
            </a:r>
          </a:p>
          <a:p>
            <a:r>
              <a:rPr lang="en-US" sz="3000" dirty="0"/>
              <a:t>Every Day Counts (EDC 8) coming with new Innovations</a:t>
            </a:r>
          </a:p>
        </p:txBody>
      </p:sp>
    </p:spTree>
    <p:extLst>
      <p:ext uri="{BB962C8B-B14F-4D97-AF65-F5344CB8AC3E}">
        <p14:creationId xmlns:p14="http://schemas.microsoft.com/office/powerpoint/2010/main" val="160470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AC4BE6-D858-88FA-DC22-907B78BF6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871EAE-3B0A-CECA-4D3D-4BB7AF801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A97985E-3103-77CB-C6B8-B6F6E8717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D70AF-DA2B-6843-4A0A-AE5DC851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Every Day Counts EDC 8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E25A7D4-B876-CE24-DE6B-2987237AD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BC1AD-C9BE-D0DB-32B2-295187B95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sz="2800" dirty="0">
                <a:hlinkClick r:id="rId2"/>
              </a:rPr>
              <a:t>Advancing Nighttime Work Zone Safety</a:t>
            </a:r>
            <a:endParaRPr lang="en-US" sz="2800" b="1" dirty="0"/>
          </a:p>
          <a:p>
            <a:r>
              <a:rPr lang="en-US" sz="2800" dirty="0">
                <a:hlinkClick r:id="rId3"/>
              </a:rPr>
              <a:t>Beyond Bid-Build: Innovative Project Delivery Methods</a:t>
            </a:r>
            <a:endParaRPr lang="en-US" sz="2800" b="1" dirty="0"/>
          </a:p>
          <a:p>
            <a:r>
              <a:rPr lang="en-US" sz="2800" dirty="0">
                <a:hlinkClick r:id="rId4"/>
              </a:rPr>
              <a:t>Connected Corridors</a:t>
            </a:r>
            <a:endParaRPr lang="en-US" sz="2800" b="1" dirty="0"/>
          </a:p>
          <a:p>
            <a:r>
              <a:rPr lang="en-US" sz="2800" dirty="0">
                <a:hlinkClick r:id="rId5"/>
              </a:rPr>
              <a:t>Integrated Digital Project Delivery</a:t>
            </a:r>
            <a:endParaRPr lang="en-US" sz="2800" b="1" dirty="0"/>
          </a:p>
          <a:p>
            <a:r>
              <a:rPr lang="en-US" sz="2800" dirty="0">
                <a:hlinkClick r:id="rId6"/>
              </a:rPr>
              <a:t>Subsurface Utility Engineering (SUE)</a:t>
            </a:r>
            <a:endParaRPr lang="en-US" sz="2800" b="1" dirty="0"/>
          </a:p>
          <a:p>
            <a:r>
              <a:rPr lang="en-US" sz="2800" dirty="0">
                <a:hlinkClick r:id="rId7"/>
              </a:rPr>
              <a:t>UAS 2.0: Innovative Infrastructure Management</a:t>
            </a:r>
            <a:endParaRPr lang="en-US" sz="2800" b="1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15297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F9F892-9285-BF43-09B0-7E475E1B5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6EF02A-0CC0-0064-1FA6-F3FCE3AC5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1FB6BA-9558-4895-73DC-E9C50B48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C8D72-0907-D855-6DF1-3F0D98E0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53572"/>
            <a:ext cx="2610625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 Summary - We </a:t>
            </a:r>
            <a:r>
              <a:rPr lang="en-US" dirty="0">
                <a:solidFill>
                  <a:srgbClr val="FFFFFF"/>
                </a:solidFill>
              </a:rPr>
              <a:t>are Optimistic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F6D42DB9-2FAD-5B86-3027-61C347B0F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ED7B9-AD18-36D2-1B7D-D226E89DE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lnSpcReduction="10000"/>
          </a:bodyPr>
          <a:lstStyle/>
          <a:p>
            <a:r>
              <a:rPr lang="en-US" sz="2800" dirty="0"/>
              <a:t>We can be successful – We can all work together and save lives and improve people’s lives</a:t>
            </a:r>
          </a:p>
          <a:p>
            <a:endParaRPr lang="en-US" sz="2800" dirty="0"/>
          </a:p>
          <a:p>
            <a:r>
              <a:rPr lang="en-US" sz="2800" dirty="0"/>
              <a:t>Every Day Counts</a:t>
            </a:r>
          </a:p>
          <a:p>
            <a:endParaRPr lang="en-US" sz="2800" dirty="0"/>
          </a:p>
          <a:p>
            <a:r>
              <a:rPr lang="en-US" sz="2800" dirty="0"/>
              <a:t>US DOT and Federal Highways is 100 % committed to improve safety and </a:t>
            </a:r>
            <a:r>
              <a:rPr lang="en-US" sz="2800" dirty="0" err="1"/>
              <a:t>transportaiton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Thank you for what you do everyday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6667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Paramédico muere al ser impactado por conductor en contra del tránsito">
            <a:extLst>
              <a:ext uri="{FF2B5EF4-FFF2-40B4-BE49-F238E27FC236}">
                <a16:creationId xmlns:a16="http://schemas.microsoft.com/office/drawing/2014/main" id="{5E2C83D3-7C71-E2DC-56F1-FCCA0E13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8825" y="-11398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26FF760-4126-851E-5907-963774F55420}"/>
              </a:ext>
            </a:extLst>
          </p:cNvPr>
          <p:cNvSpPr/>
          <p:nvPr/>
        </p:nvSpPr>
        <p:spPr>
          <a:xfrm>
            <a:off x="838200" y="2667000"/>
            <a:ext cx="6858000" cy="2438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19 People Died This Month</a:t>
            </a:r>
          </a:p>
        </p:txBody>
      </p:sp>
    </p:spTree>
    <p:extLst>
      <p:ext uri="{BB962C8B-B14F-4D97-AF65-F5344CB8AC3E}">
        <p14:creationId xmlns:p14="http://schemas.microsoft.com/office/powerpoint/2010/main" val="278770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ar, outdoor, traffic&#10;&#10;AI-generated content may be incorrect.">
            <a:extLst>
              <a:ext uri="{FF2B5EF4-FFF2-40B4-BE49-F238E27FC236}">
                <a16:creationId xmlns:a16="http://schemas.microsoft.com/office/drawing/2014/main" id="{8A8DFC49-EFB1-C9E3-3FA0-D0BBD0DEF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5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CECB8-9A7F-50E0-97E4-B9BC28F9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Road Conditions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662B9-11FE-31D8-0808-2D7144959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It is important to measure road conditions.</a:t>
            </a:r>
          </a:p>
          <a:p>
            <a:r>
              <a:rPr lang="en-US" dirty="0"/>
              <a:t>Federal Requirements are to set Pavement Condition targets (23 CFR 490.319)</a:t>
            </a:r>
          </a:p>
          <a:p>
            <a:r>
              <a:rPr lang="en-US" dirty="0"/>
              <a:t>National Performance Management Measures for the Assessing Pavement Condition (PM2)</a:t>
            </a:r>
          </a:p>
        </p:txBody>
      </p:sp>
    </p:spTree>
    <p:extLst>
      <p:ext uri="{BB962C8B-B14F-4D97-AF65-F5344CB8AC3E}">
        <p14:creationId xmlns:p14="http://schemas.microsoft.com/office/powerpoint/2010/main" val="351515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77950-E294-4082-7151-00E8C899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Road conditions continued…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BC5D7-C633-6391-9235-F833F55DA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Puerto Rican roads are not meeting </a:t>
            </a:r>
            <a:endParaRPr lang="en-US"/>
          </a:p>
          <a:p>
            <a:pPr marL="457200" lvl="1" indent="0">
              <a:buNone/>
            </a:pPr>
            <a:r>
              <a:rPr lang="en-US" dirty="0"/>
              <a:t>the condition targets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6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5D7397-38E9-C497-9596-F1AAE43C9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F5A50-FE92-18B7-BD4B-D5F861F5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Bridge Conditions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E6DD9-A7D8-9A3F-5FEA-512850BB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r>
              <a:rPr lang="en-US" dirty="0"/>
              <a:t>It is important to measure bridge conditions</a:t>
            </a:r>
          </a:p>
          <a:p>
            <a:endParaRPr lang="en-US" dirty="0"/>
          </a:p>
          <a:p>
            <a:r>
              <a:rPr lang="en-US" dirty="0"/>
              <a:t>Federal Requirements are to set Bridge Condition targets</a:t>
            </a:r>
          </a:p>
        </p:txBody>
      </p:sp>
    </p:spTree>
    <p:extLst>
      <p:ext uri="{BB962C8B-B14F-4D97-AF65-F5344CB8AC3E}">
        <p14:creationId xmlns:p14="http://schemas.microsoft.com/office/powerpoint/2010/main" val="330507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DE426-CBF5-42AA-90E3-E605319CD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8528A-20D8-C9C9-CB39-83CCD9CE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Bridge Conditions continued…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7EA48-1888-E6A6-7B50-19DBA5972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614" y="1526033"/>
            <a:ext cx="4152298" cy="3935281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The number of “Critical Findings” Bridges is increasing, not decreasing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3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aby in a swing&#10;&#10;AI-generated content may be incorrect.">
            <a:extLst>
              <a:ext uri="{FF2B5EF4-FFF2-40B4-BE49-F238E27FC236}">
                <a16:creationId xmlns:a16="http://schemas.microsoft.com/office/drawing/2014/main" id="{8A0885F0-C913-EA43-65C8-33A84AC68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838200"/>
            <a:ext cx="363855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13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99E4-576C-C809-F15F-8DF1267D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Available</a:t>
            </a:r>
          </a:p>
        </p:txBody>
      </p:sp>
      <p:pic>
        <p:nvPicPr>
          <p:cNvPr id="5" name="Content Placeholder 4" descr="Table&#10;&#10;AI-generated content may be incorrect.">
            <a:extLst>
              <a:ext uri="{FF2B5EF4-FFF2-40B4-BE49-F238E27FC236}">
                <a16:creationId xmlns:a16="http://schemas.microsoft.com/office/drawing/2014/main" id="{3DBBBA75-D421-F9FF-DDE1-9BAEBA16D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38" y="1837427"/>
            <a:ext cx="7271124" cy="4051508"/>
          </a:xfrm>
        </p:spPr>
      </p:pic>
    </p:spTree>
    <p:extLst>
      <p:ext uri="{BB962C8B-B14F-4D97-AF65-F5344CB8AC3E}">
        <p14:creationId xmlns:p14="http://schemas.microsoft.com/office/powerpoint/2010/main" val="1983159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10199</TotalTime>
  <Words>455</Words>
  <Application>Microsoft Office PowerPoint</Application>
  <PresentationFormat>On-screen Show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AGC-PR  Transportation Forum 28 de mayo de 2026</vt:lpstr>
      <vt:lpstr>PowerPoint Presentation</vt:lpstr>
      <vt:lpstr>PowerPoint Presentation</vt:lpstr>
      <vt:lpstr>Road Conditions</vt:lpstr>
      <vt:lpstr>Road conditions continued…</vt:lpstr>
      <vt:lpstr>Bridge Conditions</vt:lpstr>
      <vt:lpstr>Bridge Conditions continued…</vt:lpstr>
      <vt:lpstr>PowerPoint Presentation</vt:lpstr>
      <vt:lpstr>Funding Available</vt:lpstr>
      <vt:lpstr>PowerPoint Presentation</vt:lpstr>
      <vt:lpstr>What do ?</vt:lpstr>
      <vt:lpstr>PowerPoint Presentation</vt:lpstr>
      <vt:lpstr>USDOT Strategic Plan</vt:lpstr>
      <vt:lpstr>US DOT Goals</vt:lpstr>
      <vt:lpstr>The Future – What is coming….</vt:lpstr>
      <vt:lpstr>Every Day Counts EDC 8</vt:lpstr>
      <vt:lpstr>In Summary - We are Optimistic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Employee Meeting 30 Sept 2014</dc:title>
  <dc:creator>Avery, Michael (FHWA)</dc:creator>
  <cp:lastModifiedBy>Avery, Michael (FHWA)</cp:lastModifiedBy>
  <cp:revision>930</cp:revision>
  <cp:lastPrinted>2022-06-27T19:01:04Z</cp:lastPrinted>
  <dcterms:created xsi:type="dcterms:W3CDTF">2014-09-29T12:25:53Z</dcterms:created>
  <dcterms:modified xsi:type="dcterms:W3CDTF">2026-05-28T12:28:02Z</dcterms:modified>
</cp:coreProperties>
</file>