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146846511" r:id="rId5"/>
    <p:sldId id="2146846507" r:id="rId6"/>
    <p:sldId id="2146846510" r:id="rId7"/>
    <p:sldId id="2146846508" r:id="rId8"/>
    <p:sldId id="2146846512" r:id="rId9"/>
    <p:sldId id="214684651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B4BB01-7CCA-8BA4-2388-D83372C34EE7}" name="Snyder Santiago, Victor A CIV (USA)" initials="S(" userId="S::victor.a.snydersantiago@usace.army.mil::d0e60672-1d64-4124-be99-9a432490e74f" providerId="AD"/>
  <p188:author id="{7C708716-BBB8-2AFE-242D-A8467F1B974D}" name="Deya, Luis A CIV USARMY CESAJ (USA)" initials="D(" userId="S::luis.deya@usace.army.mil::e743446d-13f6-4fb8-bf19-5421bef9e3f6" providerId="AD"/>
  <p188:author id="{9BC4A52B-54CD-60FF-6BA4-5EE90523D28F}" name="Leverett, George J CIV USARMY CESAJ (USA)" initials="L(" userId="S::george.j.leverett@usace.army.mil::71f28c36-4daf-4526-aa72-4b55065b04b4" providerId="AD"/>
  <p188:author id="{96A29530-2F72-77CE-6A72-34F3F8CC61E0}" name="Keiser, Jacqueline J CIV USARMY CESAD (USA)" initials="K(" userId="S::jacqueline.j.keiser@usace.army.mil::2db37911-babe-43e8-8484-31c40b1e848e" providerId="AD"/>
  <p188:author id="{74F9DF3B-26C4-2585-2ED8-BEB7429A58BF}" name="Yezzi, Lynda R CIV (USA)" initials="Y(" userId="S::lynda.r.yezzi@usace.army.mil::d06ceabb-8b5d-4e0e-8c9f-9f699a5bf655" providerId="AD"/>
  <p188:author id="{E25C9A43-0515-36FD-AAFB-EFC6E2B66E38}" name="Montenegro Torres, Cristina I CIV USARMY CESAA (USA)" initials="M(" userId="S::cristina.i.montenegrotorres@usace.army.mil::dc90a8b2-fb1f-4604-87ce-7137a4b36f2a" providerId="AD"/>
  <p188:author id="{74F3BD46-B0A4-E6C5-3C8C-4097E3E13704}" name="Redmon, Benjamin D CIV USARMY CESAA (USA)" initials="R(" userId="S::benjamin.d.redmon@usace.army.mil::2795e509-d0d8-44e0-80e1-f1fc2896a575" providerId="AD"/>
  <p188:author id="{DF4B4347-5842-80D7-244C-551453847D71}" name="Rodriguez-Diaz, Humberto CIV USARMY CESAA (USA)" initials="R(" userId="S::humberto.rodriguez-diaz@usace.army.mil::7c459f2c-1b59-459f-ad2e-29c99086fedf" providerId="AD"/>
  <p188:author id="{1149F955-D2BA-FA0D-00A3-8463E6D357B4}" name="Sotelo Acevedo, Nelson CIV USARMY CESAA (USA)" initials="S(" userId="S::nelson.soteloacevedo@usace.army.mil::312e9da0-c7c6-41a9-a153-b682128fd5fa" providerId="AD"/>
  <p188:author id="{A9546873-3DFC-730F-2D14-5121000047CC}" name="Lamb-Mercado, Kiomy A CIV USARMY CESAJ (USA)" initials="KL" userId="S::Kiomy.A.Lamb-Mercado@usace.army.mil::78fe5928-8b55-45cf-9117-5b20da9e0c0d" providerId="AD"/>
  <p188:author id="{DE736C7C-2DDC-CDA2-7111-277DDE894929}" name="Durbin, Matthew D CIV USARMY CESAA (USA)" initials="MD" userId="S::Matthew.D.Durbin@usace.army.mil::0ff1f76f-798c-4f3e-b887-4f52968bef99" providerId="AD"/>
  <p188:author id="{2FE2C881-F6BD-1347-76A5-D87C06ED5BA6}" name="Esteban Correa, Luan M CIV USARMY CESAA (USA)" initials="E(" userId="S::luan.m.estebancorrea@usace.army.mil::4618e9c8-84d6-4089-8810-53fc4fe7106f" providerId="AD"/>
  <p188:author id="{64D3BB85-463A-451C-95A9-AE4009DE3139}" name="Nazario Cortes, Viviana CIV USARMY CESAA (USA)" initials="VN" userId="S::Viviana.Nazario2@usace.army.mil::3b2b4f65-7022-426e-a32d-1f5bddfdaa29" providerId="AD"/>
  <p188:author id="{B2FCC28F-4B4E-5443-0CAC-C6D072A44018}" name="Crespo, Maricarmen CIV USARMY CESAJ TFV (USA)" initials="C(" userId="S::maricarmen.crespo@usace.army.mil::41c5c183-d0c2-4826-be80-eaf26b522dc8" providerId="AD"/>
  <p188:author id="{9AEF73A0-8162-08C5-C193-95E7A5950247}" name="Sotelo Acevedo, Nelson CIV USARMY CESAA (USA)" initials="NS" userId="S::Nelson.SoteloAcevedo@usace.army.mil::312e9da0-c7c6-41a9-a153-b682128fd5fa" providerId="AD"/>
  <p188:author id="{48A4F2A6-C9B0-B899-6223-C0518EC88709}" name="Ruiz, Luis A CIV USARMY CESAA (USA)" initials="R(" userId="S::luis.a.ruiz@usace.army.mil::29e06e82-547c-40de-9ae3-39251478d8bb" providerId="AD"/>
  <p188:author id="{933B32AF-B214-9CFC-AD2B-BE65207EFB0B}" name="Cubero-Deltoro, Wilberto CIV USARMY CESAJ (USA)" initials="WC" userId="S::Wilberto.Cubero-Deltoro@usace.army.mil::11239997-f488-4d1b-8669-57db17a43f26" providerId="AD"/>
  <p188:author id="{B681DDC0-7A60-BF18-A276-ED404435CD95}" name="Garcia-Beltran, Lyan I CIV USARMY CESAA (USA)" initials="LG" userId="S::Lyan.Garcia@usace.army.mil::ad1ee55a-6647-4da9-9ce5-8586c1101827" providerId="AD"/>
  <p188:author id="{B04412C4-588F-B35A-A310-A11916948B36}" name="Bilbao, Jose D CIV USARMY CESAA (USA)" initials="JB" userId="S::Jose.D.Bilbao@usace.army.mil::932edb24-c5a9-4579-ad2b-d11b50628c33" providerId="AD"/>
  <p188:author id="{09C672C4-78FA-6656-C55E-018BED3A425B}" name="Snyder Santiago, Victor A CIV (USA)" initials="" userId="S::Victor.A.SnyderSantiago@usace.army.mil::d0e60672-1d64-4124-be99-9a432490e74f" providerId="AD"/>
  <p188:author id="{8C1B32D5-842A-33E3-3028-02C028710BDC}" name="Nazario Cortes, Viviana CIV USARMY CESAJ (USA)" initials="N(" userId="S::viviana.nazario2@usace.army.mil::3b2b4f65-7022-426e-a32d-1f5bddfdaa29" providerId="AD"/>
  <p188:author id="{E14911D8-F9F4-A36C-FD0A-B43BA14F29EA}" name="Garcia-Beltran, Lyan I CIV USARMY CESAJ (USA)" initials="G(" userId="S::lyan.garcia@usace.army.mil::ad1ee55a-6647-4da9-9ce5-8586c1101827" providerId="AD"/>
  <p188:author id="{8D1CEAE6-C686-6069-F4E1-94500BAF7F5D}" name="Rodriguez-Diaz, Humberto CIV USARMY CESAA (USA)" initials="HR" userId="S::Humberto.Rodriguez-Diaz@usace.army.mil::7c459f2c-1b59-459f-ad2e-29c99086fedf" providerId="AD"/>
  <p188:author id="{594BB8EA-0272-97C3-40F4-E9939534F5EE}" name="Rivera, Emily CIV USARMY CESAJ (USA)" initials="R(" userId="S::emily.rivera@usace.army.mil::f1102f09-1264-446f-90f8-039e9d9338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50"/>
    <a:srgbClr val="00FF00"/>
    <a:srgbClr val="FF5500"/>
    <a:srgbClr val="00FFFF"/>
    <a:srgbClr val="FFAE00"/>
    <a:srgbClr val="228B22"/>
    <a:srgbClr val="FFD700"/>
    <a:srgbClr val="389DD4"/>
    <a:srgbClr val="800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0812B-C15F-42C0-8E9D-FE06D3AC5C5C}" v="1" dt="2026-05-27T19:34:07.271"/>
    <p1510:client id="{90C9FC18-D0C1-4951-8FF5-BE07A1C0FD35}" v="2" dt="2026-05-27T20:03:49.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56" autoAdjust="0"/>
  </p:normalViewPr>
  <p:slideViewPr>
    <p:cSldViewPr snapToGrid="0">
      <p:cViewPr varScale="1">
        <p:scale>
          <a:sx n="84" d="100"/>
          <a:sy n="84" d="100"/>
        </p:scale>
        <p:origin x="15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spo, Maricarmen CIV USARMY CESAA (USA)" userId="41c5c183-d0c2-4826-be80-eaf26b522dc8" providerId="ADAL" clId="{27D2B3A7-2721-488F-8552-65F10835BE9A}"/>
    <pc:docChg chg="addSld delSld modSld">
      <pc:chgData name="Crespo, Maricarmen CIV USARMY CESAA (USA)" userId="41c5c183-d0c2-4826-be80-eaf26b522dc8" providerId="ADAL" clId="{27D2B3A7-2721-488F-8552-65F10835BE9A}" dt="2026-05-27T20:03:49.042" v="2"/>
      <pc:docMkLst>
        <pc:docMk/>
      </pc:docMkLst>
      <pc:sldChg chg="add del">
        <pc:chgData name="Crespo, Maricarmen CIV USARMY CESAA (USA)" userId="41c5c183-d0c2-4826-be80-eaf26b522dc8" providerId="ADAL" clId="{27D2B3A7-2721-488F-8552-65F10835BE9A}" dt="2026-05-27T20:03:42.835" v="1" actId="47"/>
        <pc:sldMkLst>
          <pc:docMk/>
          <pc:sldMk cId="3046631788" sldId="2146846513"/>
        </pc:sldMkLst>
      </pc:sldChg>
      <pc:sldChg chg="add">
        <pc:chgData name="Crespo, Maricarmen CIV USARMY CESAA (USA)" userId="41c5c183-d0c2-4826-be80-eaf26b522dc8" providerId="ADAL" clId="{27D2B3A7-2721-488F-8552-65F10835BE9A}" dt="2026-05-27T20:03:49.042" v="2"/>
        <pc:sldMkLst>
          <pc:docMk/>
          <pc:sldMk cId="2482517666" sldId="21468465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77D18D94-EFC0-4242-941D-CFC74082F40C}" type="datetimeFigureOut">
              <a:rPr lang="en-US" smtClean="0"/>
              <a:t>5/27/2026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C17F376C-97F6-4F9E-A730-96A701D1A87B}" type="slidenum">
              <a:rPr lang="en-US" smtClean="0"/>
              <a:t>‹#›</a:t>
            </a:fld>
            <a:endParaRPr lang="en-US"/>
          </a:p>
        </p:txBody>
      </p:sp>
    </p:spTree>
    <p:extLst>
      <p:ext uri="{BB962C8B-B14F-4D97-AF65-F5344CB8AC3E}">
        <p14:creationId xmlns:p14="http://schemas.microsoft.com/office/powerpoint/2010/main" val="227545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ECFDA005-9238-4E86-A710-833CFF8312E4}"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36644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rgbClr val="000000"/>
              </a:solidFill>
              <a:ea typeface="Calibri"/>
              <a:cs typeface="Calibri"/>
            </a:endParaRPr>
          </a:p>
          <a:p>
            <a:endParaRPr lang="en-US" dirty="0">
              <a:solidFill>
                <a:srgbClr val="000000"/>
              </a:solidFill>
              <a:ea typeface="Calibri"/>
              <a:cs typeface="Calibri"/>
            </a:endParaRPr>
          </a:p>
          <a:p>
            <a:endParaRPr lang="en-US" dirty="0">
              <a:solidFill>
                <a:srgbClr val="000000"/>
              </a:solidFill>
              <a:ea typeface="Calibri"/>
              <a:cs typeface="Calibri"/>
            </a:endParaRPr>
          </a:p>
          <a:p>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931637">
              <a:defRPr/>
            </a:pPr>
            <a:fld id="{480798D9-D97C-4BD0-8141-DF152A473699}" type="slidenum">
              <a:rPr lang="en-US">
                <a:solidFill>
                  <a:prstClr val="black"/>
                </a:solidFill>
                <a:latin typeface="Calibri" panose="020F0502020204030204"/>
              </a:rPr>
              <a:pPr defTabSz="9316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23678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9F2B-097D-9675-BD02-709219C93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8C2B-6E93-702E-8570-11901F485B2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6A016D7-BC0B-00FA-5E5E-E077EEF6C9D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6F6054A-E06D-DCC6-9039-4953C8A3A04F}"/>
              </a:ext>
            </a:extLst>
          </p:cNvPr>
          <p:cNvSpPr>
            <a:spLocks noGrp="1"/>
          </p:cNvSpPr>
          <p:nvPr>
            <p:ph type="sldNum" sz="quarter" idx="5"/>
          </p:nvPr>
        </p:nvSpPr>
        <p:spPr/>
        <p:txBody>
          <a:bodyPr/>
          <a:lstStyle/>
          <a:p>
            <a:pPr defTabSz="931637">
              <a:defRPr/>
            </a:pPr>
            <a:fld id="{480798D9-D97C-4BD0-8141-DF152A473699}" type="slidenum">
              <a:rPr lang="en-US">
                <a:solidFill>
                  <a:prstClr val="black"/>
                </a:solidFill>
                <a:latin typeface="Calibri" panose="020F0502020204030204"/>
              </a:rPr>
              <a:pPr defTabSz="9316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15397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A4D0-021C-F35C-E732-DAFA11CE9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121C3-1B85-63BC-EFEC-C5F18B2892A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0400B7-7D98-3D77-9D21-EC57520FA85F}"/>
              </a:ext>
            </a:extLst>
          </p:cNvPr>
          <p:cNvSpPr>
            <a:spLocks noGrp="1"/>
          </p:cNvSpPr>
          <p:nvPr>
            <p:ph type="body" idx="1"/>
          </p:nvPr>
        </p:nvSpPr>
        <p:spPr/>
        <p:txBody>
          <a:bodyPr/>
          <a:lstStyle/>
          <a:p>
            <a:endParaRPr lang="en-US" b="1" dirty="0">
              <a:ea typeface="Calibri"/>
              <a:cs typeface="Calibri"/>
            </a:endParaRPr>
          </a:p>
        </p:txBody>
      </p:sp>
      <p:sp>
        <p:nvSpPr>
          <p:cNvPr id="4" name="Slide Number Placeholder 3">
            <a:extLst>
              <a:ext uri="{FF2B5EF4-FFF2-40B4-BE49-F238E27FC236}">
                <a16:creationId xmlns:a16="http://schemas.microsoft.com/office/drawing/2014/main" id="{0197CC6F-DE80-1214-1B57-A3B88577A842}"/>
              </a:ext>
            </a:extLst>
          </p:cNvPr>
          <p:cNvSpPr>
            <a:spLocks noGrp="1"/>
          </p:cNvSpPr>
          <p:nvPr>
            <p:ph type="sldNum" sz="quarter" idx="5"/>
          </p:nvPr>
        </p:nvSpPr>
        <p:spPr/>
        <p:txBody>
          <a:bodyPr/>
          <a:lstStyle/>
          <a:p>
            <a:pPr defTabSz="931637">
              <a:defRPr/>
            </a:pPr>
            <a:fld id="{480798D9-D97C-4BD0-8141-DF152A473699}" type="slidenum">
              <a:rPr lang="en-US">
                <a:solidFill>
                  <a:prstClr val="black"/>
                </a:solidFill>
                <a:latin typeface="Calibri" panose="020F0502020204030204"/>
              </a:rPr>
              <a:pPr defTabSz="9316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73273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3FA-C3FF-204F-8951-B17FF6192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3C8B3-CBC5-6475-E84F-B330557FE79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ED052AA-9312-E0D2-7986-52E77DDCD04D}"/>
              </a:ext>
            </a:extLst>
          </p:cNvPr>
          <p:cNvSpPr>
            <a:spLocks noGrp="1"/>
          </p:cNvSpPr>
          <p:nvPr>
            <p:ph type="body" idx="1"/>
          </p:nvPr>
        </p:nvSpPr>
        <p:spPr/>
        <p:txBody>
          <a:bodyPr/>
          <a:lstStyle/>
          <a:p>
            <a:endParaRPr lang="en-US" b="1" dirty="0">
              <a:ea typeface="Calibri"/>
              <a:cs typeface="Calibri"/>
            </a:endParaRPr>
          </a:p>
        </p:txBody>
      </p:sp>
      <p:sp>
        <p:nvSpPr>
          <p:cNvPr id="4" name="Slide Number Placeholder 3">
            <a:extLst>
              <a:ext uri="{FF2B5EF4-FFF2-40B4-BE49-F238E27FC236}">
                <a16:creationId xmlns:a16="http://schemas.microsoft.com/office/drawing/2014/main" id="{AE86A730-C346-4481-9569-018CDE19756F}"/>
              </a:ext>
            </a:extLst>
          </p:cNvPr>
          <p:cNvSpPr>
            <a:spLocks noGrp="1"/>
          </p:cNvSpPr>
          <p:nvPr>
            <p:ph type="sldNum" sz="quarter" idx="5"/>
          </p:nvPr>
        </p:nvSpPr>
        <p:spPr/>
        <p:txBody>
          <a:bodyPr/>
          <a:lstStyle/>
          <a:p>
            <a:pPr defTabSz="931637">
              <a:defRPr/>
            </a:pPr>
            <a:fld id="{480798D9-D97C-4BD0-8141-DF152A473699}" type="slidenum">
              <a:rPr lang="en-US">
                <a:solidFill>
                  <a:prstClr val="black"/>
                </a:solidFill>
                <a:latin typeface="Calibri" panose="020F0502020204030204"/>
              </a:rPr>
              <a:pPr defTabSz="9316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08433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43B4A-600C-6354-78D4-A5627744B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85CAC-AEC3-7198-A317-4E110264801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A922C00-E418-256E-37D0-74D0A1ED8E0A}"/>
              </a:ext>
            </a:extLst>
          </p:cNvPr>
          <p:cNvSpPr>
            <a:spLocks noGrp="1"/>
          </p:cNvSpPr>
          <p:nvPr>
            <p:ph type="body" idx="1"/>
          </p:nvPr>
        </p:nvSpPr>
        <p:spPr/>
        <p:txBody>
          <a:bodyPr/>
          <a:lstStyle/>
          <a:p>
            <a:endParaRPr lang="en-US" b="1" dirty="0">
              <a:ea typeface="Calibri"/>
              <a:cs typeface="Calibri"/>
            </a:endParaRPr>
          </a:p>
        </p:txBody>
      </p:sp>
      <p:sp>
        <p:nvSpPr>
          <p:cNvPr id="4" name="Slide Number Placeholder 3">
            <a:extLst>
              <a:ext uri="{FF2B5EF4-FFF2-40B4-BE49-F238E27FC236}">
                <a16:creationId xmlns:a16="http://schemas.microsoft.com/office/drawing/2014/main" id="{C74806EC-EE26-6896-A25E-107C9F033358}"/>
              </a:ext>
            </a:extLst>
          </p:cNvPr>
          <p:cNvSpPr>
            <a:spLocks noGrp="1"/>
          </p:cNvSpPr>
          <p:nvPr>
            <p:ph type="sldNum" sz="quarter" idx="5"/>
          </p:nvPr>
        </p:nvSpPr>
        <p:spPr/>
        <p:txBody>
          <a:bodyPr/>
          <a:lstStyle/>
          <a:p>
            <a:pPr defTabSz="931637">
              <a:defRPr/>
            </a:pPr>
            <a:fld id="{480798D9-D97C-4BD0-8141-DF152A473699}" type="slidenum">
              <a:rPr lang="en-US">
                <a:solidFill>
                  <a:prstClr val="black"/>
                </a:solidFill>
                <a:latin typeface="Calibri" panose="020F0502020204030204"/>
              </a:rPr>
              <a:pPr defTabSz="9316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8722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4" name="Title 3">
            <a:extLst>
              <a:ext uri="{FF2B5EF4-FFF2-40B4-BE49-F238E27FC236}">
                <a16:creationId xmlns:a16="http://schemas.microsoft.com/office/drawing/2014/main" id="{DF5092AF-9121-1B97-EED8-7949BA61D3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556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3"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3"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3" y="1028708"/>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3" y="1028708"/>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6391783"/>
      </p:ext>
    </p:extLst>
  </p:cSld>
  <p:clrMapOvr>
    <a:masterClrMapping/>
  </p:clrMapOvr>
  <p:extLst>
    <p:ext uri="{DCECCB84-F9BA-43D5-87BE-67443E8EF086}">
      <p15:sldGuideLst xmlns:p15="http://schemas.microsoft.com/office/powerpoint/2012/main">
        <p15:guide id="1" orient="horz" pos="2088" userDrawn="1">
          <p15:clr>
            <a:srgbClr val="FBAE40"/>
          </p15:clr>
        </p15:guide>
        <p15:guide id="2" orient="horz" pos="2232"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3"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3"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187031230"/>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3"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3"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52979368"/>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916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761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83"/>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24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3748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6294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92473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59007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57247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8"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3"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3"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F19DC294-0548-CE63-53E3-374F622FD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1842584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8"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33" y="3709928"/>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8" name="Picture 7" descr="A picture containing qr code&#10;&#10;Description automatically generated">
            <a:extLst>
              <a:ext uri="{FF2B5EF4-FFF2-40B4-BE49-F238E27FC236}">
                <a16:creationId xmlns:a16="http://schemas.microsoft.com/office/drawing/2014/main" id="{37CBB68B-5987-1542-9456-0C8393054A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213984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8" y="0"/>
            <a:ext cx="12188389" cy="6858000"/>
          </a:xfrm>
          <a:prstGeom prst="rect">
            <a:avLst/>
          </a:prstGeom>
        </p:spPr>
      </p:pic>
      <p:sp>
        <p:nvSpPr>
          <p:cNvPr id="4" name="Content Placeholder 3"/>
          <p:cNvSpPr>
            <a:spLocks noGrp="1"/>
          </p:cNvSpPr>
          <p:nvPr>
            <p:ph sz="quarter" idx="12"/>
          </p:nvPr>
        </p:nvSpPr>
        <p:spPr>
          <a:xfrm>
            <a:off x="266700" y="2157421"/>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33" y="4043307"/>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49027FE9-DF76-A366-14FC-736386D876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103878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3" y="265880"/>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8" y="265876"/>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8" y="3528399"/>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qr code&#10;&#10;Description automatically generated">
            <a:extLst>
              <a:ext uri="{FF2B5EF4-FFF2-40B4-BE49-F238E27FC236}">
                <a16:creationId xmlns:a16="http://schemas.microsoft.com/office/drawing/2014/main" id="{458DA625-EF8B-E990-1339-6746F7333B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3844897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8" y="0"/>
            <a:ext cx="12188389" cy="6858000"/>
          </a:xfrm>
          <a:prstGeom prst="rect">
            <a:avLst/>
          </a:prstGeom>
        </p:spPr>
      </p:pic>
      <p:sp>
        <p:nvSpPr>
          <p:cNvPr id="14" name="Title 5"/>
          <p:cNvSpPr>
            <a:spLocks noGrp="1"/>
          </p:cNvSpPr>
          <p:nvPr>
            <p:ph type="title"/>
          </p:nvPr>
        </p:nvSpPr>
        <p:spPr>
          <a:xfrm>
            <a:off x="266706" y="260939"/>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65"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3"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6"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7"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1" name="Picture 10" descr="A picture containing qr code&#10;&#10;Description automatically generated">
            <a:extLst>
              <a:ext uri="{FF2B5EF4-FFF2-40B4-BE49-F238E27FC236}">
                <a16:creationId xmlns:a16="http://schemas.microsoft.com/office/drawing/2014/main" id="{0FF994A6-6CD4-F061-865F-0BE1B2DC71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41340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8" y="0"/>
            <a:ext cx="12188389" cy="6858000"/>
          </a:xfrm>
          <a:prstGeom prst="rect">
            <a:avLst/>
          </a:prstGeom>
        </p:spPr>
      </p:pic>
      <p:sp>
        <p:nvSpPr>
          <p:cNvPr id="3" name="Text Placeholder 2"/>
          <p:cNvSpPr>
            <a:spLocks noGrp="1"/>
          </p:cNvSpPr>
          <p:nvPr>
            <p:ph type="body" sz="quarter" idx="19"/>
          </p:nvPr>
        </p:nvSpPr>
        <p:spPr>
          <a:xfrm>
            <a:off x="381001" y="2059394"/>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5"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80"/>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5"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7" name="Picture 6" descr="A picture containing qr code&#10;&#10;Description automatically generated">
            <a:extLst>
              <a:ext uri="{FF2B5EF4-FFF2-40B4-BE49-F238E27FC236}">
                <a16:creationId xmlns:a16="http://schemas.microsoft.com/office/drawing/2014/main" id="{A0EF6266-CAB0-234B-74B3-9336C7191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2614142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60" y="0"/>
            <a:ext cx="12188389" cy="6858000"/>
          </a:xfrm>
          <a:prstGeom prst="rect">
            <a:avLst/>
          </a:prstGeom>
        </p:spPr>
      </p:pic>
      <p:sp>
        <p:nvSpPr>
          <p:cNvPr id="16" name="TextBox 15"/>
          <p:cNvSpPr txBox="1"/>
          <p:nvPr userDrawn="1"/>
        </p:nvSpPr>
        <p:spPr>
          <a:xfrm>
            <a:off x="266705" y="5217499"/>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94"/>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4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62" y="1227146"/>
            <a:ext cx="3689407"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8"/>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5" y="1227146"/>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qr code&#10;&#10;Description automatically generated">
            <a:extLst>
              <a:ext uri="{FF2B5EF4-FFF2-40B4-BE49-F238E27FC236}">
                <a16:creationId xmlns:a16="http://schemas.microsoft.com/office/drawing/2014/main" id="{16700A2A-C54C-9A5B-B556-0335EECFCA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63600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60"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8"/>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7"/>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Box 10">
            <a:extLst>
              <a:ext uri="{FF2B5EF4-FFF2-40B4-BE49-F238E27FC236}">
                <a16:creationId xmlns:a16="http://schemas.microsoft.com/office/drawing/2014/main" id="{A172B2F0-1CFC-6261-58CB-51183A19F792}"/>
              </a:ext>
            </a:extLst>
          </p:cNvPr>
          <p:cNvSpPr txBox="1"/>
          <p:nvPr userDrawn="1"/>
        </p:nvSpPr>
        <p:spPr>
          <a:xfrm rot="18120796">
            <a:off x="6223058" y="1632774"/>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pic>
        <p:nvPicPr>
          <p:cNvPr id="10" name="Picture 9" descr="A picture containing qr code&#10;&#10;Description automatically generated">
            <a:extLst>
              <a:ext uri="{FF2B5EF4-FFF2-40B4-BE49-F238E27FC236}">
                <a16:creationId xmlns:a16="http://schemas.microsoft.com/office/drawing/2014/main" id="{81E3EAE4-B734-E169-40B8-E947B97E3E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70"/>
            <a:ext cx="2352293" cy="1043775"/>
          </a:xfrm>
          <a:prstGeom prst="rect">
            <a:avLst/>
          </a:prstGeom>
        </p:spPr>
      </p:pic>
    </p:spTree>
    <p:extLst>
      <p:ext uri="{BB962C8B-B14F-4D97-AF65-F5344CB8AC3E}">
        <p14:creationId xmlns:p14="http://schemas.microsoft.com/office/powerpoint/2010/main" val="1980601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420F9-6587-4BB0-AB79-7A4F6ABAA3AD}" type="datetimeFigureOut">
              <a:rPr lang="en-US" smtClean="0"/>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B6320-A5D1-48DF-8056-267ECFD20379}" type="slidenum">
              <a:rPr lang="en-US" smtClean="0"/>
              <a:t>‹#›</a:t>
            </a:fld>
            <a:endParaRPr lang="en-US"/>
          </a:p>
        </p:txBody>
      </p:sp>
    </p:spTree>
    <p:extLst>
      <p:ext uri="{BB962C8B-B14F-4D97-AF65-F5344CB8AC3E}">
        <p14:creationId xmlns:p14="http://schemas.microsoft.com/office/powerpoint/2010/main" val="290286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732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11"/>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7"/>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21"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744130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5" y="1028700"/>
            <a:ext cx="5721407"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8" y="1028700"/>
            <a:ext cx="5721407"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978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3" y="1028708"/>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5" y="1743083"/>
            <a:ext cx="5721407"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8" y="1743083"/>
            <a:ext cx="5721407"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31" y="1028708"/>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842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5" y="1028700"/>
            <a:ext cx="377931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6"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444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6" y="1028700"/>
            <a:ext cx="377931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43923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3"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3"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3"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3"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551396723"/>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70" y="128981"/>
            <a:ext cx="10386815"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0"/>
          <a:srcRect/>
          <a:stretch>
            <a:fillRect/>
          </a:stretch>
        </p:blipFill>
        <p:spPr bwMode="auto">
          <a:xfrm>
            <a:off x="6079067" y="3416317"/>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21"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3" name="Picture 2" descr="A red and white sign&#10;&#10;Description automatically generated with medium confidence">
            <a:extLst>
              <a:ext uri="{FF2B5EF4-FFF2-40B4-BE49-F238E27FC236}">
                <a16:creationId xmlns:a16="http://schemas.microsoft.com/office/drawing/2014/main" id="{9C10DF0B-5790-9C31-F5A0-73C6E6439172}"/>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75153" y="319470"/>
            <a:ext cx="681667" cy="451942"/>
          </a:xfrm>
          <a:prstGeom prst="rect">
            <a:avLst/>
          </a:prstGeom>
        </p:spPr>
      </p:pic>
    </p:spTree>
    <p:extLst>
      <p:ext uri="{BB962C8B-B14F-4D97-AF65-F5344CB8AC3E}">
        <p14:creationId xmlns:p14="http://schemas.microsoft.com/office/powerpoint/2010/main" val="2989443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hf hdr="0" ft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userDrawn="1">
          <p15:clr>
            <a:srgbClr val="5ACBF0"/>
          </p15:clr>
        </p15:guide>
        <p15:guide id="3" pos="168" userDrawn="1">
          <p15:clr>
            <a:srgbClr val="5ACBF0"/>
          </p15:clr>
        </p15:guide>
        <p15:guide id="4" orient="horz" pos="624"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15.png"/><Relationship Id="rId5" Type="http://schemas.openxmlformats.org/officeDocument/2006/relationships/image" Target="../media/image18.jpeg"/><Relationship Id="rId10"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sam.gov/workspace/contract/opp/cca0dfa115554347bab29d995539964d/view"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https://www.saa.usace.army.mil/" TargetMode="External"/><Relationship Id="rId3" Type="http://schemas.openxmlformats.org/officeDocument/2006/relationships/image" Target="../media/image14.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hyperlink" Target="https://www.facebook.com/CaribbeanDistrictUSACE" TargetMode="External"/><Relationship Id="rId4" Type="http://schemas.openxmlformats.org/officeDocument/2006/relationships/image" Target="../media/image15.png"/><Relationship Id="rId9" Type="http://schemas.openxmlformats.org/officeDocument/2006/relationships/hyperlink" Target="https://www.linkedin.com/company/u-s-army-corps-of-engineers-caribbean-distri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water, boat&#10;&#10;AI-generated content may be incorrect.">
            <a:extLst>
              <a:ext uri="{FF2B5EF4-FFF2-40B4-BE49-F238E27FC236}">
                <a16:creationId xmlns:a16="http://schemas.microsoft.com/office/drawing/2014/main" id="{05F6EACA-4E2E-1120-8882-B53A5307441B}"/>
              </a:ext>
            </a:extLst>
          </p:cNvPr>
          <p:cNvPicPr>
            <a:picLocks noChangeAspect="1"/>
          </p:cNvPicPr>
          <p:nvPr/>
        </p:nvPicPr>
        <p:blipFill>
          <a:blip r:embed="rId3" cstate="email">
            <a:extLst>
              <a:ext uri="{28A0092B-C50C-407E-A947-70E740481C1C}">
                <a14:useLocalDpi xmlns:a14="http://schemas.microsoft.com/office/drawing/2010/main"/>
              </a:ext>
            </a:extLst>
          </a:blip>
          <a:srcRect l="2020" t="18682" b="8612"/>
          <a:stretch>
            <a:fillRect/>
          </a:stretch>
        </p:blipFill>
        <p:spPr>
          <a:xfrm>
            <a:off x="6240859" y="159889"/>
            <a:ext cx="5789119" cy="3221891"/>
          </a:xfrm>
          <a:prstGeom prst="rect">
            <a:avLst/>
          </a:prstGeom>
        </p:spPr>
      </p:pic>
      <p:pic>
        <p:nvPicPr>
          <p:cNvPr id="3" name="Picture 2">
            <a:extLst>
              <a:ext uri="{FF2B5EF4-FFF2-40B4-BE49-F238E27FC236}">
                <a16:creationId xmlns:a16="http://schemas.microsoft.com/office/drawing/2014/main" id="{720E449E-0FF7-A44D-9D79-FC73120BFDB2}"/>
              </a:ext>
            </a:extLst>
          </p:cNvPr>
          <p:cNvPicPr>
            <a:picLocks noChangeAspect="1"/>
          </p:cNvPicPr>
          <p:nvPr/>
        </p:nvPicPr>
        <p:blipFill>
          <a:blip r:embed="rId4" cstate="email">
            <a:extLst>
              <a:ext uri="{28A0092B-C50C-407E-A947-70E740481C1C}">
                <a14:useLocalDpi xmlns:a14="http://schemas.microsoft.com/office/drawing/2010/main"/>
              </a:ext>
            </a:extLst>
          </a:blip>
          <a:srcRect t="14411" b="18922"/>
          <a:stretch>
            <a:fillRect/>
          </a:stretch>
        </p:blipFill>
        <p:spPr>
          <a:xfrm>
            <a:off x="6096000" y="3476220"/>
            <a:ext cx="6047822" cy="3023911"/>
          </a:xfrm>
          <a:prstGeom prst="rect">
            <a:avLst/>
          </a:prstGeom>
        </p:spPr>
      </p:pic>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197427" y="316349"/>
            <a:ext cx="5753716" cy="964754"/>
          </a:xfrm>
        </p:spPr>
        <p:txBody>
          <a:bodyPr/>
          <a:lstStyle/>
          <a:p>
            <a:r>
              <a:rPr lang="en-US" sz="2400" dirty="0">
                <a:latin typeface="Arial"/>
                <a:ea typeface="ＭＳ Ｐゴシック"/>
                <a:cs typeface="Arial"/>
              </a:rPr>
              <a:t>U.S. Army Corps of engineers </a:t>
            </a:r>
            <a:br>
              <a:rPr lang="en-US" sz="2400" dirty="0">
                <a:latin typeface="Arial"/>
                <a:ea typeface="ＭＳ Ｐゴシック"/>
                <a:cs typeface="Arial"/>
              </a:rPr>
            </a:br>
            <a:r>
              <a:rPr lang="en-US" sz="2400" dirty="0">
                <a:latin typeface="Arial"/>
                <a:ea typeface="ＭＳ Ｐゴシック"/>
                <a:cs typeface="Arial"/>
              </a:rPr>
              <a:t>Caribbean District</a:t>
            </a:r>
            <a:endParaRPr lang="en-US" sz="1800" b="0" dirty="0"/>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xfrm>
            <a:off x="197898" y="1596683"/>
            <a:ext cx="5822517" cy="3648834"/>
          </a:xfrm>
        </p:spPr>
        <p:txBody>
          <a:bodyPr/>
          <a:lstStyle/>
          <a:p>
            <a:r>
              <a:rPr lang="en-US" sz="2800" dirty="0">
                <a:latin typeface="Arial"/>
                <a:ea typeface="ＭＳ Ｐゴシック"/>
                <a:cs typeface="Arial"/>
              </a:rPr>
              <a:t>USACE Caribbean District Business Opportunities for 2026-27</a:t>
            </a:r>
          </a:p>
          <a:p>
            <a:endParaRPr lang="en-US" dirty="0">
              <a:latin typeface="Arial"/>
              <a:ea typeface="ＭＳ Ｐゴシック"/>
              <a:cs typeface="Arial"/>
            </a:endParaRPr>
          </a:p>
          <a:p>
            <a:endParaRPr lang="en-US" dirty="0">
              <a:latin typeface="Arial"/>
              <a:ea typeface="ＭＳ Ｐゴシック"/>
              <a:cs typeface="Arial"/>
            </a:endParaRPr>
          </a:p>
          <a:p>
            <a:r>
              <a:rPr lang="en-US" dirty="0">
                <a:latin typeface="Arial"/>
                <a:ea typeface="ＭＳ Ｐゴシック"/>
                <a:cs typeface="Arial"/>
              </a:rPr>
              <a:t>Date: 28 May 2026</a:t>
            </a:r>
          </a:p>
          <a:p>
            <a:endParaRPr lang="en-US" dirty="0">
              <a:latin typeface="Arial"/>
              <a:ea typeface="ＭＳ Ｐゴシック"/>
              <a:cs typeface="Arial"/>
            </a:endParaRPr>
          </a:p>
          <a:p>
            <a:endParaRPr lang="en-US" dirty="0">
              <a:latin typeface="Arial"/>
              <a:ea typeface="ＭＳ Ｐゴシック"/>
              <a:cs typeface="Arial"/>
            </a:endParaRPr>
          </a:p>
          <a:p>
            <a:r>
              <a:rPr lang="en-US" dirty="0">
                <a:latin typeface="Arial"/>
                <a:ea typeface="ＭＳ Ｐゴシック"/>
                <a:cs typeface="Arial"/>
              </a:rPr>
              <a:t>Presented by:  </a:t>
            </a:r>
          </a:p>
          <a:p>
            <a:r>
              <a:rPr lang="en-US" dirty="0">
                <a:latin typeface="Arial"/>
                <a:ea typeface="ＭＳ Ｐゴシック"/>
                <a:cs typeface="Arial"/>
              </a:rPr>
              <a:t>Maricarmen Crespo, P.E.</a:t>
            </a:r>
          </a:p>
          <a:p>
            <a:r>
              <a:rPr lang="en-US" dirty="0">
                <a:latin typeface="Arial"/>
                <a:ea typeface="ＭＳ Ｐゴシック"/>
                <a:cs typeface="Arial"/>
              </a:rPr>
              <a:t>Chief of Construction</a:t>
            </a:r>
          </a:p>
          <a:p>
            <a:endParaRPr lang="en-US" dirty="0">
              <a:latin typeface="Arial"/>
              <a:ea typeface="ＭＳ Ｐゴシック"/>
              <a:cs typeface="Arial"/>
            </a:endParaRPr>
          </a:p>
          <a:p>
            <a:endParaRPr lang="en-US" dirty="0">
              <a:latin typeface="Arial"/>
              <a:ea typeface="ＭＳ Ｐゴシック"/>
              <a:cs typeface="Arial"/>
            </a:endParaRPr>
          </a:p>
        </p:txBody>
      </p:sp>
      <p:pic>
        <p:nvPicPr>
          <p:cNvPr id="13" name="Picture 12" descr="Logo&#10;&#10;Description automatically generated">
            <a:extLst>
              <a:ext uri="{FF2B5EF4-FFF2-40B4-BE49-F238E27FC236}">
                <a16:creationId xmlns:a16="http://schemas.microsoft.com/office/drawing/2014/main" id="{B5366D04-F4AA-4E2C-3D46-2E453D4C6B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9070" y="5459847"/>
            <a:ext cx="1309687" cy="1309687"/>
          </a:xfrm>
          <a:prstGeom prst="rect">
            <a:avLst/>
          </a:prstGeom>
        </p:spPr>
      </p:pic>
      <p:sp>
        <p:nvSpPr>
          <p:cNvPr id="6" name="TextBox 5">
            <a:extLst>
              <a:ext uri="{FF2B5EF4-FFF2-40B4-BE49-F238E27FC236}">
                <a16:creationId xmlns:a16="http://schemas.microsoft.com/office/drawing/2014/main" id="{503F23AC-172C-6075-D28B-68C77846CCE3}"/>
              </a:ext>
            </a:extLst>
          </p:cNvPr>
          <p:cNvSpPr txBox="1"/>
          <p:nvPr/>
        </p:nvSpPr>
        <p:spPr>
          <a:xfrm>
            <a:off x="7735404" y="3074003"/>
            <a:ext cx="2870834" cy="307777"/>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21F20"/>
                </a:solidFill>
                <a:latin typeface="Arial"/>
              </a:rPr>
              <a:t>San Juan Harbor Improvements</a:t>
            </a:r>
            <a:endParaRPr kumimoji="0" lang="en-US" sz="1400" b="0" i="0" u="none" strike="noStrike" kern="1200" cap="none" spc="0" normalizeH="0" baseline="0" noProof="0" dirty="0">
              <a:ln>
                <a:noFill/>
              </a:ln>
              <a:solidFill>
                <a:srgbClr val="221F20"/>
              </a:solidFill>
              <a:effectLst/>
              <a:uLnTx/>
              <a:uFillTx/>
              <a:latin typeface="Arial"/>
              <a:ea typeface="+mn-ea"/>
              <a:cs typeface="+mn-cs"/>
            </a:endParaRPr>
          </a:p>
        </p:txBody>
      </p:sp>
      <p:sp>
        <p:nvSpPr>
          <p:cNvPr id="14" name="TextBox 13">
            <a:extLst>
              <a:ext uri="{FF2B5EF4-FFF2-40B4-BE49-F238E27FC236}">
                <a16:creationId xmlns:a16="http://schemas.microsoft.com/office/drawing/2014/main" id="{61744073-2593-4393-55E7-C2A5FCAE18E2}"/>
              </a:ext>
            </a:extLst>
          </p:cNvPr>
          <p:cNvSpPr txBox="1"/>
          <p:nvPr/>
        </p:nvSpPr>
        <p:spPr>
          <a:xfrm>
            <a:off x="6463073" y="6192354"/>
            <a:ext cx="5318123" cy="307777"/>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1F20"/>
                </a:solidFill>
                <a:effectLst/>
                <a:uLnTx/>
                <a:uFillTx/>
                <a:latin typeface="Arial"/>
                <a:ea typeface="+mn-ea"/>
                <a:cs typeface="+mn-cs"/>
              </a:rPr>
              <a:t>Rio de La Plata, Dorado Bridge and ACBM Toe Key Construction</a:t>
            </a:r>
          </a:p>
        </p:txBody>
      </p:sp>
    </p:spTree>
    <p:extLst>
      <p:ext uri="{BB962C8B-B14F-4D97-AF65-F5344CB8AC3E}">
        <p14:creationId xmlns:p14="http://schemas.microsoft.com/office/powerpoint/2010/main" val="322330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CF65F7-8F06-D665-4A7A-1BEE514DB71F}"/>
              </a:ext>
            </a:extLst>
          </p:cNvPr>
          <p:cNvGraphicFramePr>
            <a:graphicFrameLocks noGrp="1"/>
          </p:cNvGraphicFramePr>
          <p:nvPr>
            <p:extLst>
              <p:ext uri="{D42A27DB-BD31-4B8C-83A1-F6EECF244321}">
                <p14:modId xmlns:p14="http://schemas.microsoft.com/office/powerpoint/2010/main" val="544953437"/>
              </p:ext>
            </p:extLst>
          </p:nvPr>
        </p:nvGraphicFramePr>
        <p:xfrm>
          <a:off x="1100667" y="1180407"/>
          <a:ext cx="9995956" cy="2155213"/>
        </p:xfrm>
        <a:graphic>
          <a:graphicData uri="http://schemas.openxmlformats.org/drawingml/2006/table">
            <a:tbl>
              <a:tblPr firstRow="1" bandRow="1">
                <a:tableStyleId>{5C22544A-7EE6-4342-B048-85BDC9FD1C3A}</a:tableStyleId>
              </a:tblPr>
              <a:tblGrid>
                <a:gridCol w="1950792">
                  <a:extLst>
                    <a:ext uri="{9D8B030D-6E8A-4147-A177-3AD203B41FA5}">
                      <a16:colId xmlns:a16="http://schemas.microsoft.com/office/drawing/2014/main" val="2530344541"/>
                    </a:ext>
                  </a:extLst>
                </a:gridCol>
                <a:gridCol w="3623797">
                  <a:extLst>
                    <a:ext uri="{9D8B030D-6E8A-4147-A177-3AD203B41FA5}">
                      <a16:colId xmlns:a16="http://schemas.microsoft.com/office/drawing/2014/main" val="212730499"/>
                    </a:ext>
                  </a:extLst>
                </a:gridCol>
                <a:gridCol w="2312543">
                  <a:extLst>
                    <a:ext uri="{9D8B030D-6E8A-4147-A177-3AD203B41FA5}">
                      <a16:colId xmlns:a16="http://schemas.microsoft.com/office/drawing/2014/main" val="1296739626"/>
                    </a:ext>
                  </a:extLst>
                </a:gridCol>
                <a:gridCol w="2108824">
                  <a:extLst>
                    <a:ext uri="{9D8B030D-6E8A-4147-A177-3AD203B41FA5}">
                      <a16:colId xmlns:a16="http://schemas.microsoft.com/office/drawing/2014/main" val="3395486295"/>
                    </a:ext>
                  </a:extLst>
                </a:gridCol>
              </a:tblGrid>
              <a:tr h="260958">
                <a:tc gridSpan="4">
                  <a:txBody>
                    <a:bodyPr/>
                    <a:lstStyle/>
                    <a:p>
                      <a:pPr algn="ctr"/>
                      <a:r>
                        <a:rPr lang="en-US" sz="1200" b="1" dirty="0"/>
                        <a:t>A&amp;E / SERVICE / CMS CONTRACTS</a:t>
                      </a:r>
                    </a:p>
                  </a:txBody>
                  <a:tcPr marL="45720" marR="45720" anchor="ctr">
                    <a:solidFill>
                      <a:schemeClr val="accent3">
                        <a:lumMod val="20000"/>
                        <a:lumOff val="8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extLst>
                  <a:ext uri="{0D108BD9-81ED-4DB2-BD59-A6C34878D82A}">
                    <a16:rowId xmlns:a16="http://schemas.microsoft.com/office/drawing/2014/main" val="1832030742"/>
                  </a:ext>
                </a:extLst>
              </a:tr>
              <a:tr h="434779">
                <a:tc>
                  <a:txBody>
                    <a:bodyPr/>
                    <a:lstStyle/>
                    <a:p>
                      <a:pPr algn="ctr"/>
                      <a:r>
                        <a:rPr lang="en-US" sz="1000" b="1" i="0" dirty="0"/>
                        <a:t>PROGRAM</a:t>
                      </a:r>
                    </a:p>
                  </a:txBody>
                  <a:tcPr marL="45720" marR="45720" anchor="ctr">
                    <a:solidFill>
                      <a:schemeClr val="accent3">
                        <a:lumMod val="20000"/>
                        <a:lumOff val="80000"/>
                      </a:schemeClr>
                    </a:solidFill>
                  </a:tcPr>
                </a:tc>
                <a:tc>
                  <a:txBody>
                    <a:bodyPr/>
                    <a:lstStyle/>
                    <a:p>
                      <a:pPr algn="ctr"/>
                      <a:r>
                        <a:rPr lang="en-US" sz="1000" b="1" i="0" dirty="0"/>
                        <a:t>PROJECT NAME</a:t>
                      </a:r>
                    </a:p>
                  </a:txBody>
                  <a:tcPr marL="45720" marR="45720" anchor="ctr">
                    <a:solidFill>
                      <a:schemeClr val="accent3">
                        <a:lumMod val="20000"/>
                        <a:lumOff val="80000"/>
                      </a:schemeClr>
                    </a:solidFill>
                  </a:tcPr>
                </a:tc>
                <a:tc>
                  <a:txBody>
                    <a:bodyPr/>
                    <a:lstStyle/>
                    <a:p>
                      <a:pPr lvl="0" algn="ctr">
                        <a:buNone/>
                      </a:pPr>
                      <a:r>
                        <a:rPr lang="en-US" sz="1000" b="1" i="0"/>
                        <a:t>SOLICITATION TYPE</a:t>
                      </a:r>
                    </a:p>
                  </a:txBody>
                  <a:tcPr marL="45720" marR="45720" anchor="ctr">
                    <a:solidFill>
                      <a:schemeClr val="accent3">
                        <a:lumMod val="20000"/>
                        <a:lumOff val="80000"/>
                      </a:schemeClr>
                    </a:solidFill>
                  </a:tcPr>
                </a:tc>
                <a:tc>
                  <a:txBody>
                    <a:bodyPr/>
                    <a:lstStyle/>
                    <a:p>
                      <a:pPr algn="ctr"/>
                      <a:r>
                        <a:rPr lang="en-US" sz="1000" b="1" i="0"/>
                        <a:t>STATUS</a:t>
                      </a:r>
                    </a:p>
                  </a:txBody>
                  <a:tcPr marL="45720" marR="45720" anchor="ctr">
                    <a:solidFill>
                      <a:schemeClr val="accent3">
                        <a:lumMod val="20000"/>
                        <a:lumOff val="80000"/>
                      </a:schemeClr>
                    </a:solidFill>
                  </a:tcPr>
                </a:tc>
                <a:extLst>
                  <a:ext uri="{0D108BD9-81ED-4DB2-BD59-A6C34878D82A}">
                    <a16:rowId xmlns:a16="http://schemas.microsoft.com/office/drawing/2014/main" val="3576137837"/>
                  </a:ext>
                </a:extLst>
              </a:tr>
              <a:tr h="482038">
                <a:tc>
                  <a:txBody>
                    <a:bodyPr/>
                    <a:lstStyle/>
                    <a:p>
                      <a:pPr algn="ctr"/>
                      <a:r>
                        <a:rPr lang="en-US" sz="1000">
                          <a:solidFill>
                            <a:schemeClr val="tx1"/>
                          </a:solidFill>
                        </a:rPr>
                        <a:t>Civil Works</a:t>
                      </a:r>
                    </a:p>
                    <a:p>
                      <a:pPr lvl="0" algn="ctr">
                        <a:buNone/>
                      </a:pPr>
                      <a:r>
                        <a:rPr lang="en-US" sz="1000">
                          <a:solidFill>
                            <a:schemeClr val="tx1"/>
                          </a:solidFill>
                        </a:rPr>
                        <a:t>MILCON</a:t>
                      </a:r>
                    </a:p>
                  </a:txBody>
                  <a:tcPr marL="45720" marR="45720" anchor="ctr">
                    <a:solidFill>
                      <a:schemeClr val="tx2"/>
                    </a:solidFill>
                  </a:tcPr>
                </a:tc>
                <a:tc>
                  <a:txBody>
                    <a:bodyPr/>
                    <a:lstStyle/>
                    <a:p>
                      <a:pPr algn="ctr"/>
                      <a:r>
                        <a:rPr lang="en-US" sz="1000" dirty="0">
                          <a:solidFill>
                            <a:schemeClr val="tx1"/>
                          </a:solidFill>
                        </a:rPr>
                        <a:t>AE Design MATOC IDIQ</a:t>
                      </a:r>
                    </a:p>
                  </a:txBody>
                  <a:tcPr marL="45720" marR="45720" anchor="ctr">
                    <a:solidFill>
                      <a:schemeClr val="tx2"/>
                    </a:solidFill>
                  </a:tcPr>
                </a:tc>
                <a:tc>
                  <a:txBody>
                    <a:bodyPr/>
                    <a:lstStyle/>
                    <a:p>
                      <a:pPr lvl="0" algn="ctr">
                        <a:buNone/>
                      </a:pPr>
                      <a:r>
                        <a:rPr lang="en-US" sz="1000" b="0" i="0" u="none" strike="noStrike" noProof="0" dirty="0">
                          <a:solidFill>
                            <a:schemeClr val="tx1"/>
                          </a:solidFill>
                          <a:latin typeface="Arial"/>
                        </a:rPr>
                        <a:t>SB Set-Aside Pool, Unrestricted Pool</a:t>
                      </a:r>
                      <a:endParaRPr lang="en-US" sz="1000" b="1" dirty="0">
                        <a:solidFill>
                          <a:schemeClr val="tx1"/>
                        </a:solidFill>
                      </a:endParaRPr>
                    </a:p>
                  </a:txBody>
                  <a:tcPr marL="45720" marR="45720" anchor="ctr">
                    <a:noFill/>
                  </a:tcPr>
                </a:tc>
                <a:tc>
                  <a:txBody>
                    <a:bodyPr/>
                    <a:lstStyle/>
                    <a:p>
                      <a:pPr lvl="0" algn="ctr">
                        <a:buNone/>
                      </a:pPr>
                      <a:r>
                        <a:rPr lang="en-US" sz="1000" b="0">
                          <a:solidFill>
                            <a:schemeClr val="tx1"/>
                          </a:solidFill>
                        </a:rPr>
                        <a:t>Advertised</a:t>
                      </a:r>
                    </a:p>
                  </a:txBody>
                  <a:tcPr marL="45720" marR="45720" anchor="ctr">
                    <a:noFill/>
                  </a:tcPr>
                </a:tc>
                <a:extLst>
                  <a:ext uri="{0D108BD9-81ED-4DB2-BD59-A6C34878D82A}">
                    <a16:rowId xmlns:a16="http://schemas.microsoft.com/office/drawing/2014/main" val="3697340404"/>
                  </a:ext>
                </a:extLst>
              </a:tr>
              <a:tr h="482038">
                <a:tc>
                  <a:txBody>
                    <a:bodyPr/>
                    <a:lstStyle/>
                    <a:p>
                      <a:pPr lvl="0" algn="ctr">
                        <a:buNone/>
                      </a:pPr>
                      <a:r>
                        <a:rPr lang="en-US" sz="1000" dirty="0">
                          <a:solidFill>
                            <a:schemeClr val="tx1"/>
                          </a:solidFill>
                        </a:rPr>
                        <a:t>All</a:t>
                      </a:r>
                    </a:p>
                  </a:txBody>
                  <a:tcPr marL="45720" marR="45720" anchor="ctr">
                    <a:solidFill>
                      <a:schemeClr val="tx2"/>
                    </a:solidFill>
                  </a:tcPr>
                </a:tc>
                <a:tc>
                  <a:txBody>
                    <a:bodyPr/>
                    <a:lstStyle/>
                    <a:p>
                      <a:pPr algn="ctr"/>
                      <a:r>
                        <a:rPr lang="en-US" sz="1000" dirty="0">
                          <a:solidFill>
                            <a:schemeClr val="tx1"/>
                          </a:solidFill>
                        </a:rPr>
                        <a:t>QA Services SATOC IDIQ</a:t>
                      </a:r>
                    </a:p>
                  </a:txBody>
                  <a:tcPr marL="45720" marR="45720" anchor="ctr">
                    <a:solidFill>
                      <a:schemeClr val="tx2"/>
                    </a:solidFill>
                  </a:tcPr>
                </a:tc>
                <a:tc>
                  <a:txBody>
                    <a:bodyPr/>
                    <a:lstStyle/>
                    <a:p>
                      <a:pPr lvl="0" algn="ctr">
                        <a:buNone/>
                      </a:pPr>
                      <a:r>
                        <a:rPr lang="en-US" sz="1000" b="0" i="0" u="none" strike="noStrike" noProof="0" dirty="0">
                          <a:solidFill>
                            <a:schemeClr val="tx1"/>
                          </a:solidFill>
                          <a:latin typeface="+mn-lt"/>
                        </a:rPr>
                        <a:t>SB Set-Aside </a:t>
                      </a:r>
                      <a:endParaRPr lang="en-US" sz="1000" b="1" dirty="0">
                        <a:solidFill>
                          <a:schemeClr val="tx1"/>
                        </a:solidFill>
                      </a:endParaRP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latin typeface="+mn-lt"/>
                          <a:ea typeface="+mn-ea"/>
                          <a:cs typeface="+mn-cs"/>
                        </a:rPr>
                        <a:t>Advertise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latin typeface="+mn-lt"/>
                          <a:ea typeface="+mn-ea"/>
                          <a:cs typeface="+mn-cs"/>
                        </a:rPr>
                        <a:t>Q4 FY26</a:t>
                      </a:r>
                    </a:p>
                  </a:txBody>
                  <a:tcPr marL="45720" marR="45720" anchor="ctr">
                    <a:noFill/>
                  </a:tcPr>
                </a:tc>
                <a:extLst>
                  <a:ext uri="{0D108BD9-81ED-4DB2-BD59-A6C34878D82A}">
                    <a16:rowId xmlns:a16="http://schemas.microsoft.com/office/drawing/2014/main" val="552362847"/>
                  </a:ext>
                </a:extLst>
              </a:tr>
              <a:tr h="482038">
                <a:tc>
                  <a:txBody>
                    <a:bodyPr/>
                    <a:lstStyle/>
                    <a:p>
                      <a:pPr lvl="0" algn="ctr">
                        <a:buNone/>
                      </a:pPr>
                      <a:r>
                        <a:rPr lang="en-US" sz="1000">
                          <a:solidFill>
                            <a:schemeClr val="tx1"/>
                          </a:solidFill>
                        </a:rPr>
                        <a:t>All</a:t>
                      </a:r>
                    </a:p>
                  </a:txBody>
                  <a:tcPr marL="45720" marR="45720" anchor="ctr">
                    <a:solidFill>
                      <a:schemeClr val="tx2"/>
                    </a:solidFill>
                  </a:tcPr>
                </a:tc>
                <a:tc>
                  <a:txBody>
                    <a:bodyPr/>
                    <a:lstStyle/>
                    <a:p>
                      <a:pPr algn="ctr"/>
                      <a:r>
                        <a:rPr lang="en-US" sz="1000">
                          <a:solidFill>
                            <a:schemeClr val="tx1"/>
                          </a:solidFill>
                        </a:rPr>
                        <a:t>AE Survey MATOC IDIQ</a:t>
                      </a:r>
                    </a:p>
                  </a:txBody>
                  <a:tcPr marL="45720" marR="45720" anchor="ctr">
                    <a:solidFill>
                      <a:schemeClr val="tx2"/>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noProof="0">
                          <a:solidFill>
                            <a:schemeClr val="tx1"/>
                          </a:solidFill>
                          <a:latin typeface="+mn-lt"/>
                        </a:rPr>
                        <a:t>SB Set-Aside </a:t>
                      </a:r>
                      <a:endParaRPr lang="en-US" sz="1000" b="1">
                        <a:solidFill>
                          <a:schemeClr val="tx1"/>
                        </a:solidFill>
                      </a:endParaRPr>
                    </a:p>
                  </a:txBody>
                  <a:tcPr marL="45720" marR="45720" anchor="ctr">
                    <a:noFill/>
                  </a:tcPr>
                </a:tc>
                <a:tc>
                  <a:txBody>
                    <a:bodyPr/>
                    <a:lstStyle/>
                    <a:p>
                      <a:pPr lvl="0" algn="ctr">
                        <a:buNone/>
                      </a:pPr>
                      <a:r>
                        <a:rPr lang="en-US" sz="1000" b="0" dirty="0">
                          <a:solidFill>
                            <a:schemeClr val="tx1"/>
                          </a:solidFill>
                        </a:rPr>
                        <a:t>Advertise </a:t>
                      </a:r>
                    </a:p>
                    <a:p>
                      <a:pPr lvl="0" algn="ctr">
                        <a:buNone/>
                      </a:pPr>
                      <a:r>
                        <a:rPr lang="en-US" sz="1000" b="0" dirty="0">
                          <a:solidFill>
                            <a:schemeClr val="tx1"/>
                          </a:solidFill>
                        </a:rPr>
                        <a:t>Q4 FY26</a:t>
                      </a:r>
                    </a:p>
                  </a:txBody>
                  <a:tcPr marL="45720" marR="45720" anchor="ctr">
                    <a:noFill/>
                  </a:tcPr>
                </a:tc>
                <a:extLst>
                  <a:ext uri="{0D108BD9-81ED-4DB2-BD59-A6C34878D82A}">
                    <a16:rowId xmlns:a16="http://schemas.microsoft.com/office/drawing/2014/main" val="1301206489"/>
                  </a:ext>
                </a:extLst>
              </a:tr>
            </a:tbl>
          </a:graphicData>
        </a:graphic>
      </p:graphicFrame>
      <p:graphicFrame>
        <p:nvGraphicFramePr>
          <p:cNvPr id="4" name="Table 3">
            <a:extLst>
              <a:ext uri="{FF2B5EF4-FFF2-40B4-BE49-F238E27FC236}">
                <a16:creationId xmlns:a16="http://schemas.microsoft.com/office/drawing/2014/main" id="{CEDF138F-BD1D-18D1-4D73-6744491B62A2}"/>
              </a:ext>
            </a:extLst>
          </p:cNvPr>
          <p:cNvGraphicFramePr>
            <a:graphicFrameLocks noGrp="1"/>
          </p:cNvGraphicFramePr>
          <p:nvPr>
            <p:extLst>
              <p:ext uri="{D42A27DB-BD31-4B8C-83A1-F6EECF244321}">
                <p14:modId xmlns:p14="http://schemas.microsoft.com/office/powerpoint/2010/main" val="2000673049"/>
              </p:ext>
            </p:extLst>
          </p:nvPr>
        </p:nvGraphicFramePr>
        <p:xfrm>
          <a:off x="1100668" y="3527325"/>
          <a:ext cx="9995957" cy="1897500"/>
        </p:xfrm>
        <a:graphic>
          <a:graphicData uri="http://schemas.openxmlformats.org/drawingml/2006/table">
            <a:tbl>
              <a:tblPr firstRow="1" bandRow="1">
                <a:tableStyleId>{5C22544A-7EE6-4342-B048-85BDC9FD1C3A}</a:tableStyleId>
              </a:tblPr>
              <a:tblGrid>
                <a:gridCol w="1200018">
                  <a:extLst>
                    <a:ext uri="{9D8B030D-6E8A-4147-A177-3AD203B41FA5}">
                      <a16:colId xmlns:a16="http://schemas.microsoft.com/office/drawing/2014/main" val="2530344541"/>
                    </a:ext>
                  </a:extLst>
                </a:gridCol>
                <a:gridCol w="2193948">
                  <a:extLst>
                    <a:ext uri="{9D8B030D-6E8A-4147-A177-3AD203B41FA5}">
                      <a16:colId xmlns:a16="http://schemas.microsoft.com/office/drawing/2014/main" val="212730499"/>
                    </a:ext>
                  </a:extLst>
                </a:gridCol>
                <a:gridCol w="2010109">
                  <a:extLst>
                    <a:ext uri="{9D8B030D-6E8A-4147-A177-3AD203B41FA5}">
                      <a16:colId xmlns:a16="http://schemas.microsoft.com/office/drawing/2014/main" val="270498800"/>
                    </a:ext>
                  </a:extLst>
                </a:gridCol>
                <a:gridCol w="1725188">
                  <a:extLst>
                    <a:ext uri="{9D8B030D-6E8A-4147-A177-3AD203B41FA5}">
                      <a16:colId xmlns:a16="http://schemas.microsoft.com/office/drawing/2014/main" val="1434522231"/>
                    </a:ext>
                  </a:extLst>
                </a:gridCol>
                <a:gridCol w="1451830">
                  <a:extLst>
                    <a:ext uri="{9D8B030D-6E8A-4147-A177-3AD203B41FA5}">
                      <a16:colId xmlns:a16="http://schemas.microsoft.com/office/drawing/2014/main" val="1296739626"/>
                    </a:ext>
                  </a:extLst>
                </a:gridCol>
                <a:gridCol w="1414864">
                  <a:extLst>
                    <a:ext uri="{9D8B030D-6E8A-4147-A177-3AD203B41FA5}">
                      <a16:colId xmlns:a16="http://schemas.microsoft.com/office/drawing/2014/main" val="3395486295"/>
                    </a:ext>
                  </a:extLst>
                </a:gridCol>
              </a:tblGrid>
              <a:tr h="262166">
                <a:tc gridSpan="6">
                  <a:txBody>
                    <a:bodyPr/>
                    <a:lstStyle/>
                    <a:p>
                      <a:pPr algn="ctr"/>
                      <a:r>
                        <a:rPr lang="en-US" sz="1200" b="1" dirty="0"/>
                        <a:t>CONSTRUCTION CONTRACTS</a:t>
                      </a:r>
                    </a:p>
                  </a:txBody>
                  <a:tcPr marL="45720" marR="45720" anchor="ctr">
                    <a:solidFill>
                      <a:schemeClr val="accent3">
                        <a:lumMod val="20000"/>
                        <a:lumOff val="8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extLst>
                  <a:ext uri="{0D108BD9-81ED-4DB2-BD59-A6C34878D82A}">
                    <a16:rowId xmlns:a16="http://schemas.microsoft.com/office/drawing/2014/main" val="1832030742"/>
                  </a:ext>
                </a:extLst>
              </a:tr>
              <a:tr h="304113">
                <a:tc>
                  <a:txBody>
                    <a:bodyPr/>
                    <a:lstStyle/>
                    <a:p>
                      <a:pPr algn="ctr"/>
                      <a:r>
                        <a:rPr lang="en-US" sz="1000" b="1" dirty="0"/>
                        <a:t>PROGRAM</a:t>
                      </a:r>
                    </a:p>
                  </a:txBody>
                  <a:tcPr marL="45720" marR="45720" anchor="ctr">
                    <a:solidFill>
                      <a:schemeClr val="accent3">
                        <a:lumMod val="20000"/>
                        <a:lumOff val="80000"/>
                      </a:schemeClr>
                    </a:solidFill>
                  </a:tcPr>
                </a:tc>
                <a:tc>
                  <a:txBody>
                    <a:bodyPr/>
                    <a:lstStyle/>
                    <a:p>
                      <a:pPr algn="ctr"/>
                      <a:r>
                        <a:rPr lang="en-US" sz="1000" b="1"/>
                        <a:t>PROJECT </a:t>
                      </a:r>
                    </a:p>
                    <a:p>
                      <a:pPr algn="ctr"/>
                      <a:r>
                        <a:rPr lang="en-US" sz="1000" b="1"/>
                        <a:t>NAME</a:t>
                      </a:r>
                    </a:p>
                  </a:txBody>
                  <a:tcPr marL="45720" marR="45720" anchor="ctr">
                    <a:solidFill>
                      <a:schemeClr val="accent3">
                        <a:lumMod val="20000"/>
                        <a:lumOff val="80000"/>
                      </a:schemeClr>
                    </a:solidFill>
                  </a:tcPr>
                </a:tc>
                <a:tc>
                  <a:txBody>
                    <a:bodyPr/>
                    <a:lstStyle/>
                    <a:p>
                      <a:pPr algn="ctr"/>
                      <a:r>
                        <a:rPr lang="en-US" sz="1000" b="1"/>
                        <a:t>MAGNITUDE OF </a:t>
                      </a:r>
                    </a:p>
                    <a:p>
                      <a:pPr algn="ctr"/>
                      <a:r>
                        <a:rPr lang="en-US" sz="1000" b="1"/>
                        <a:t>CONSTRUCTION</a:t>
                      </a:r>
                    </a:p>
                  </a:txBody>
                  <a:tcPr marL="45720" marR="45720" anchor="ctr">
                    <a:solidFill>
                      <a:schemeClr val="accent3">
                        <a:lumMod val="20000"/>
                        <a:lumOff val="80000"/>
                      </a:schemeClr>
                    </a:solidFill>
                  </a:tcPr>
                </a:tc>
                <a:tc>
                  <a:txBody>
                    <a:bodyPr/>
                    <a:lstStyle/>
                    <a:p>
                      <a:pPr lvl="0" algn="ctr">
                        <a:buNone/>
                      </a:pPr>
                      <a:r>
                        <a:rPr lang="en-US" sz="1000" b="1" dirty="0"/>
                        <a:t>ACQUISITION STRATEGY</a:t>
                      </a:r>
                      <a:endParaRPr lang="en-US" sz="1000" dirty="0"/>
                    </a:p>
                  </a:txBody>
                  <a:tcPr marL="45720" marR="45720" anchor="ctr">
                    <a:solidFill>
                      <a:schemeClr val="accent3">
                        <a:lumMod val="20000"/>
                        <a:lumOff val="80000"/>
                      </a:schemeClr>
                    </a:solidFill>
                  </a:tcPr>
                </a:tc>
                <a:tc>
                  <a:txBody>
                    <a:bodyPr/>
                    <a:lstStyle/>
                    <a:p>
                      <a:pPr lvl="0" algn="ctr">
                        <a:buNone/>
                      </a:pPr>
                      <a:r>
                        <a:rPr lang="en-US" sz="1000" b="1"/>
                        <a:t>SOLICITATION TYPE</a:t>
                      </a:r>
                      <a:endParaRPr lang="en-US" sz="1000"/>
                    </a:p>
                  </a:txBody>
                  <a:tcPr marL="45720" marR="45720" anchor="ctr">
                    <a:solidFill>
                      <a:schemeClr val="accent3">
                        <a:lumMod val="20000"/>
                        <a:lumOff val="80000"/>
                      </a:schemeClr>
                    </a:solidFill>
                  </a:tcPr>
                </a:tc>
                <a:tc>
                  <a:txBody>
                    <a:bodyPr/>
                    <a:lstStyle/>
                    <a:p>
                      <a:pPr algn="ctr"/>
                      <a:r>
                        <a:rPr lang="en-US" sz="1000" b="1"/>
                        <a:t>STATUS</a:t>
                      </a:r>
                    </a:p>
                  </a:txBody>
                  <a:tcPr marL="45720" marR="45720" anchor="ctr">
                    <a:solidFill>
                      <a:schemeClr val="accent3">
                        <a:lumMod val="20000"/>
                        <a:lumOff val="80000"/>
                      </a:schemeClr>
                    </a:solidFill>
                  </a:tcPr>
                </a:tc>
                <a:extLst>
                  <a:ext uri="{0D108BD9-81ED-4DB2-BD59-A6C34878D82A}">
                    <a16:rowId xmlns:a16="http://schemas.microsoft.com/office/drawing/2014/main" val="3576137837"/>
                  </a:ext>
                </a:extLst>
              </a:tr>
              <a:tr h="408980">
                <a:tc>
                  <a:txBody>
                    <a:bodyPr/>
                    <a:lstStyle/>
                    <a:p>
                      <a:pPr algn="ctr"/>
                      <a:r>
                        <a:rPr lang="en-US" sz="1000" dirty="0">
                          <a:solidFill>
                            <a:schemeClr val="tx1"/>
                          </a:solidFill>
                        </a:rPr>
                        <a:t>Civil Works </a:t>
                      </a:r>
                    </a:p>
                  </a:txBody>
                  <a:tcPr marL="45720" marR="45720" anchor="ctr">
                    <a:noFill/>
                  </a:tcPr>
                </a:tc>
                <a:tc>
                  <a:txBody>
                    <a:bodyPr/>
                    <a:lstStyle/>
                    <a:p>
                      <a:pPr algn="ctr"/>
                      <a:r>
                        <a:rPr lang="en-US" sz="1000" dirty="0">
                          <a:solidFill>
                            <a:schemeClr val="tx1"/>
                          </a:solidFill>
                        </a:rPr>
                        <a:t>Rio de la Plata (Contract 1) </a:t>
                      </a:r>
                    </a:p>
                  </a:txBody>
                  <a:tcPr marL="45720" marR="45720" anchor="ctr">
                    <a:noFill/>
                  </a:tcPr>
                </a:tc>
                <a:tc>
                  <a:txBody>
                    <a:bodyPr/>
                    <a:lstStyle/>
                    <a:p>
                      <a:pPr lvl="0" algn="ctr">
                        <a:lnSpc>
                          <a:spcPct val="100000"/>
                        </a:lnSpc>
                        <a:spcBef>
                          <a:spcPts val="0"/>
                        </a:spcBef>
                        <a:spcAft>
                          <a:spcPts val="0"/>
                        </a:spcAft>
                        <a:buNone/>
                      </a:pPr>
                      <a:r>
                        <a:rPr lang="en-US" sz="1000" b="0" i="0" u="none" strike="noStrike" noProof="0" dirty="0">
                          <a:solidFill>
                            <a:schemeClr val="tx1"/>
                          </a:solidFill>
                          <a:latin typeface="Arial"/>
                        </a:rPr>
                        <a:t>$300M-$400M</a:t>
                      </a:r>
                    </a:p>
                  </a:txBody>
                  <a:tcPr marL="45720" marR="45720" anchor="ctr">
                    <a:noFill/>
                  </a:tcPr>
                </a:tc>
                <a:tc>
                  <a:txBody>
                    <a:bodyPr/>
                    <a:lstStyle/>
                    <a:p>
                      <a:pPr algn="ctr"/>
                      <a:r>
                        <a:rPr lang="en-US" sz="1000" dirty="0">
                          <a:solidFill>
                            <a:schemeClr val="tx1"/>
                          </a:solidFill>
                        </a:rPr>
                        <a:t>Unrestricted</a:t>
                      </a:r>
                    </a:p>
                  </a:txBody>
                  <a:tcPr marL="45720" marR="45720" anchor="ctr">
                    <a:noFill/>
                  </a:tcPr>
                </a:tc>
                <a:tc>
                  <a:txBody>
                    <a:bodyPr/>
                    <a:lstStyle/>
                    <a:p>
                      <a:pPr algn="ctr"/>
                      <a:r>
                        <a:rPr lang="en-US" sz="1000" dirty="0">
                          <a:solidFill>
                            <a:schemeClr val="tx1"/>
                          </a:solidFill>
                        </a:rPr>
                        <a:t>BVTO</a:t>
                      </a:r>
                    </a:p>
                  </a:txBody>
                  <a:tcPr marL="45720" marR="45720" anchor="ctr">
                    <a:noFill/>
                  </a:tcPr>
                </a:tc>
                <a:tc>
                  <a:txBody>
                    <a:bodyPr/>
                    <a:lstStyle/>
                    <a:p>
                      <a:pPr algn="ctr"/>
                      <a:r>
                        <a:rPr lang="en-US" sz="1000" dirty="0">
                          <a:solidFill>
                            <a:schemeClr val="tx1"/>
                          </a:solidFill>
                        </a:rPr>
                        <a:t>Advertised </a:t>
                      </a:r>
                    </a:p>
                    <a:p>
                      <a:pPr algn="ctr"/>
                      <a:r>
                        <a:rPr lang="en-US" sz="1000" dirty="0">
                          <a:solidFill>
                            <a:schemeClr val="tx1"/>
                          </a:solidFill>
                        </a:rPr>
                        <a:t>20 May 2026</a:t>
                      </a:r>
                    </a:p>
                  </a:txBody>
                  <a:tcPr marL="45720" marR="45720" anchor="ctr">
                    <a:noFill/>
                  </a:tcPr>
                </a:tc>
                <a:extLst>
                  <a:ext uri="{0D108BD9-81ED-4DB2-BD59-A6C34878D82A}">
                    <a16:rowId xmlns:a16="http://schemas.microsoft.com/office/drawing/2014/main" val="3097616261"/>
                  </a:ext>
                </a:extLst>
              </a:tr>
              <a:tr h="408980">
                <a:tc>
                  <a:txBody>
                    <a:bodyPr/>
                    <a:lstStyle/>
                    <a:p>
                      <a:pPr algn="ctr"/>
                      <a:r>
                        <a:rPr lang="en-US" sz="1000" dirty="0">
                          <a:solidFill>
                            <a:schemeClr val="tx1"/>
                          </a:solidFill>
                        </a:rPr>
                        <a:t>Civil Works </a:t>
                      </a:r>
                    </a:p>
                  </a:txBody>
                  <a:tcPr marL="45720" marR="45720" anchor="ctr">
                    <a:noFill/>
                  </a:tcPr>
                </a:tc>
                <a:tc>
                  <a:txBody>
                    <a:bodyPr/>
                    <a:lstStyle/>
                    <a:p>
                      <a:pPr algn="ctr"/>
                      <a:r>
                        <a:rPr lang="en-US" sz="1000" dirty="0">
                          <a:solidFill>
                            <a:schemeClr val="tx1"/>
                          </a:solidFill>
                        </a:rPr>
                        <a:t>Rio Puerto Nuevo (Contract 1)</a:t>
                      </a:r>
                    </a:p>
                  </a:txBody>
                  <a:tcPr marL="45720" marR="45720" anchor="ctr">
                    <a:noFill/>
                  </a:tcPr>
                </a:tc>
                <a:tc>
                  <a:txBody>
                    <a:bodyPr/>
                    <a:lstStyle/>
                    <a:p>
                      <a:pPr algn="ctr"/>
                      <a:r>
                        <a:rPr lang="en-US" sz="1000" dirty="0">
                          <a:solidFill>
                            <a:schemeClr val="tx1"/>
                          </a:solidFill>
                        </a:rPr>
                        <a:t> $100M - $250M</a:t>
                      </a:r>
                    </a:p>
                  </a:txBody>
                  <a:tcPr marL="45720" marR="45720" anchor="ctr">
                    <a:noFill/>
                  </a:tcPr>
                </a:tc>
                <a:tc>
                  <a:txBody>
                    <a:bodyPr/>
                    <a:lstStyle/>
                    <a:p>
                      <a:pPr algn="ctr"/>
                      <a:r>
                        <a:rPr lang="en-US" sz="1000" dirty="0">
                          <a:solidFill>
                            <a:schemeClr val="tx1"/>
                          </a:solidFill>
                        </a:rPr>
                        <a:t>Unrestricted</a:t>
                      </a:r>
                    </a:p>
                  </a:txBody>
                  <a:tcPr marL="45720" marR="45720" anchor="ctr">
                    <a:noFill/>
                  </a:tcPr>
                </a:tc>
                <a:tc>
                  <a:txBody>
                    <a:bodyPr/>
                    <a:lstStyle/>
                    <a:p>
                      <a:pPr algn="ctr"/>
                      <a:r>
                        <a:rPr lang="en-US" sz="1000" dirty="0">
                          <a:solidFill>
                            <a:schemeClr val="tx1"/>
                          </a:solidFill>
                        </a:rPr>
                        <a:t>BVTO</a:t>
                      </a:r>
                    </a:p>
                  </a:txBody>
                  <a:tcPr marL="45720" marR="45720" anchor="ctr">
                    <a:noFill/>
                  </a:tcPr>
                </a:tc>
                <a:tc>
                  <a:txBody>
                    <a:bodyPr/>
                    <a:lstStyle/>
                    <a:p>
                      <a:pPr algn="ctr"/>
                      <a:r>
                        <a:rPr lang="en-US" sz="1000" dirty="0">
                          <a:solidFill>
                            <a:schemeClr val="tx1"/>
                          </a:solidFill>
                        </a:rPr>
                        <a:t>Advertise by Q4 FY27</a:t>
                      </a:r>
                    </a:p>
                  </a:txBody>
                  <a:tcPr marL="45720" marR="45720" anchor="ctr">
                    <a:noFill/>
                  </a:tcPr>
                </a:tc>
                <a:extLst>
                  <a:ext uri="{0D108BD9-81ED-4DB2-BD59-A6C34878D82A}">
                    <a16:rowId xmlns:a16="http://schemas.microsoft.com/office/drawing/2014/main" val="2039136119"/>
                  </a:ext>
                </a:extLst>
              </a:tr>
              <a:tr h="408980">
                <a:tc>
                  <a:txBody>
                    <a:bodyPr/>
                    <a:lstStyle/>
                    <a:p>
                      <a:pPr algn="ctr"/>
                      <a:r>
                        <a:rPr lang="en-US" sz="1000" dirty="0">
                          <a:solidFill>
                            <a:schemeClr val="tx1"/>
                          </a:solidFill>
                        </a:rPr>
                        <a:t>Civil Works </a:t>
                      </a:r>
                    </a:p>
                  </a:txBody>
                  <a:tcPr marL="45720" marR="45720" anchor="ctr">
                    <a:noFill/>
                  </a:tcPr>
                </a:tc>
                <a:tc>
                  <a:txBody>
                    <a:bodyPr/>
                    <a:lstStyle/>
                    <a:p>
                      <a:pPr algn="ctr"/>
                      <a:r>
                        <a:rPr lang="en-US" sz="1000" dirty="0">
                          <a:solidFill>
                            <a:schemeClr val="tx1"/>
                          </a:solidFill>
                        </a:rPr>
                        <a:t>Rio de la Plata </a:t>
                      </a:r>
                    </a:p>
                    <a:p>
                      <a:pPr algn="ctr"/>
                      <a:r>
                        <a:rPr lang="en-US" sz="1000" dirty="0">
                          <a:solidFill>
                            <a:schemeClr val="tx1"/>
                          </a:solidFill>
                        </a:rPr>
                        <a:t>Super-Aqueduct Relocation</a:t>
                      </a:r>
                    </a:p>
                  </a:txBody>
                  <a:tcPr marL="45720" marR="45720" anchor="ctr">
                    <a:noFill/>
                  </a:tcPr>
                </a:tc>
                <a:tc>
                  <a:txBody>
                    <a:bodyPr/>
                    <a:lstStyle/>
                    <a:p>
                      <a:pPr lvl="0" algn="ctr">
                        <a:lnSpc>
                          <a:spcPct val="100000"/>
                        </a:lnSpc>
                        <a:spcBef>
                          <a:spcPts val="0"/>
                        </a:spcBef>
                        <a:spcAft>
                          <a:spcPts val="0"/>
                        </a:spcAft>
                        <a:buNone/>
                      </a:pPr>
                      <a:r>
                        <a:rPr lang="en-US" sz="1000" b="0" i="0" u="none" strike="noStrike" noProof="0" dirty="0">
                          <a:solidFill>
                            <a:schemeClr val="tx1"/>
                          </a:solidFill>
                          <a:latin typeface="Arial"/>
                        </a:rPr>
                        <a:t>$50M-$100M</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BVTO</a:t>
                      </a:r>
                    </a:p>
                  </a:txBody>
                  <a:tcPr marL="45720" marR="45720" anchor="ctr">
                    <a:noFill/>
                  </a:tcPr>
                </a:tc>
                <a:tc>
                  <a:txBody>
                    <a:bodyPr/>
                    <a:lstStyle/>
                    <a:p>
                      <a:pPr algn="ctr"/>
                      <a:r>
                        <a:rPr lang="en-US" sz="1000" dirty="0">
                          <a:solidFill>
                            <a:schemeClr val="tx1"/>
                          </a:solidFill>
                        </a:rPr>
                        <a:t>Advertise FY27</a:t>
                      </a:r>
                    </a:p>
                  </a:txBody>
                  <a:tcPr marL="45720" marR="45720" anchor="ctr">
                    <a:noFill/>
                  </a:tcPr>
                </a:tc>
                <a:extLst>
                  <a:ext uri="{0D108BD9-81ED-4DB2-BD59-A6C34878D82A}">
                    <a16:rowId xmlns:a16="http://schemas.microsoft.com/office/drawing/2014/main" val="3971171658"/>
                  </a:ext>
                </a:extLst>
              </a:tr>
            </a:tbl>
          </a:graphicData>
        </a:graphic>
      </p:graphicFrame>
      <p:sp>
        <p:nvSpPr>
          <p:cNvPr id="10" name="TextBox 9">
            <a:extLst>
              <a:ext uri="{FF2B5EF4-FFF2-40B4-BE49-F238E27FC236}">
                <a16:creationId xmlns:a16="http://schemas.microsoft.com/office/drawing/2014/main" id="{0A5F82A6-87B2-FA23-522E-F30580C10C7B}"/>
              </a:ext>
            </a:extLst>
          </p:cNvPr>
          <p:cNvSpPr txBox="1"/>
          <p:nvPr/>
        </p:nvSpPr>
        <p:spPr>
          <a:xfrm>
            <a:off x="1305638" y="182563"/>
            <a:ext cx="9727832" cy="830997"/>
          </a:xfrm>
          <a:prstGeom prst="rect">
            <a:avLst/>
          </a:prstGeom>
          <a:noFill/>
        </p:spPr>
        <p:txBody>
          <a:bodyPr wrap="square" lIns="91440" tIns="45720" rIns="91440" bIns="45720" rtlCol="0" anchor="t">
            <a:spAutoFit/>
          </a:bodyPr>
          <a:lstStyle/>
          <a:p>
            <a:pPr algn="ctr"/>
            <a:r>
              <a:rPr lang="en-US" sz="2400" b="1" dirty="0">
                <a:cs typeface="Arial"/>
              </a:rPr>
              <a:t>FY26-27 CONTRACT OPPORTUNITIES</a:t>
            </a:r>
          </a:p>
          <a:p>
            <a:pPr algn="ctr"/>
            <a:r>
              <a:rPr lang="en-US" sz="2400" b="1" dirty="0">
                <a:cs typeface="Arial"/>
              </a:rPr>
              <a:t>Service Contracts &amp; Civil Works</a:t>
            </a:r>
            <a:endParaRPr lang="en-US" sz="2400" dirty="0">
              <a:cs typeface="Arial"/>
            </a:endParaRPr>
          </a:p>
        </p:txBody>
      </p:sp>
      <p:pic>
        <p:nvPicPr>
          <p:cNvPr id="7" name="Picture 6">
            <a:extLst>
              <a:ext uri="{FF2B5EF4-FFF2-40B4-BE49-F238E27FC236}">
                <a16:creationId xmlns:a16="http://schemas.microsoft.com/office/drawing/2014/main" id="{00AD433A-4217-3BD1-B356-26FBC130C313}"/>
              </a:ext>
            </a:extLst>
          </p:cNvPr>
          <p:cNvPicPr>
            <a:picLocks noChangeAspect="1"/>
          </p:cNvPicPr>
          <p:nvPr/>
        </p:nvPicPr>
        <p:blipFill>
          <a:blip r:embed="rId3" cstate="email">
            <a:extLst>
              <a:ext uri="{28A0092B-C50C-407E-A947-70E740481C1C}">
                <a14:useLocalDpi xmlns:a14="http://schemas.microsoft.com/office/drawing/2010/main"/>
              </a:ext>
            </a:extLst>
          </a:blip>
          <a:srcRect l="5024" t="4938" r="8427" b="2018"/>
          <a:stretch>
            <a:fillRect/>
          </a:stretch>
        </p:blipFill>
        <p:spPr>
          <a:xfrm>
            <a:off x="1705531" y="5656853"/>
            <a:ext cx="1386654" cy="965737"/>
          </a:xfrm>
          <a:prstGeom prst="rect">
            <a:avLst/>
          </a:prstGeom>
        </p:spPr>
      </p:pic>
      <p:pic>
        <p:nvPicPr>
          <p:cNvPr id="11" name="Picture 10">
            <a:extLst>
              <a:ext uri="{FF2B5EF4-FFF2-40B4-BE49-F238E27FC236}">
                <a16:creationId xmlns:a16="http://schemas.microsoft.com/office/drawing/2014/main" id="{31ED5238-60EB-F529-97DA-E99CE0D9F7AD}"/>
              </a:ext>
            </a:extLst>
          </p:cNvPr>
          <p:cNvPicPr>
            <a:picLocks noChangeAspect="1"/>
          </p:cNvPicPr>
          <p:nvPr/>
        </p:nvPicPr>
        <p:blipFill>
          <a:blip r:embed="rId4" cstate="email">
            <a:extLst>
              <a:ext uri="{28A0092B-C50C-407E-A947-70E740481C1C}">
                <a14:useLocalDpi xmlns:a14="http://schemas.microsoft.com/office/drawing/2010/main"/>
              </a:ext>
            </a:extLst>
          </a:blip>
          <a:srcRect l="2222" t="3819" r="10370" b="10467"/>
          <a:stretch/>
        </p:blipFill>
        <p:spPr>
          <a:xfrm>
            <a:off x="3171796" y="5662987"/>
            <a:ext cx="1523465" cy="961058"/>
          </a:xfrm>
          <a:prstGeom prst="rect">
            <a:avLst/>
          </a:prstGeom>
        </p:spPr>
      </p:pic>
      <p:pic>
        <p:nvPicPr>
          <p:cNvPr id="14" name="Picture 13">
            <a:extLst>
              <a:ext uri="{FF2B5EF4-FFF2-40B4-BE49-F238E27FC236}">
                <a16:creationId xmlns:a16="http://schemas.microsoft.com/office/drawing/2014/main" id="{324EC7F5-5C15-5042-5EB9-33A12AB7B18F}"/>
              </a:ext>
            </a:extLst>
          </p:cNvPr>
          <p:cNvPicPr>
            <a:picLocks noChangeAspect="1"/>
          </p:cNvPicPr>
          <p:nvPr/>
        </p:nvPicPr>
        <p:blipFill>
          <a:blip r:embed="rId5" cstate="email">
            <a:extLst>
              <a:ext uri="{28A0092B-C50C-407E-A947-70E740481C1C}">
                <a14:useLocalDpi xmlns:a14="http://schemas.microsoft.com/office/drawing/2010/main"/>
              </a:ext>
            </a:extLst>
          </a:blip>
          <a:srcRect l="4101" t="4586" r="6517" b="9313"/>
          <a:stretch/>
        </p:blipFill>
        <p:spPr>
          <a:xfrm>
            <a:off x="4770096" y="5662724"/>
            <a:ext cx="1217844" cy="960471"/>
          </a:xfrm>
          <a:prstGeom prst="rect">
            <a:avLst/>
          </a:prstGeom>
        </p:spPr>
      </p:pic>
      <p:pic>
        <p:nvPicPr>
          <p:cNvPr id="16" name="Picture 15">
            <a:extLst>
              <a:ext uri="{FF2B5EF4-FFF2-40B4-BE49-F238E27FC236}">
                <a16:creationId xmlns:a16="http://schemas.microsoft.com/office/drawing/2014/main" id="{44B29357-987F-6966-FBE6-9B576DBA7A0E}"/>
              </a:ext>
            </a:extLst>
          </p:cNvPr>
          <p:cNvPicPr>
            <a:picLocks noChangeAspect="1"/>
          </p:cNvPicPr>
          <p:nvPr/>
        </p:nvPicPr>
        <p:blipFill>
          <a:blip r:embed="rId6" cstate="email">
            <a:extLst>
              <a:ext uri="{28A0092B-C50C-407E-A947-70E740481C1C}">
                <a14:useLocalDpi xmlns:a14="http://schemas.microsoft.com/office/drawing/2010/main"/>
              </a:ext>
            </a:extLst>
          </a:blip>
          <a:srcRect l="17591" t="1669" b="2914"/>
          <a:stretch/>
        </p:blipFill>
        <p:spPr>
          <a:xfrm>
            <a:off x="6227038" y="5676060"/>
            <a:ext cx="1470642" cy="966423"/>
          </a:xfrm>
          <a:prstGeom prst="rect">
            <a:avLst/>
          </a:prstGeom>
        </p:spPr>
      </p:pic>
      <p:pic>
        <p:nvPicPr>
          <p:cNvPr id="19" name="Picture 18">
            <a:extLst>
              <a:ext uri="{FF2B5EF4-FFF2-40B4-BE49-F238E27FC236}">
                <a16:creationId xmlns:a16="http://schemas.microsoft.com/office/drawing/2014/main" id="{F5133A89-1D89-61BC-0218-F93D0A3997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63414" y="5675987"/>
            <a:ext cx="1267953" cy="970130"/>
          </a:xfrm>
          <a:prstGeom prst="rect">
            <a:avLst/>
          </a:prstGeom>
        </p:spPr>
      </p:pic>
      <p:pic>
        <p:nvPicPr>
          <p:cNvPr id="8" name="Picture 7">
            <a:extLst>
              <a:ext uri="{FF2B5EF4-FFF2-40B4-BE49-F238E27FC236}">
                <a16:creationId xmlns:a16="http://schemas.microsoft.com/office/drawing/2014/main" id="{17D4425D-B3E2-ED6F-5127-BD590F9B2630}"/>
              </a:ext>
            </a:extLst>
          </p:cNvPr>
          <p:cNvPicPr>
            <a:picLocks noChangeAspect="1"/>
          </p:cNvPicPr>
          <p:nvPr/>
        </p:nvPicPr>
        <p:blipFill>
          <a:blip r:embed="rId8" cstate="email">
            <a:extLst>
              <a:ext uri="{28A0092B-C50C-407E-A947-70E740481C1C}">
                <a14:useLocalDpi xmlns:a14="http://schemas.microsoft.com/office/drawing/2010/main"/>
              </a:ext>
            </a:extLst>
          </a:blip>
          <a:srcRect l="13224" t="-1002" r="1015" b="292"/>
          <a:stretch/>
        </p:blipFill>
        <p:spPr>
          <a:xfrm>
            <a:off x="9109561" y="5678949"/>
            <a:ext cx="1376951" cy="963708"/>
          </a:xfrm>
          <a:prstGeom prst="rect">
            <a:avLst/>
          </a:prstGeom>
        </p:spPr>
      </p:pic>
      <p:pic>
        <p:nvPicPr>
          <p:cNvPr id="2" name="Picture 1">
            <a:extLst>
              <a:ext uri="{FF2B5EF4-FFF2-40B4-BE49-F238E27FC236}">
                <a16:creationId xmlns:a16="http://schemas.microsoft.com/office/drawing/2014/main" id="{13808AC4-920F-5B29-7B38-CFB28321D7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0350" y="182563"/>
            <a:ext cx="982134" cy="640293"/>
          </a:xfrm>
          <a:prstGeom prst="rect">
            <a:avLst/>
          </a:prstGeom>
        </p:spPr>
      </p:pic>
      <p:pic>
        <p:nvPicPr>
          <p:cNvPr id="5" name="Picture 4">
            <a:extLst>
              <a:ext uri="{FF2B5EF4-FFF2-40B4-BE49-F238E27FC236}">
                <a16:creationId xmlns:a16="http://schemas.microsoft.com/office/drawing/2014/main" id="{51BAF60E-77F1-6A71-70EC-C52EB361C3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96625" y="41804"/>
            <a:ext cx="973668" cy="1006476"/>
          </a:xfrm>
          <a:prstGeom prst="rect">
            <a:avLst/>
          </a:prstGeom>
        </p:spPr>
      </p:pic>
    </p:spTree>
    <p:extLst>
      <p:ext uri="{BB962C8B-B14F-4D97-AF65-F5344CB8AC3E}">
        <p14:creationId xmlns:p14="http://schemas.microsoft.com/office/powerpoint/2010/main" val="127901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D2D1-19F1-AD5C-BDCC-B9E6AE662AB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740AC1C-E1E0-2EC6-005A-23EFC9FB5938}"/>
              </a:ext>
            </a:extLst>
          </p:cNvPr>
          <p:cNvGraphicFramePr>
            <a:graphicFrameLocks noGrp="1"/>
          </p:cNvGraphicFramePr>
          <p:nvPr>
            <p:extLst>
              <p:ext uri="{D42A27DB-BD31-4B8C-83A1-F6EECF244321}">
                <p14:modId xmlns:p14="http://schemas.microsoft.com/office/powerpoint/2010/main" val="3971602563"/>
              </p:ext>
            </p:extLst>
          </p:nvPr>
        </p:nvGraphicFramePr>
        <p:xfrm>
          <a:off x="1111430" y="1187492"/>
          <a:ext cx="9969140" cy="4333086"/>
        </p:xfrm>
        <a:graphic>
          <a:graphicData uri="http://schemas.openxmlformats.org/drawingml/2006/table">
            <a:tbl>
              <a:tblPr firstRow="1" bandRow="1">
                <a:tableStyleId>{5C22544A-7EE6-4342-B048-85BDC9FD1C3A}</a:tableStyleId>
              </a:tblPr>
              <a:tblGrid>
                <a:gridCol w="1203673">
                  <a:extLst>
                    <a:ext uri="{9D8B030D-6E8A-4147-A177-3AD203B41FA5}">
                      <a16:colId xmlns:a16="http://schemas.microsoft.com/office/drawing/2014/main" val="2530344541"/>
                    </a:ext>
                  </a:extLst>
                </a:gridCol>
                <a:gridCol w="2200628">
                  <a:extLst>
                    <a:ext uri="{9D8B030D-6E8A-4147-A177-3AD203B41FA5}">
                      <a16:colId xmlns:a16="http://schemas.microsoft.com/office/drawing/2014/main" val="212730499"/>
                    </a:ext>
                  </a:extLst>
                </a:gridCol>
                <a:gridCol w="2016229">
                  <a:extLst>
                    <a:ext uri="{9D8B030D-6E8A-4147-A177-3AD203B41FA5}">
                      <a16:colId xmlns:a16="http://schemas.microsoft.com/office/drawing/2014/main" val="270498800"/>
                    </a:ext>
                  </a:extLst>
                </a:gridCol>
                <a:gridCol w="1730441">
                  <a:extLst>
                    <a:ext uri="{9D8B030D-6E8A-4147-A177-3AD203B41FA5}">
                      <a16:colId xmlns:a16="http://schemas.microsoft.com/office/drawing/2014/main" val="1434522231"/>
                    </a:ext>
                  </a:extLst>
                </a:gridCol>
                <a:gridCol w="1456250">
                  <a:extLst>
                    <a:ext uri="{9D8B030D-6E8A-4147-A177-3AD203B41FA5}">
                      <a16:colId xmlns:a16="http://schemas.microsoft.com/office/drawing/2014/main" val="1296739626"/>
                    </a:ext>
                  </a:extLst>
                </a:gridCol>
                <a:gridCol w="1361919">
                  <a:extLst>
                    <a:ext uri="{9D8B030D-6E8A-4147-A177-3AD203B41FA5}">
                      <a16:colId xmlns:a16="http://schemas.microsoft.com/office/drawing/2014/main" val="3395486295"/>
                    </a:ext>
                  </a:extLst>
                </a:gridCol>
              </a:tblGrid>
              <a:tr h="365289">
                <a:tc gridSpan="6">
                  <a:txBody>
                    <a:bodyPr/>
                    <a:lstStyle/>
                    <a:p>
                      <a:pPr algn="ctr"/>
                      <a:r>
                        <a:rPr lang="en-US" sz="1200" b="1" dirty="0"/>
                        <a:t>CONSTRUCTION CONTRACTS</a:t>
                      </a:r>
                    </a:p>
                  </a:txBody>
                  <a:tcPr marL="45720" marR="45720" anchor="ctr">
                    <a:solidFill>
                      <a:schemeClr val="accent3">
                        <a:lumMod val="20000"/>
                        <a:lumOff val="8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extLst>
                  <a:ext uri="{0D108BD9-81ED-4DB2-BD59-A6C34878D82A}">
                    <a16:rowId xmlns:a16="http://schemas.microsoft.com/office/drawing/2014/main" val="1832030742"/>
                  </a:ext>
                </a:extLst>
              </a:tr>
              <a:tr h="415674">
                <a:tc>
                  <a:txBody>
                    <a:bodyPr/>
                    <a:lstStyle/>
                    <a:p>
                      <a:pPr algn="ctr"/>
                      <a:r>
                        <a:rPr lang="en-US" sz="1000" b="1" dirty="0"/>
                        <a:t>PROJECT </a:t>
                      </a:r>
                    </a:p>
                    <a:p>
                      <a:pPr algn="ctr"/>
                      <a:r>
                        <a:rPr lang="en-US" sz="1000" b="1" dirty="0"/>
                        <a:t>MISSION</a:t>
                      </a:r>
                    </a:p>
                  </a:txBody>
                  <a:tcPr marL="45720" marR="45720" anchor="ctr">
                    <a:solidFill>
                      <a:schemeClr val="accent3">
                        <a:lumMod val="20000"/>
                        <a:lumOff val="80000"/>
                      </a:schemeClr>
                    </a:solidFill>
                  </a:tcPr>
                </a:tc>
                <a:tc>
                  <a:txBody>
                    <a:bodyPr/>
                    <a:lstStyle/>
                    <a:p>
                      <a:pPr algn="ctr"/>
                      <a:r>
                        <a:rPr lang="en-US" sz="1000" b="1" dirty="0"/>
                        <a:t>PROJECT </a:t>
                      </a:r>
                    </a:p>
                    <a:p>
                      <a:pPr algn="ctr"/>
                      <a:r>
                        <a:rPr lang="en-US" sz="1000" b="1" dirty="0"/>
                        <a:t>NAME</a:t>
                      </a:r>
                    </a:p>
                  </a:txBody>
                  <a:tcPr marL="45720" marR="45720" anchor="ctr">
                    <a:solidFill>
                      <a:schemeClr val="accent3">
                        <a:lumMod val="20000"/>
                        <a:lumOff val="80000"/>
                      </a:schemeClr>
                    </a:solidFill>
                  </a:tcPr>
                </a:tc>
                <a:tc>
                  <a:txBody>
                    <a:bodyPr/>
                    <a:lstStyle/>
                    <a:p>
                      <a:pPr algn="ctr"/>
                      <a:r>
                        <a:rPr lang="en-US" sz="1000" b="1"/>
                        <a:t>MAGNITUDE OF </a:t>
                      </a:r>
                    </a:p>
                    <a:p>
                      <a:pPr algn="ctr"/>
                      <a:r>
                        <a:rPr lang="en-US" sz="1000" b="1"/>
                        <a:t>CONSTRUCTION</a:t>
                      </a:r>
                    </a:p>
                  </a:txBody>
                  <a:tcPr marL="45720" marR="45720" anchor="ctr">
                    <a:solidFill>
                      <a:schemeClr val="accent3">
                        <a:lumMod val="20000"/>
                        <a:lumOff val="80000"/>
                      </a:schemeClr>
                    </a:solidFill>
                  </a:tcPr>
                </a:tc>
                <a:tc>
                  <a:txBody>
                    <a:bodyPr/>
                    <a:lstStyle/>
                    <a:p>
                      <a:pPr lvl="0" algn="ctr">
                        <a:buNone/>
                      </a:pPr>
                      <a:r>
                        <a:rPr lang="en-US" sz="1000" b="1"/>
                        <a:t>ACQUISITION STRATEGY</a:t>
                      </a:r>
                      <a:endParaRPr lang="en-US" sz="1000"/>
                    </a:p>
                  </a:txBody>
                  <a:tcPr marL="45720" marR="45720" anchor="ctr">
                    <a:solidFill>
                      <a:schemeClr val="accent3">
                        <a:lumMod val="20000"/>
                        <a:lumOff val="80000"/>
                      </a:schemeClr>
                    </a:solidFill>
                  </a:tcPr>
                </a:tc>
                <a:tc>
                  <a:txBody>
                    <a:bodyPr/>
                    <a:lstStyle/>
                    <a:p>
                      <a:pPr lvl="0" algn="ctr">
                        <a:buNone/>
                      </a:pPr>
                      <a:r>
                        <a:rPr lang="en-US" sz="1000" b="1"/>
                        <a:t>SOLICITATION TYPE</a:t>
                      </a:r>
                      <a:endParaRPr lang="en-US" sz="1000"/>
                    </a:p>
                  </a:txBody>
                  <a:tcPr marL="45720" marR="45720" anchor="ctr">
                    <a:solidFill>
                      <a:schemeClr val="accent3">
                        <a:lumMod val="20000"/>
                        <a:lumOff val="80000"/>
                      </a:schemeClr>
                    </a:solidFill>
                  </a:tcPr>
                </a:tc>
                <a:tc>
                  <a:txBody>
                    <a:bodyPr/>
                    <a:lstStyle/>
                    <a:p>
                      <a:pPr algn="ctr"/>
                      <a:r>
                        <a:rPr lang="en-US" sz="1000" b="1"/>
                        <a:t>STATUS</a:t>
                      </a:r>
                    </a:p>
                  </a:txBody>
                  <a:tcPr marL="45720" marR="45720" anchor="ctr">
                    <a:solidFill>
                      <a:schemeClr val="accent3">
                        <a:lumMod val="20000"/>
                        <a:lumOff val="80000"/>
                      </a:schemeClr>
                    </a:solidFill>
                  </a:tcPr>
                </a:tc>
                <a:extLst>
                  <a:ext uri="{0D108BD9-81ED-4DB2-BD59-A6C34878D82A}">
                    <a16:rowId xmlns:a16="http://schemas.microsoft.com/office/drawing/2014/main" val="3576137837"/>
                  </a:ext>
                </a:extLst>
              </a:tr>
              <a:tr h="566828">
                <a:tc>
                  <a:txBody>
                    <a:bodyPr/>
                    <a:lstStyle/>
                    <a:p>
                      <a:pPr marL="0" lvl="0" indent="0" algn="ctr">
                        <a:lnSpc>
                          <a:spcPct val="100000"/>
                        </a:lnSpc>
                        <a:spcBef>
                          <a:spcPts val="0"/>
                        </a:spcBef>
                        <a:spcAft>
                          <a:spcPts val="0"/>
                        </a:spcAft>
                        <a:buNone/>
                      </a:pPr>
                      <a:r>
                        <a:rPr lang="en-US" sz="1000" strike="noStrike" dirty="0">
                          <a:solidFill>
                            <a:schemeClr val="tx1"/>
                          </a:solidFill>
                        </a:rPr>
                        <a:t>All</a:t>
                      </a:r>
                    </a:p>
                  </a:txBody>
                  <a:tcPr marL="45720" marR="45720" anchor="ctr">
                    <a:noFill/>
                  </a:tcPr>
                </a:tc>
                <a:tc>
                  <a:txBody>
                    <a:bodyPr/>
                    <a:lstStyle/>
                    <a:p>
                      <a:pPr marL="0" lvl="0" indent="0" algn="ctr">
                        <a:lnSpc>
                          <a:spcPct val="100000"/>
                        </a:lnSpc>
                        <a:spcBef>
                          <a:spcPts val="0"/>
                        </a:spcBef>
                        <a:spcAft>
                          <a:spcPts val="0"/>
                        </a:spcAft>
                        <a:buNone/>
                      </a:pPr>
                      <a:r>
                        <a:rPr lang="en-US" sz="1000" strike="noStrike" dirty="0">
                          <a:solidFill>
                            <a:schemeClr val="tx1"/>
                          </a:solidFill>
                        </a:rPr>
                        <a:t>DB-DBB Construction MATOC IDIQ</a:t>
                      </a:r>
                    </a:p>
                  </a:txBody>
                  <a:tcPr marL="45720" marR="45720" anchor="ctr">
                    <a:noFill/>
                  </a:tcPr>
                </a:tc>
                <a:tc>
                  <a:txBody>
                    <a:bodyPr/>
                    <a:lstStyle/>
                    <a:p>
                      <a:pPr lvl="0" algn="ctr">
                        <a:buNone/>
                      </a:pPr>
                      <a:r>
                        <a:rPr lang="en-US" sz="1000" strike="noStrike" dirty="0">
                          <a:solidFill>
                            <a:schemeClr val="tx1"/>
                          </a:solidFill>
                        </a:rPr>
                        <a:t>$100M-$250M</a:t>
                      </a:r>
                    </a:p>
                  </a:txBody>
                  <a:tcPr marL="45720" marR="45720" anchor="ctr">
                    <a:noFill/>
                  </a:tcPr>
                </a:tc>
                <a:tc>
                  <a:txBody>
                    <a:bodyPr/>
                    <a:lstStyle/>
                    <a:p>
                      <a:pPr lvl="0" algn="ctr">
                        <a:buNone/>
                      </a:pPr>
                      <a:r>
                        <a:rPr lang="en-US" sz="1000" strike="noStrike" dirty="0">
                          <a:solidFill>
                            <a:schemeClr val="tx1"/>
                          </a:solidFill>
                        </a:rPr>
                        <a:t>Unrestricted</a:t>
                      </a:r>
                    </a:p>
                  </a:txBody>
                  <a:tcPr marL="45720" marR="45720" anchor="ctr">
                    <a:noFill/>
                  </a:tcPr>
                </a:tc>
                <a:tc>
                  <a:txBody>
                    <a:bodyPr/>
                    <a:lstStyle/>
                    <a:p>
                      <a:pPr lvl="0" algn="ctr">
                        <a:buNone/>
                      </a:pPr>
                      <a:r>
                        <a:rPr lang="en-US" sz="1000" strike="noStrike" dirty="0">
                          <a:solidFill>
                            <a:schemeClr val="tx1"/>
                          </a:solidFill>
                        </a:rPr>
                        <a:t>-</a:t>
                      </a:r>
                    </a:p>
                  </a:txBody>
                  <a:tcPr marL="45720" marR="45720" anchor="ctr">
                    <a:noFill/>
                  </a:tcPr>
                </a:tc>
                <a:tc>
                  <a:txBody>
                    <a:bodyPr/>
                    <a:lstStyle/>
                    <a:p>
                      <a:pPr lvl="0" algn="ctr">
                        <a:buNone/>
                      </a:pPr>
                      <a:r>
                        <a:rPr lang="en-US" sz="1000" strike="noStrike" dirty="0">
                          <a:solidFill>
                            <a:schemeClr val="tx1"/>
                          </a:solidFill>
                        </a:rPr>
                        <a:t>Advertise Q4 FY26</a:t>
                      </a:r>
                    </a:p>
                  </a:txBody>
                  <a:tcPr marL="45720" marR="45720" anchor="ctr">
                    <a:solidFill>
                      <a:schemeClr val="tx2"/>
                    </a:solidFill>
                  </a:tcPr>
                </a:tc>
                <a:extLst>
                  <a:ext uri="{0D108BD9-81ED-4DB2-BD59-A6C34878D82A}">
                    <a16:rowId xmlns:a16="http://schemas.microsoft.com/office/drawing/2014/main" val="560074737"/>
                  </a:ext>
                </a:extLst>
              </a:tr>
              <a:tr h="566828">
                <a:tc>
                  <a:txBody>
                    <a:bodyPr/>
                    <a:lstStyle/>
                    <a:p>
                      <a:pPr algn="ctr"/>
                      <a:r>
                        <a:rPr lang="en-US" sz="1000" dirty="0">
                          <a:solidFill>
                            <a:schemeClr val="tx1"/>
                          </a:solidFill>
                        </a:rPr>
                        <a:t>ERCIP</a:t>
                      </a:r>
                    </a:p>
                  </a:txBody>
                  <a:tcPr marL="45720" marR="45720" anchor="ctr">
                    <a:noFill/>
                  </a:tcPr>
                </a:tc>
                <a:tc>
                  <a:txBody>
                    <a:bodyPr/>
                    <a:lstStyle/>
                    <a:p>
                      <a:pPr algn="ctr"/>
                      <a:r>
                        <a:rPr lang="en-US" sz="1000" dirty="0">
                          <a:solidFill>
                            <a:schemeClr val="tx1"/>
                          </a:solidFill>
                        </a:rPr>
                        <a:t>Ft Buchanan Microgrid</a:t>
                      </a: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chemeClr val="tx1"/>
                          </a:solidFill>
                          <a:latin typeface="+mn-lt"/>
                        </a:rPr>
                        <a:t>$25M - $100M</a:t>
                      </a: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chemeClr val="tx1"/>
                          </a:solidFill>
                          <a:latin typeface="+mn-lt"/>
                        </a:rPr>
                        <a:t>SB Set-Aside </a:t>
                      </a:r>
                      <a:endParaRPr lang="en-US" sz="1000" b="1" dirty="0">
                        <a:solidFill>
                          <a:schemeClr val="tx1"/>
                        </a:solidFill>
                      </a:endParaRPr>
                    </a:p>
                  </a:txBody>
                  <a:tcPr marL="45720" marR="45720" anchor="ctr">
                    <a:noFill/>
                  </a:tcPr>
                </a:tc>
                <a:tc>
                  <a:txBody>
                    <a:bodyPr/>
                    <a:lstStyle/>
                    <a:p>
                      <a:pPr algn="ctr"/>
                      <a:r>
                        <a:rPr lang="en-US" sz="1000">
                          <a:solidFill>
                            <a:schemeClr val="tx1"/>
                          </a:solidFill>
                        </a:rPr>
                        <a:t>BVTO</a:t>
                      </a: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dirty="0">
                          <a:solidFill>
                            <a:schemeClr val="tx1"/>
                          </a:solidFill>
                        </a:rPr>
                        <a:t>Expected Award</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23 JUL 26</a:t>
                      </a:r>
                    </a:p>
                  </a:txBody>
                  <a:tcPr marL="45720" marR="45720" anchor="ctr">
                    <a:solidFill>
                      <a:schemeClr val="tx2"/>
                    </a:solidFill>
                  </a:tcPr>
                </a:tc>
                <a:extLst>
                  <a:ext uri="{0D108BD9-81ED-4DB2-BD59-A6C34878D82A}">
                    <a16:rowId xmlns:a16="http://schemas.microsoft.com/office/drawing/2014/main" val="1584664976"/>
                  </a:ext>
                </a:extLst>
              </a:tr>
              <a:tr h="566828">
                <a:tc>
                  <a:txBody>
                    <a:bodyPr/>
                    <a:lstStyle/>
                    <a:p>
                      <a:pPr algn="ctr"/>
                      <a:r>
                        <a:rPr lang="en-US" sz="1000">
                          <a:solidFill>
                            <a:schemeClr val="tx1"/>
                          </a:solidFill>
                        </a:rPr>
                        <a:t>ERCIP</a:t>
                      </a:r>
                    </a:p>
                  </a:txBody>
                  <a:tcPr marL="45720" marR="45720" anchor="ctr">
                    <a:noFill/>
                  </a:tcPr>
                </a:tc>
                <a:tc>
                  <a:txBody>
                    <a:bodyPr/>
                    <a:lstStyle/>
                    <a:p>
                      <a:pPr algn="ctr"/>
                      <a:r>
                        <a:rPr lang="en-US" sz="1000" dirty="0">
                          <a:solidFill>
                            <a:schemeClr val="tx1"/>
                          </a:solidFill>
                        </a:rPr>
                        <a:t>Ft. Buchanan Potable Water Purification System</a:t>
                      </a:r>
                    </a:p>
                  </a:txBody>
                  <a:tcPr marL="45720" marR="45720" anchor="ctr">
                    <a:noFill/>
                  </a:tcPr>
                </a:tc>
                <a:tc>
                  <a:txBody>
                    <a:bodyPr/>
                    <a:lstStyle/>
                    <a:p>
                      <a:pPr lvl="0" algn="ctr">
                        <a:lnSpc>
                          <a:spcPct val="100000"/>
                        </a:lnSpc>
                        <a:spcBef>
                          <a:spcPts val="0"/>
                        </a:spcBef>
                        <a:spcAft>
                          <a:spcPts val="0"/>
                        </a:spcAft>
                        <a:buNone/>
                      </a:pPr>
                      <a:r>
                        <a:rPr lang="en-US" sz="1000" b="0" i="0" u="none" strike="noStrike" noProof="0" dirty="0">
                          <a:solidFill>
                            <a:schemeClr val="tx1"/>
                          </a:solidFill>
                          <a:latin typeface="+mn-lt"/>
                        </a:rPr>
                        <a:t>$20M+</a:t>
                      </a:r>
                      <a:endParaRPr lang="en-US" sz="1000" b="0" i="0" u="none" strike="noStrike" noProof="0" dirty="0">
                        <a:solidFill>
                          <a:schemeClr val="tx1"/>
                        </a:solidFill>
                        <a:latin typeface="Arial"/>
                      </a:endParaRP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Design</a:t>
                      </a:r>
                    </a:p>
                  </a:txBody>
                  <a:tcPr marL="45720" marR="45720" anchor="ctr">
                    <a:noFill/>
                  </a:tcPr>
                </a:tc>
                <a:extLst>
                  <a:ext uri="{0D108BD9-81ED-4DB2-BD59-A6C34878D82A}">
                    <a16:rowId xmlns:a16="http://schemas.microsoft.com/office/drawing/2014/main" val="3097616261"/>
                  </a:ext>
                </a:extLst>
              </a:tr>
              <a:tr h="617213">
                <a:tc>
                  <a:txBody>
                    <a:bodyPr/>
                    <a:lstStyle/>
                    <a:p>
                      <a:pPr marL="0" lvl="0" indent="0" algn="ctr">
                        <a:lnSpc>
                          <a:spcPct val="100000"/>
                        </a:lnSpc>
                        <a:spcBef>
                          <a:spcPts val="0"/>
                        </a:spcBef>
                        <a:spcAft>
                          <a:spcPts val="0"/>
                        </a:spcAft>
                        <a:buNone/>
                      </a:pPr>
                      <a:r>
                        <a:rPr lang="en-US" sz="1000" strike="noStrike" dirty="0">
                          <a:solidFill>
                            <a:schemeClr val="tx1"/>
                          </a:solidFill>
                        </a:rPr>
                        <a:t>MILCON</a:t>
                      </a:r>
                    </a:p>
                  </a:txBody>
                  <a:tcPr marL="45720" marR="45720" anchor="ctr">
                    <a:noFill/>
                  </a:tcPr>
                </a:tc>
                <a:tc>
                  <a:txBody>
                    <a:bodyPr/>
                    <a:lstStyle/>
                    <a:p>
                      <a:pPr marL="0" lvl="0" indent="0" algn="ctr">
                        <a:lnSpc>
                          <a:spcPct val="100000"/>
                        </a:lnSpc>
                        <a:spcBef>
                          <a:spcPts val="0"/>
                        </a:spcBef>
                        <a:spcAft>
                          <a:spcPts val="0"/>
                        </a:spcAft>
                        <a:buNone/>
                      </a:pPr>
                      <a:r>
                        <a:rPr lang="en-US" sz="1000" strike="noStrike" dirty="0">
                          <a:solidFill>
                            <a:schemeClr val="tx1"/>
                          </a:solidFill>
                        </a:rPr>
                        <a:t>St. Croix Vehicle Maintenance Shop</a:t>
                      </a:r>
                    </a:p>
                  </a:txBody>
                  <a:tcPr marL="45720" marR="45720" anchor="ctr">
                    <a:noFill/>
                  </a:tcPr>
                </a:tc>
                <a:tc>
                  <a:txBody>
                    <a:bodyPr/>
                    <a:lstStyle/>
                    <a:p>
                      <a:pPr lvl="0" algn="ctr">
                        <a:buNone/>
                      </a:pPr>
                      <a:r>
                        <a:rPr lang="en-US" sz="1000" strike="noStrike" dirty="0">
                          <a:solidFill>
                            <a:schemeClr val="tx1"/>
                          </a:solidFill>
                        </a:rPr>
                        <a:t>$25M-$100M</a:t>
                      </a:r>
                    </a:p>
                  </a:txBody>
                  <a:tcPr marL="45720" marR="45720" anchor="ctr">
                    <a:noFill/>
                  </a:tcPr>
                </a:tc>
                <a:tc>
                  <a:txBody>
                    <a:bodyPr/>
                    <a:lstStyle/>
                    <a:p>
                      <a:pPr lvl="0" algn="ctr">
                        <a:buNone/>
                      </a:pPr>
                      <a:r>
                        <a:rPr lang="en-US" sz="1000" strike="noStrike" dirty="0">
                          <a:solidFill>
                            <a:schemeClr val="tx1"/>
                          </a:solidFill>
                        </a:rPr>
                        <a:t>TBD</a:t>
                      </a:r>
                    </a:p>
                  </a:txBody>
                  <a:tcPr marL="45720" marR="45720" anchor="ctr">
                    <a:noFill/>
                  </a:tcPr>
                </a:tc>
                <a:tc>
                  <a:txBody>
                    <a:bodyPr/>
                    <a:lstStyle/>
                    <a:p>
                      <a:pPr lvl="0" algn="ctr">
                        <a:buNone/>
                      </a:pPr>
                      <a:r>
                        <a:rPr lang="en-US" sz="1000" strike="noStrike" dirty="0">
                          <a:solidFill>
                            <a:schemeClr val="tx1"/>
                          </a:solidFill>
                        </a:rPr>
                        <a:t>TBD</a:t>
                      </a:r>
                    </a:p>
                  </a:txBody>
                  <a:tcPr marL="45720" marR="45720" anchor="ctr">
                    <a:noFill/>
                  </a:tcPr>
                </a:tc>
                <a:tc>
                  <a:txBody>
                    <a:bodyPr/>
                    <a:lstStyle/>
                    <a:p>
                      <a:pPr lvl="0" algn="ctr">
                        <a:buNone/>
                      </a:pPr>
                      <a:r>
                        <a:rPr lang="en-US" sz="1000" strike="noStrike" dirty="0">
                          <a:solidFill>
                            <a:schemeClr val="tx1"/>
                          </a:solidFill>
                        </a:rPr>
                        <a:t>Advertise Q3 FY27</a:t>
                      </a:r>
                    </a:p>
                  </a:txBody>
                  <a:tcPr marL="45720" marR="45720" anchor="ctr">
                    <a:noFill/>
                  </a:tcPr>
                </a:tc>
                <a:extLst>
                  <a:ext uri="{0D108BD9-81ED-4DB2-BD59-A6C34878D82A}">
                    <a16:rowId xmlns:a16="http://schemas.microsoft.com/office/drawing/2014/main" val="4078609591"/>
                  </a:ext>
                </a:extLst>
              </a:tr>
              <a:tr h="617213">
                <a:tc>
                  <a:txBody>
                    <a:bodyPr/>
                    <a:lstStyle/>
                    <a:p>
                      <a:pPr marL="0" lvl="0" indent="0" algn="ctr">
                        <a:lnSpc>
                          <a:spcPct val="100000"/>
                        </a:lnSpc>
                        <a:spcBef>
                          <a:spcPts val="0"/>
                        </a:spcBef>
                        <a:spcAft>
                          <a:spcPts val="0"/>
                        </a:spcAft>
                        <a:buNone/>
                      </a:pPr>
                      <a:r>
                        <a:rPr lang="en-US" sz="1000" strike="noStrike" dirty="0">
                          <a:solidFill>
                            <a:schemeClr val="tx1"/>
                          </a:solidFill>
                        </a:rPr>
                        <a:t>MILCON</a:t>
                      </a: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dirty="0">
                          <a:solidFill>
                            <a:schemeClr val="tx1"/>
                          </a:solidFill>
                        </a:rPr>
                        <a:t>Ft Buchanan Antilles Middle-High School</a:t>
                      </a:r>
                    </a:p>
                  </a:txBody>
                  <a:tcPr marL="45720" marR="45720" anchor="ctr">
                    <a:noFill/>
                  </a:tcPr>
                </a:tc>
                <a:tc>
                  <a:txBody>
                    <a:bodyPr/>
                    <a:lstStyle/>
                    <a:p>
                      <a:pPr lvl="0" algn="ctr">
                        <a:buNone/>
                      </a:pPr>
                      <a:r>
                        <a:rPr lang="en-US" sz="1000" strike="noStrike" dirty="0">
                          <a:solidFill>
                            <a:schemeClr val="tx1"/>
                          </a:solidFill>
                        </a:rPr>
                        <a:t>$150M+</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Advertise Q3 FY28</a:t>
                      </a:r>
                    </a:p>
                  </a:txBody>
                  <a:tcPr marL="45720" marR="45720" anchor="ctr">
                    <a:noFill/>
                  </a:tcPr>
                </a:tc>
                <a:extLst>
                  <a:ext uri="{0D108BD9-81ED-4DB2-BD59-A6C34878D82A}">
                    <a16:rowId xmlns:a16="http://schemas.microsoft.com/office/drawing/2014/main" val="830616638"/>
                  </a:ext>
                </a:extLst>
              </a:tr>
              <a:tr h="617213">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strike="noStrike" dirty="0">
                          <a:solidFill>
                            <a:schemeClr val="tx1"/>
                          </a:solidFill>
                        </a:rPr>
                        <a:t>MILCON</a:t>
                      </a:r>
                    </a:p>
                  </a:txBody>
                  <a:tcPr marL="45720" marR="45720" anchor="ctr">
                    <a:noFill/>
                  </a:tcPr>
                </a:tc>
                <a:tc>
                  <a:txBody>
                    <a:bodyPr/>
                    <a:lstStyle/>
                    <a:p>
                      <a:pPr marL="0" lvl="0" indent="0" algn="ctr">
                        <a:lnSpc>
                          <a:spcPct val="100000"/>
                        </a:lnSpc>
                        <a:spcBef>
                          <a:spcPts val="0"/>
                        </a:spcBef>
                        <a:spcAft>
                          <a:spcPts val="0"/>
                        </a:spcAft>
                        <a:buNone/>
                      </a:pPr>
                      <a:r>
                        <a:rPr lang="en-US" sz="1000" strike="noStrike" dirty="0">
                          <a:solidFill>
                            <a:schemeClr val="tx1"/>
                          </a:solidFill>
                        </a:rPr>
                        <a:t>Ramey New School</a:t>
                      </a:r>
                    </a:p>
                  </a:txBody>
                  <a:tcPr marL="45720" marR="45720" anchor="ctr">
                    <a:noFill/>
                  </a:tcPr>
                </a:tc>
                <a:tc>
                  <a:txBody>
                    <a:bodyPr/>
                    <a:lstStyle/>
                    <a:p>
                      <a:pPr lvl="0" algn="ctr">
                        <a:buNone/>
                      </a:pPr>
                      <a:r>
                        <a:rPr lang="en-US" sz="1000" strike="noStrike" dirty="0">
                          <a:solidFill>
                            <a:schemeClr val="tx1"/>
                          </a:solidFill>
                        </a:rPr>
                        <a:t>$150M+</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algn="ctr"/>
                      <a:r>
                        <a:rPr lang="en-US" sz="1000" dirty="0">
                          <a:solidFill>
                            <a:schemeClr val="tx1"/>
                          </a:solidFill>
                        </a:rPr>
                        <a:t>TBD</a:t>
                      </a:r>
                    </a:p>
                  </a:txBody>
                  <a:tcPr marL="45720" marR="45720" anchor="ct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dirty="0">
                          <a:solidFill>
                            <a:schemeClr val="tx1"/>
                          </a:solidFill>
                        </a:rPr>
                        <a:t>Advertise Q2 FY27</a:t>
                      </a:r>
                    </a:p>
                  </a:txBody>
                  <a:tcPr marL="45720" marR="45720" anchor="ctr">
                    <a:noFill/>
                  </a:tcPr>
                </a:tc>
                <a:extLst>
                  <a:ext uri="{0D108BD9-81ED-4DB2-BD59-A6C34878D82A}">
                    <a16:rowId xmlns:a16="http://schemas.microsoft.com/office/drawing/2014/main" val="3256448637"/>
                  </a:ext>
                </a:extLst>
              </a:tr>
            </a:tbl>
          </a:graphicData>
        </a:graphic>
      </p:graphicFrame>
      <p:sp>
        <p:nvSpPr>
          <p:cNvPr id="10" name="TextBox 9">
            <a:extLst>
              <a:ext uri="{FF2B5EF4-FFF2-40B4-BE49-F238E27FC236}">
                <a16:creationId xmlns:a16="http://schemas.microsoft.com/office/drawing/2014/main" id="{ABC55E3F-5101-FD8E-7C4C-71C77AFB5109}"/>
              </a:ext>
            </a:extLst>
          </p:cNvPr>
          <p:cNvSpPr txBox="1"/>
          <p:nvPr/>
        </p:nvSpPr>
        <p:spPr>
          <a:xfrm>
            <a:off x="1145553" y="232651"/>
            <a:ext cx="9600832" cy="830997"/>
          </a:xfrm>
          <a:prstGeom prst="rect">
            <a:avLst/>
          </a:prstGeom>
          <a:noFill/>
        </p:spPr>
        <p:txBody>
          <a:bodyPr wrap="square" lIns="91440" tIns="45720" rIns="91440" bIns="45720" rtlCol="0" anchor="t">
            <a:spAutoFit/>
          </a:bodyPr>
          <a:lstStyle/>
          <a:p>
            <a:pPr algn="ctr"/>
            <a:r>
              <a:rPr lang="en-US" sz="2400" b="1" dirty="0">
                <a:cs typeface="Arial"/>
              </a:rPr>
              <a:t>FY26-27 CONTRACT OPPORTUNITIES</a:t>
            </a:r>
          </a:p>
          <a:p>
            <a:pPr algn="ctr"/>
            <a:r>
              <a:rPr lang="en-US" sz="2400" b="1" dirty="0">
                <a:cs typeface="Arial"/>
              </a:rPr>
              <a:t>MILCON &amp; ERCIP</a:t>
            </a:r>
            <a:endParaRPr lang="en-US" sz="2400" dirty="0"/>
          </a:p>
        </p:txBody>
      </p:sp>
      <p:pic>
        <p:nvPicPr>
          <p:cNvPr id="7" name="Picture 6">
            <a:extLst>
              <a:ext uri="{FF2B5EF4-FFF2-40B4-BE49-F238E27FC236}">
                <a16:creationId xmlns:a16="http://schemas.microsoft.com/office/drawing/2014/main" id="{49FE3E53-A429-290D-20F8-014E5ECF0493}"/>
              </a:ext>
            </a:extLst>
          </p:cNvPr>
          <p:cNvPicPr>
            <a:picLocks noChangeAspect="1"/>
          </p:cNvPicPr>
          <p:nvPr/>
        </p:nvPicPr>
        <p:blipFill>
          <a:blip r:embed="rId3" cstate="email">
            <a:extLst>
              <a:ext uri="{28A0092B-C50C-407E-A947-70E740481C1C}">
                <a14:useLocalDpi xmlns:a14="http://schemas.microsoft.com/office/drawing/2010/main"/>
              </a:ext>
            </a:extLst>
          </a:blip>
          <a:srcRect l="9617" r="9617"/>
          <a:stretch/>
        </p:blipFill>
        <p:spPr>
          <a:xfrm>
            <a:off x="411728" y="5743510"/>
            <a:ext cx="1444236" cy="1005840"/>
          </a:xfrm>
          <a:prstGeom prst="rect">
            <a:avLst/>
          </a:prstGeom>
        </p:spPr>
      </p:pic>
      <p:pic>
        <p:nvPicPr>
          <p:cNvPr id="1026" name="Picture 2">
            <a:extLst>
              <a:ext uri="{FF2B5EF4-FFF2-40B4-BE49-F238E27FC236}">
                <a16:creationId xmlns:a16="http://schemas.microsoft.com/office/drawing/2014/main" id="{B3383D31-D358-5C18-A6C6-69FC0385FC1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637" t="2092" r="16894" b="5072"/>
          <a:stretch>
            <a:fillRect/>
          </a:stretch>
        </p:blipFill>
        <p:spPr bwMode="auto">
          <a:xfrm>
            <a:off x="2085523" y="5743510"/>
            <a:ext cx="1444236" cy="1005840"/>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A picture containing text, outdoor&#10;&#10;AI-generated content may be incorrect.">
            <a:extLst>
              <a:ext uri="{FF2B5EF4-FFF2-40B4-BE49-F238E27FC236}">
                <a16:creationId xmlns:a16="http://schemas.microsoft.com/office/drawing/2014/main" id="{6BFB913E-316D-9AB9-587E-08431B15A1D1}"/>
              </a:ext>
            </a:extLst>
          </p:cNvPr>
          <p:cNvPicPr>
            <a:picLocks noChangeAspect="1"/>
          </p:cNvPicPr>
          <p:nvPr/>
        </p:nvPicPr>
        <p:blipFill>
          <a:blip r:embed="rId5" cstate="email">
            <a:extLst>
              <a:ext uri="{28A0092B-C50C-407E-A947-70E740481C1C}">
                <a14:useLocalDpi xmlns:a14="http://schemas.microsoft.com/office/drawing/2010/main"/>
              </a:ext>
            </a:extLst>
          </a:blip>
          <a:srcRect l="3535" t="9562"/>
          <a:stretch>
            <a:fillRect/>
          </a:stretch>
        </p:blipFill>
        <p:spPr>
          <a:xfrm>
            <a:off x="10389258" y="5743510"/>
            <a:ext cx="1430493" cy="1005840"/>
          </a:xfrm>
          <a:prstGeom prst="rect">
            <a:avLst/>
          </a:prstGeom>
        </p:spPr>
      </p:pic>
      <p:pic>
        <p:nvPicPr>
          <p:cNvPr id="9" name="Picture 8" descr="A picture containing sky, outdoor&#10;&#10;AI-generated content may be incorrect.">
            <a:extLst>
              <a:ext uri="{FF2B5EF4-FFF2-40B4-BE49-F238E27FC236}">
                <a16:creationId xmlns:a16="http://schemas.microsoft.com/office/drawing/2014/main" id="{79CFE4B1-FE36-AA7E-C226-A8167F8EBC1C}"/>
              </a:ext>
            </a:extLst>
          </p:cNvPr>
          <p:cNvPicPr>
            <a:picLocks noChangeAspect="1"/>
          </p:cNvPicPr>
          <p:nvPr/>
        </p:nvPicPr>
        <p:blipFill>
          <a:blip r:embed="rId6" cstate="email">
            <a:extLst>
              <a:ext uri="{28A0092B-C50C-407E-A947-70E740481C1C}">
                <a14:useLocalDpi xmlns:a14="http://schemas.microsoft.com/office/drawing/2010/main"/>
              </a:ext>
            </a:extLst>
          </a:blip>
          <a:srcRect b="5268"/>
          <a:stretch>
            <a:fillRect/>
          </a:stretch>
        </p:blipFill>
        <p:spPr>
          <a:xfrm>
            <a:off x="5409379" y="5735862"/>
            <a:ext cx="1426464" cy="1013488"/>
          </a:xfrm>
          <a:prstGeom prst="rect">
            <a:avLst/>
          </a:prstGeom>
        </p:spPr>
      </p:pic>
      <p:pic>
        <p:nvPicPr>
          <p:cNvPr id="13" name="Picture 12">
            <a:extLst>
              <a:ext uri="{FF2B5EF4-FFF2-40B4-BE49-F238E27FC236}">
                <a16:creationId xmlns:a16="http://schemas.microsoft.com/office/drawing/2014/main" id="{37A30F20-4617-8A01-33E6-C0A36F7AA2AC}"/>
              </a:ext>
            </a:extLst>
          </p:cNvPr>
          <p:cNvPicPr>
            <a:picLocks noChangeAspect="1"/>
          </p:cNvPicPr>
          <p:nvPr/>
        </p:nvPicPr>
        <p:blipFill>
          <a:blip r:embed="rId7" cstate="email">
            <a:extLst>
              <a:ext uri="{28A0092B-C50C-407E-A947-70E740481C1C}">
                <a14:useLocalDpi xmlns:a14="http://schemas.microsoft.com/office/drawing/2010/main"/>
              </a:ext>
            </a:extLst>
          </a:blip>
          <a:srcRect r="15660"/>
          <a:stretch>
            <a:fillRect/>
          </a:stretch>
        </p:blipFill>
        <p:spPr>
          <a:xfrm>
            <a:off x="8745102" y="5735862"/>
            <a:ext cx="1426465" cy="1005840"/>
          </a:xfrm>
          <a:prstGeom prst="rect">
            <a:avLst/>
          </a:prstGeom>
        </p:spPr>
      </p:pic>
      <p:pic>
        <p:nvPicPr>
          <p:cNvPr id="18" name="Picture 17">
            <a:extLst>
              <a:ext uri="{FF2B5EF4-FFF2-40B4-BE49-F238E27FC236}">
                <a16:creationId xmlns:a16="http://schemas.microsoft.com/office/drawing/2014/main" id="{9B07324C-2369-3B06-174A-3CAB07F165CA}"/>
              </a:ext>
            </a:extLst>
          </p:cNvPr>
          <p:cNvPicPr>
            <a:picLocks noChangeAspect="1"/>
          </p:cNvPicPr>
          <p:nvPr/>
        </p:nvPicPr>
        <p:blipFill>
          <a:blip r:embed="rId8" cstate="email">
            <a:extLst>
              <a:ext uri="{28A0092B-C50C-407E-A947-70E740481C1C}">
                <a14:useLocalDpi xmlns:a14="http://schemas.microsoft.com/office/drawing/2010/main"/>
              </a:ext>
            </a:extLst>
          </a:blip>
          <a:srcRect r="21444"/>
          <a:stretch>
            <a:fillRect/>
          </a:stretch>
        </p:blipFill>
        <p:spPr>
          <a:xfrm>
            <a:off x="3747451" y="5743510"/>
            <a:ext cx="1444236" cy="1005840"/>
          </a:xfrm>
          <a:prstGeom prst="rect">
            <a:avLst/>
          </a:prstGeom>
        </p:spPr>
      </p:pic>
      <p:pic>
        <p:nvPicPr>
          <p:cNvPr id="22" name="Picture 21" descr="A picture containing sky, outdoor, ground, dirt&#10;&#10;AI-generated content may be incorrect.">
            <a:extLst>
              <a:ext uri="{FF2B5EF4-FFF2-40B4-BE49-F238E27FC236}">
                <a16:creationId xmlns:a16="http://schemas.microsoft.com/office/drawing/2014/main" id="{8BDA5F9F-6A25-9774-9F4E-A1EE1D9F144B}"/>
              </a:ext>
            </a:extLst>
          </p:cNvPr>
          <p:cNvPicPr>
            <a:picLocks noChangeAspect="1"/>
          </p:cNvPicPr>
          <p:nvPr/>
        </p:nvPicPr>
        <p:blipFill>
          <a:blip r:embed="rId9" cstate="email">
            <a:extLst>
              <a:ext uri="{28A0092B-C50C-407E-A947-70E740481C1C}">
                <a14:useLocalDpi xmlns:a14="http://schemas.microsoft.com/office/drawing/2010/main"/>
              </a:ext>
            </a:extLst>
          </a:blip>
          <a:srcRect b="5983"/>
          <a:stretch>
            <a:fillRect/>
          </a:stretch>
        </p:blipFill>
        <p:spPr>
          <a:xfrm>
            <a:off x="7083174" y="5753128"/>
            <a:ext cx="1426464" cy="1005840"/>
          </a:xfrm>
          <a:prstGeom prst="rect">
            <a:avLst/>
          </a:prstGeom>
        </p:spPr>
      </p:pic>
      <p:pic>
        <p:nvPicPr>
          <p:cNvPr id="3" name="Picture 2">
            <a:extLst>
              <a:ext uri="{FF2B5EF4-FFF2-40B4-BE49-F238E27FC236}">
                <a16:creationId xmlns:a16="http://schemas.microsoft.com/office/drawing/2014/main" id="{A2C7304E-CB52-7F75-46DF-3D02E80C362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0350" y="182563"/>
            <a:ext cx="982134" cy="640293"/>
          </a:xfrm>
          <a:prstGeom prst="rect">
            <a:avLst/>
          </a:prstGeom>
        </p:spPr>
      </p:pic>
      <p:pic>
        <p:nvPicPr>
          <p:cNvPr id="8" name="Picture 7">
            <a:extLst>
              <a:ext uri="{FF2B5EF4-FFF2-40B4-BE49-F238E27FC236}">
                <a16:creationId xmlns:a16="http://schemas.microsoft.com/office/drawing/2014/main" id="{B4474055-9D59-D45B-3524-586765937C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33125" y="-529"/>
            <a:ext cx="973668" cy="1006476"/>
          </a:xfrm>
          <a:prstGeom prst="rect">
            <a:avLst/>
          </a:prstGeom>
        </p:spPr>
      </p:pic>
    </p:spTree>
    <p:extLst>
      <p:ext uri="{BB962C8B-B14F-4D97-AF65-F5344CB8AC3E}">
        <p14:creationId xmlns:p14="http://schemas.microsoft.com/office/powerpoint/2010/main" val="320754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D23D-94B0-CA4C-4EBD-6C7FF8D662B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2F177C-BD79-8D26-9070-C0D85815FA79}"/>
              </a:ext>
            </a:extLst>
          </p:cNvPr>
          <p:cNvGraphicFramePr>
            <a:graphicFrameLocks noGrp="1"/>
          </p:cNvGraphicFramePr>
          <p:nvPr>
            <p:extLst>
              <p:ext uri="{D42A27DB-BD31-4B8C-83A1-F6EECF244321}">
                <p14:modId xmlns:p14="http://schemas.microsoft.com/office/powerpoint/2010/main" val="1479433507"/>
              </p:ext>
            </p:extLst>
          </p:nvPr>
        </p:nvGraphicFramePr>
        <p:xfrm>
          <a:off x="948634" y="1589282"/>
          <a:ext cx="10269836" cy="1879207"/>
        </p:xfrm>
        <a:graphic>
          <a:graphicData uri="http://schemas.openxmlformats.org/drawingml/2006/table">
            <a:tbl>
              <a:tblPr firstRow="1" bandRow="1">
                <a:tableStyleId>{5C22544A-7EE6-4342-B048-85BDC9FD1C3A}</a:tableStyleId>
              </a:tblPr>
              <a:tblGrid>
                <a:gridCol w="1239979">
                  <a:extLst>
                    <a:ext uri="{9D8B030D-6E8A-4147-A177-3AD203B41FA5}">
                      <a16:colId xmlns:a16="http://schemas.microsoft.com/office/drawing/2014/main" val="2530344541"/>
                    </a:ext>
                  </a:extLst>
                </a:gridCol>
                <a:gridCol w="2267004">
                  <a:extLst>
                    <a:ext uri="{9D8B030D-6E8A-4147-A177-3AD203B41FA5}">
                      <a16:colId xmlns:a16="http://schemas.microsoft.com/office/drawing/2014/main" val="212730499"/>
                    </a:ext>
                  </a:extLst>
                </a:gridCol>
                <a:gridCol w="2077044">
                  <a:extLst>
                    <a:ext uri="{9D8B030D-6E8A-4147-A177-3AD203B41FA5}">
                      <a16:colId xmlns:a16="http://schemas.microsoft.com/office/drawing/2014/main" val="270498800"/>
                    </a:ext>
                  </a:extLst>
                </a:gridCol>
                <a:gridCol w="1782636">
                  <a:extLst>
                    <a:ext uri="{9D8B030D-6E8A-4147-A177-3AD203B41FA5}">
                      <a16:colId xmlns:a16="http://schemas.microsoft.com/office/drawing/2014/main" val="1434522231"/>
                    </a:ext>
                  </a:extLst>
                </a:gridCol>
                <a:gridCol w="1500175">
                  <a:extLst>
                    <a:ext uri="{9D8B030D-6E8A-4147-A177-3AD203B41FA5}">
                      <a16:colId xmlns:a16="http://schemas.microsoft.com/office/drawing/2014/main" val="1296739626"/>
                    </a:ext>
                  </a:extLst>
                </a:gridCol>
                <a:gridCol w="1402998">
                  <a:extLst>
                    <a:ext uri="{9D8B030D-6E8A-4147-A177-3AD203B41FA5}">
                      <a16:colId xmlns:a16="http://schemas.microsoft.com/office/drawing/2014/main" val="3395486295"/>
                    </a:ext>
                  </a:extLst>
                </a:gridCol>
              </a:tblGrid>
              <a:tr h="344073">
                <a:tc gridSpan="6">
                  <a:txBody>
                    <a:bodyPr/>
                    <a:lstStyle/>
                    <a:p>
                      <a:pPr algn="ctr"/>
                      <a:r>
                        <a:rPr lang="en-US" sz="1200" b="1" dirty="0"/>
                        <a:t>CONSTRUCTION CONTRACTS</a:t>
                      </a:r>
                    </a:p>
                  </a:txBody>
                  <a:tcPr marL="45720" marR="45720" anchor="ctr">
                    <a:solidFill>
                      <a:schemeClr val="accent3">
                        <a:lumMod val="20000"/>
                        <a:lumOff val="8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tc hMerge="1">
                  <a:txBody>
                    <a:bodyPr/>
                    <a:lstStyle/>
                    <a:p>
                      <a:pPr algn="ctr"/>
                      <a:endParaRPr lang="en-US" sz="700" b="1"/>
                    </a:p>
                  </a:txBody>
                  <a:tcPr marL="45720" marR="45720" anchor="ctr">
                    <a:solidFill>
                      <a:schemeClr val="tx1">
                        <a:lumMod val="10000"/>
                        <a:lumOff val="90000"/>
                      </a:schemeClr>
                    </a:solidFill>
                  </a:tcPr>
                </a:tc>
                <a:extLst>
                  <a:ext uri="{0D108BD9-81ED-4DB2-BD59-A6C34878D82A}">
                    <a16:rowId xmlns:a16="http://schemas.microsoft.com/office/drawing/2014/main" val="1832030742"/>
                  </a:ext>
                </a:extLst>
              </a:tr>
              <a:tr h="418676">
                <a:tc>
                  <a:txBody>
                    <a:bodyPr/>
                    <a:lstStyle/>
                    <a:p>
                      <a:pPr algn="ctr"/>
                      <a:r>
                        <a:rPr lang="en-US" sz="1000" b="1" dirty="0"/>
                        <a:t>PROGRAM</a:t>
                      </a:r>
                    </a:p>
                  </a:txBody>
                  <a:tcPr marL="45720" marR="45720" anchor="ctr">
                    <a:solidFill>
                      <a:schemeClr val="accent3">
                        <a:lumMod val="20000"/>
                        <a:lumOff val="80000"/>
                      </a:schemeClr>
                    </a:solidFill>
                  </a:tcPr>
                </a:tc>
                <a:tc>
                  <a:txBody>
                    <a:bodyPr/>
                    <a:lstStyle/>
                    <a:p>
                      <a:pPr algn="ctr"/>
                      <a:r>
                        <a:rPr lang="en-US" sz="1000" b="1" dirty="0"/>
                        <a:t>PROJECT </a:t>
                      </a:r>
                    </a:p>
                    <a:p>
                      <a:pPr algn="ctr"/>
                      <a:r>
                        <a:rPr lang="en-US" sz="1000" b="1" dirty="0"/>
                        <a:t>NAME</a:t>
                      </a:r>
                    </a:p>
                  </a:txBody>
                  <a:tcPr marL="45720" marR="45720" anchor="ctr">
                    <a:solidFill>
                      <a:schemeClr val="accent3">
                        <a:lumMod val="20000"/>
                        <a:lumOff val="80000"/>
                      </a:schemeClr>
                    </a:solidFill>
                  </a:tcPr>
                </a:tc>
                <a:tc>
                  <a:txBody>
                    <a:bodyPr/>
                    <a:lstStyle/>
                    <a:p>
                      <a:pPr algn="ctr"/>
                      <a:r>
                        <a:rPr lang="en-US" sz="1000" b="1" dirty="0"/>
                        <a:t>MAGNITUDE OF </a:t>
                      </a:r>
                    </a:p>
                    <a:p>
                      <a:pPr algn="ctr"/>
                      <a:r>
                        <a:rPr lang="en-US" sz="1000" b="1" dirty="0"/>
                        <a:t>CONSTRUCTION</a:t>
                      </a:r>
                    </a:p>
                  </a:txBody>
                  <a:tcPr marL="45720" marR="45720" anchor="ctr">
                    <a:solidFill>
                      <a:schemeClr val="accent3">
                        <a:lumMod val="20000"/>
                        <a:lumOff val="80000"/>
                      </a:schemeClr>
                    </a:solidFill>
                  </a:tcPr>
                </a:tc>
                <a:tc>
                  <a:txBody>
                    <a:bodyPr/>
                    <a:lstStyle/>
                    <a:p>
                      <a:pPr lvl="0" algn="ctr">
                        <a:buNone/>
                      </a:pPr>
                      <a:r>
                        <a:rPr lang="en-US" sz="1000" b="1" dirty="0"/>
                        <a:t>ACQUISITION STRATEGY</a:t>
                      </a:r>
                      <a:endParaRPr lang="en-US" sz="1000" dirty="0"/>
                    </a:p>
                  </a:txBody>
                  <a:tcPr marL="45720" marR="45720" anchor="ctr">
                    <a:solidFill>
                      <a:schemeClr val="accent3">
                        <a:lumMod val="20000"/>
                        <a:lumOff val="80000"/>
                      </a:schemeClr>
                    </a:solidFill>
                  </a:tcPr>
                </a:tc>
                <a:tc>
                  <a:txBody>
                    <a:bodyPr/>
                    <a:lstStyle/>
                    <a:p>
                      <a:pPr lvl="0" algn="ctr">
                        <a:buNone/>
                      </a:pPr>
                      <a:r>
                        <a:rPr lang="en-US" sz="1000" b="1" dirty="0"/>
                        <a:t>SOLICITATION TYPE</a:t>
                      </a:r>
                      <a:endParaRPr lang="en-US" sz="1000" dirty="0"/>
                    </a:p>
                  </a:txBody>
                  <a:tcPr marL="45720" marR="45720" anchor="ctr">
                    <a:solidFill>
                      <a:schemeClr val="accent3">
                        <a:lumMod val="20000"/>
                        <a:lumOff val="80000"/>
                      </a:schemeClr>
                    </a:solidFill>
                  </a:tcPr>
                </a:tc>
                <a:tc>
                  <a:txBody>
                    <a:bodyPr/>
                    <a:lstStyle/>
                    <a:p>
                      <a:pPr algn="ctr"/>
                      <a:r>
                        <a:rPr lang="en-US" sz="1000" b="1" dirty="0"/>
                        <a:t>STATUS</a:t>
                      </a:r>
                    </a:p>
                  </a:txBody>
                  <a:tcPr marL="45720" marR="45720" anchor="ctr">
                    <a:solidFill>
                      <a:schemeClr val="accent3">
                        <a:lumMod val="20000"/>
                        <a:lumOff val="80000"/>
                      </a:schemeClr>
                    </a:solidFill>
                  </a:tcPr>
                </a:tc>
                <a:extLst>
                  <a:ext uri="{0D108BD9-81ED-4DB2-BD59-A6C34878D82A}">
                    <a16:rowId xmlns:a16="http://schemas.microsoft.com/office/drawing/2014/main" val="3576137837"/>
                  </a:ext>
                </a:extLst>
              </a:tr>
              <a:tr h="536753">
                <a:tc>
                  <a:txBody>
                    <a:bodyPr/>
                    <a:lstStyle/>
                    <a:p>
                      <a:pPr algn="ctr"/>
                      <a:r>
                        <a:rPr lang="en-US" sz="1000">
                          <a:solidFill>
                            <a:schemeClr val="tx1"/>
                          </a:solidFill>
                        </a:rPr>
                        <a:t>IIS </a:t>
                      </a:r>
                    </a:p>
                  </a:txBody>
                  <a:tcPr marL="45720" marR="45720" anchor="ctr">
                    <a:noFill/>
                  </a:tcPr>
                </a:tc>
                <a:tc>
                  <a:txBody>
                    <a:bodyPr/>
                    <a:lstStyle/>
                    <a:p>
                      <a:pPr algn="ctr"/>
                      <a:r>
                        <a:rPr lang="en-US" sz="1000">
                          <a:solidFill>
                            <a:schemeClr val="tx1"/>
                          </a:solidFill>
                        </a:rPr>
                        <a:t>*Patillas Dam Seismic Retrofit </a:t>
                      </a:r>
                    </a:p>
                  </a:txBody>
                  <a:tcPr marL="45720" marR="45720" anchor="ctr">
                    <a:noFill/>
                  </a:tcPr>
                </a:tc>
                <a:tc>
                  <a:txBody>
                    <a:bodyPr/>
                    <a:lstStyle/>
                    <a:p>
                      <a:pPr algn="ctr"/>
                      <a:r>
                        <a:rPr lang="en-US" sz="1000">
                          <a:solidFill>
                            <a:schemeClr val="tx1"/>
                          </a:solidFill>
                        </a:rPr>
                        <a:t>TBD</a:t>
                      </a:r>
                    </a:p>
                  </a:txBody>
                  <a:tcPr marL="45720" marR="45720" anchor="ctr">
                    <a:noFill/>
                  </a:tcPr>
                </a:tc>
                <a:tc>
                  <a:txBody>
                    <a:bodyPr/>
                    <a:lstStyle/>
                    <a:p>
                      <a:pPr algn="ctr"/>
                      <a:r>
                        <a:rPr lang="en-US" sz="1000">
                          <a:solidFill>
                            <a:schemeClr val="tx1"/>
                          </a:solidFill>
                        </a:rPr>
                        <a:t>TBD</a:t>
                      </a:r>
                    </a:p>
                  </a:txBody>
                  <a:tcPr marL="45720" marR="45720" anchor="ctr">
                    <a:noFill/>
                  </a:tcPr>
                </a:tc>
                <a:tc>
                  <a:txBody>
                    <a:bodyPr/>
                    <a:lstStyle/>
                    <a:p>
                      <a:pPr algn="ctr"/>
                      <a:r>
                        <a:rPr lang="en-US" sz="1000">
                          <a:solidFill>
                            <a:schemeClr val="tx1"/>
                          </a:solidFill>
                        </a:rPr>
                        <a:t>TBD</a:t>
                      </a:r>
                    </a:p>
                  </a:txBody>
                  <a:tcPr marL="45720" marR="45720" anchor="ctr">
                    <a:noFill/>
                  </a:tcPr>
                </a:tc>
                <a:tc>
                  <a:txBody>
                    <a:bodyPr/>
                    <a:lstStyle/>
                    <a:p>
                      <a:pPr algn="ctr"/>
                      <a:r>
                        <a:rPr lang="en-US" sz="1000" dirty="0">
                          <a:solidFill>
                            <a:schemeClr val="tx1"/>
                          </a:solidFill>
                        </a:rPr>
                        <a:t>Design</a:t>
                      </a:r>
                    </a:p>
                  </a:txBody>
                  <a:tcPr marL="45720" marR="45720" anchor="ctr">
                    <a:solidFill>
                      <a:schemeClr val="tx2"/>
                    </a:solidFill>
                  </a:tcPr>
                </a:tc>
                <a:extLst>
                  <a:ext uri="{0D108BD9-81ED-4DB2-BD59-A6C34878D82A}">
                    <a16:rowId xmlns:a16="http://schemas.microsoft.com/office/drawing/2014/main" val="1584664976"/>
                  </a:ext>
                </a:extLst>
              </a:tr>
              <a:tr h="579705">
                <a:tc>
                  <a:txBody>
                    <a:bodyPr/>
                    <a:lstStyle/>
                    <a:p>
                      <a:pPr lvl="0" algn="ctr">
                        <a:buNone/>
                      </a:pPr>
                      <a:r>
                        <a:rPr lang="en-US" sz="1000">
                          <a:solidFill>
                            <a:schemeClr val="tx1"/>
                          </a:solidFill>
                        </a:rPr>
                        <a:t>IIS </a:t>
                      </a:r>
                    </a:p>
                  </a:txBody>
                  <a:tcPr marL="45720" marR="45720" anchor="ctr">
                    <a:noFill/>
                  </a:tcPr>
                </a:tc>
                <a:tc>
                  <a:txBody>
                    <a:bodyPr/>
                    <a:lstStyle/>
                    <a:p>
                      <a:pPr algn="ctr"/>
                      <a:r>
                        <a:rPr lang="en-US" sz="1000">
                          <a:solidFill>
                            <a:schemeClr val="tx1"/>
                          </a:solidFill>
                        </a:rPr>
                        <a:t>Guajataca Dam Early Actions to Prepare Reservoir for Permanent Dam Safety Improvements</a:t>
                      </a:r>
                    </a:p>
                  </a:txBody>
                  <a:tcPr marL="45720" marR="45720" anchor="ctr">
                    <a:noFill/>
                  </a:tcPr>
                </a:tc>
                <a:tc>
                  <a:txBody>
                    <a:bodyPr/>
                    <a:lstStyle/>
                    <a:p>
                      <a:pPr lvl="0" algn="ctr">
                        <a:lnSpc>
                          <a:spcPct val="100000"/>
                        </a:lnSpc>
                        <a:spcBef>
                          <a:spcPts val="0"/>
                        </a:spcBef>
                        <a:spcAft>
                          <a:spcPts val="0"/>
                        </a:spcAft>
                        <a:buNone/>
                      </a:pPr>
                      <a:r>
                        <a:rPr lang="en-US" sz="1000" b="0" i="0" u="none" strike="noStrike" noProof="0">
                          <a:solidFill>
                            <a:schemeClr val="tx1"/>
                          </a:solidFill>
                          <a:latin typeface="Arial"/>
                        </a:rPr>
                        <a:t>TBD</a:t>
                      </a:r>
                    </a:p>
                  </a:txBody>
                  <a:tcPr marL="45720" marR="45720" anchor="ctr">
                    <a:noFill/>
                  </a:tcPr>
                </a:tc>
                <a:tc>
                  <a:txBody>
                    <a:bodyPr/>
                    <a:lstStyle/>
                    <a:p>
                      <a:pPr algn="ctr"/>
                      <a:r>
                        <a:rPr lang="en-US" sz="1000">
                          <a:solidFill>
                            <a:schemeClr val="tx1"/>
                          </a:solidFill>
                        </a:rPr>
                        <a:t>TBD</a:t>
                      </a:r>
                    </a:p>
                  </a:txBody>
                  <a:tcPr marL="45720" marR="45720" anchor="ctr">
                    <a:noFill/>
                  </a:tcPr>
                </a:tc>
                <a:tc>
                  <a:txBody>
                    <a:bodyPr/>
                    <a:lstStyle/>
                    <a:p>
                      <a:pPr algn="ctr"/>
                      <a:r>
                        <a:rPr lang="en-US" sz="1000">
                          <a:solidFill>
                            <a:schemeClr val="tx1"/>
                          </a:solidFill>
                        </a:rPr>
                        <a:t>TBD</a:t>
                      </a:r>
                    </a:p>
                  </a:txBody>
                  <a:tcPr marL="45720" marR="45720" anchor="ctr">
                    <a:noFill/>
                  </a:tcPr>
                </a:tc>
                <a:tc>
                  <a:txBody>
                    <a:bodyPr/>
                    <a:lstStyle/>
                    <a:p>
                      <a:pPr algn="ctr"/>
                      <a:r>
                        <a:rPr lang="en-US" sz="1000" dirty="0">
                          <a:solidFill>
                            <a:schemeClr val="tx1"/>
                          </a:solidFill>
                        </a:rPr>
                        <a:t>RFP Development for D/B</a:t>
                      </a:r>
                    </a:p>
                  </a:txBody>
                  <a:tcPr marL="45720" marR="45720" anchor="ctr">
                    <a:noFill/>
                  </a:tcPr>
                </a:tc>
                <a:extLst>
                  <a:ext uri="{0D108BD9-81ED-4DB2-BD59-A6C34878D82A}">
                    <a16:rowId xmlns:a16="http://schemas.microsoft.com/office/drawing/2014/main" val="3097616261"/>
                  </a:ext>
                </a:extLst>
              </a:tr>
            </a:tbl>
          </a:graphicData>
        </a:graphic>
      </p:graphicFrame>
      <p:sp>
        <p:nvSpPr>
          <p:cNvPr id="10" name="TextBox 9">
            <a:extLst>
              <a:ext uri="{FF2B5EF4-FFF2-40B4-BE49-F238E27FC236}">
                <a16:creationId xmlns:a16="http://schemas.microsoft.com/office/drawing/2014/main" id="{9A723E01-1114-3A76-CB34-0033E44BD878}"/>
              </a:ext>
            </a:extLst>
          </p:cNvPr>
          <p:cNvSpPr txBox="1"/>
          <p:nvPr/>
        </p:nvSpPr>
        <p:spPr>
          <a:xfrm>
            <a:off x="1272553" y="347780"/>
            <a:ext cx="9621999" cy="707886"/>
          </a:xfrm>
          <a:prstGeom prst="rect">
            <a:avLst/>
          </a:prstGeom>
          <a:noFill/>
        </p:spPr>
        <p:txBody>
          <a:bodyPr wrap="square" lIns="91440" tIns="45720" rIns="91440" bIns="45720" rtlCol="0" anchor="t">
            <a:spAutoFit/>
          </a:bodyPr>
          <a:lstStyle/>
          <a:p>
            <a:pPr algn="ctr"/>
            <a:r>
              <a:rPr lang="en-US" sz="2000" b="1" dirty="0">
                <a:cs typeface="Arial"/>
              </a:rPr>
              <a:t>FY26-27 CONTRACT OPPORTUNITIES  </a:t>
            </a:r>
          </a:p>
          <a:p>
            <a:pPr algn="ctr"/>
            <a:r>
              <a:rPr lang="en-US" sz="2000" b="1" dirty="0">
                <a:cs typeface="Arial"/>
              </a:rPr>
              <a:t>International &amp; Interagency Services</a:t>
            </a:r>
            <a:endParaRPr lang="en-US" sz="2000" dirty="0"/>
          </a:p>
        </p:txBody>
      </p:sp>
      <p:pic>
        <p:nvPicPr>
          <p:cNvPr id="5" name="Picture 4">
            <a:extLst>
              <a:ext uri="{FF2B5EF4-FFF2-40B4-BE49-F238E27FC236}">
                <a16:creationId xmlns:a16="http://schemas.microsoft.com/office/drawing/2014/main" id="{9D4AB4CC-133C-F0B5-5DF9-D7DA2B55D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17" y="214313"/>
            <a:ext cx="982134" cy="640293"/>
          </a:xfrm>
          <a:prstGeom prst="rect">
            <a:avLst/>
          </a:prstGeom>
        </p:spPr>
      </p:pic>
      <p:pic>
        <p:nvPicPr>
          <p:cNvPr id="9" name="Picture 8">
            <a:extLst>
              <a:ext uri="{FF2B5EF4-FFF2-40B4-BE49-F238E27FC236}">
                <a16:creationId xmlns:a16="http://schemas.microsoft.com/office/drawing/2014/main" id="{CF90888E-CEB1-AF67-39B5-1C6D24F987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4292" y="31221"/>
            <a:ext cx="973668" cy="1006476"/>
          </a:xfrm>
          <a:prstGeom prst="rect">
            <a:avLst/>
          </a:prstGeom>
        </p:spPr>
      </p:pic>
      <p:sp>
        <p:nvSpPr>
          <p:cNvPr id="6" name="TextBox 5">
            <a:extLst>
              <a:ext uri="{FF2B5EF4-FFF2-40B4-BE49-F238E27FC236}">
                <a16:creationId xmlns:a16="http://schemas.microsoft.com/office/drawing/2014/main" id="{B6C04B32-717A-3359-F273-D89A0AD68AE5}"/>
              </a:ext>
            </a:extLst>
          </p:cNvPr>
          <p:cNvSpPr txBox="1"/>
          <p:nvPr/>
        </p:nvSpPr>
        <p:spPr>
          <a:xfrm>
            <a:off x="864024" y="3603001"/>
            <a:ext cx="10944225" cy="600164"/>
          </a:xfrm>
          <a:prstGeom prst="rect">
            <a:avLst/>
          </a:prstGeom>
          <a:noFill/>
        </p:spPr>
        <p:txBody>
          <a:bodyPr wrap="square" rtlCol="0">
            <a:spAutoFit/>
          </a:bodyPr>
          <a:lstStyle/>
          <a:p>
            <a:r>
              <a:rPr lang="en-US" sz="1100" dirty="0"/>
              <a:t>*</a:t>
            </a:r>
            <a:r>
              <a:rPr lang="en-US" sz="1100" dirty="0" err="1"/>
              <a:t>Patillas</a:t>
            </a:r>
            <a:r>
              <a:rPr lang="en-US" sz="1100" dirty="0"/>
              <a:t> Dam Seismic Retrofit Design Update and Industry Outreach Event: 11-12 June 2026</a:t>
            </a:r>
          </a:p>
          <a:p>
            <a:pPr defTabSz="228600"/>
            <a:r>
              <a:rPr lang="nn-NO" sz="1100" dirty="0"/>
              <a:t>	SAM.gov link: </a:t>
            </a:r>
            <a:r>
              <a:rPr lang="nn-NO" sz="1100" dirty="0">
                <a:hlinkClick r:id="rId5"/>
              </a:rPr>
              <a:t>https://sam.gov/workspace/contract/opp/cca0dfa115554347bab29d995539964d/view</a:t>
            </a:r>
            <a:r>
              <a:rPr lang="nn-NO" sz="1100" dirty="0"/>
              <a:t> </a:t>
            </a:r>
          </a:p>
          <a:p>
            <a:endParaRPr lang="en-US" sz="1100" dirty="0"/>
          </a:p>
        </p:txBody>
      </p:sp>
    </p:spTree>
    <p:extLst>
      <p:ext uri="{BB962C8B-B14F-4D97-AF65-F5344CB8AC3E}">
        <p14:creationId xmlns:p14="http://schemas.microsoft.com/office/powerpoint/2010/main" val="327859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7564-6298-CAE3-87B3-74C5FD8DDBB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5B1D8FD-D148-854E-1D4D-B7CBC9350D14}"/>
              </a:ext>
            </a:extLst>
          </p:cNvPr>
          <p:cNvSpPr txBox="1"/>
          <p:nvPr/>
        </p:nvSpPr>
        <p:spPr>
          <a:xfrm>
            <a:off x="1272553" y="347780"/>
            <a:ext cx="9621999" cy="400110"/>
          </a:xfrm>
          <a:prstGeom prst="rect">
            <a:avLst/>
          </a:prstGeom>
          <a:noFill/>
        </p:spPr>
        <p:txBody>
          <a:bodyPr wrap="square" lIns="91440" tIns="45720" rIns="91440" bIns="45720" rtlCol="0" anchor="t">
            <a:spAutoFit/>
          </a:bodyPr>
          <a:lstStyle/>
          <a:p>
            <a:pPr algn="ctr"/>
            <a:r>
              <a:rPr lang="en-US" sz="2000" b="1" dirty="0">
                <a:cs typeface="Arial"/>
              </a:rPr>
              <a:t>NEW MISSION – LATIN AMERICA</a:t>
            </a:r>
          </a:p>
        </p:txBody>
      </p:sp>
      <p:pic>
        <p:nvPicPr>
          <p:cNvPr id="5" name="Picture 4">
            <a:extLst>
              <a:ext uri="{FF2B5EF4-FFF2-40B4-BE49-F238E27FC236}">
                <a16:creationId xmlns:a16="http://schemas.microsoft.com/office/drawing/2014/main" id="{CE79C314-5FA7-5632-A984-D6BB710A0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17" y="214313"/>
            <a:ext cx="982134" cy="640293"/>
          </a:xfrm>
          <a:prstGeom prst="rect">
            <a:avLst/>
          </a:prstGeom>
        </p:spPr>
      </p:pic>
      <p:pic>
        <p:nvPicPr>
          <p:cNvPr id="9" name="Picture 8">
            <a:extLst>
              <a:ext uri="{FF2B5EF4-FFF2-40B4-BE49-F238E27FC236}">
                <a16:creationId xmlns:a16="http://schemas.microsoft.com/office/drawing/2014/main" id="{4AEAADA8-137F-AFA0-F5D5-06CCB154A3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4292" y="31221"/>
            <a:ext cx="973668" cy="1006476"/>
          </a:xfrm>
          <a:prstGeom prst="rect">
            <a:avLst/>
          </a:prstGeom>
        </p:spPr>
      </p:pic>
      <p:pic>
        <p:nvPicPr>
          <p:cNvPr id="3" name="Picture 2">
            <a:extLst>
              <a:ext uri="{FF2B5EF4-FFF2-40B4-BE49-F238E27FC236}">
                <a16:creationId xmlns:a16="http://schemas.microsoft.com/office/drawing/2014/main" id="{1B353421-1461-A08F-5E2B-57C79DCB424A}"/>
              </a:ext>
            </a:extLst>
          </p:cNvPr>
          <p:cNvPicPr>
            <a:picLocks noChangeAspect="1"/>
          </p:cNvPicPr>
          <p:nvPr/>
        </p:nvPicPr>
        <p:blipFill>
          <a:blip r:embed="rId5"/>
          <a:stretch>
            <a:fillRect/>
          </a:stretch>
        </p:blipFill>
        <p:spPr>
          <a:xfrm>
            <a:off x="521124" y="1037697"/>
            <a:ext cx="6051126" cy="5509234"/>
          </a:xfrm>
          <a:prstGeom prst="rect">
            <a:avLst/>
          </a:prstGeom>
          <a:noFill/>
          <a:ln w="38100">
            <a:solidFill>
              <a:srgbClr val="0070C0"/>
            </a:solidFill>
          </a:ln>
        </p:spPr>
      </p:pic>
      <p:sp>
        <p:nvSpPr>
          <p:cNvPr id="14" name="TextBox 13">
            <a:extLst>
              <a:ext uri="{FF2B5EF4-FFF2-40B4-BE49-F238E27FC236}">
                <a16:creationId xmlns:a16="http://schemas.microsoft.com/office/drawing/2014/main" id="{C0E22FBE-3F66-934F-4E01-83A88AE7EF32}"/>
              </a:ext>
            </a:extLst>
          </p:cNvPr>
          <p:cNvSpPr txBox="1"/>
          <p:nvPr/>
        </p:nvSpPr>
        <p:spPr>
          <a:xfrm>
            <a:off x="6995160" y="1037697"/>
            <a:ext cx="4675716" cy="3724096"/>
          </a:xfrm>
          <a:prstGeom prst="rect">
            <a:avLst/>
          </a:prstGeom>
          <a:noFill/>
        </p:spPr>
        <p:txBody>
          <a:bodyPr wrap="square">
            <a:spAutoFit/>
          </a:bodyPr>
          <a:lstStyle/>
          <a:p>
            <a:pPr algn="l"/>
            <a:endParaRPr lang="en-US" sz="1000" b="0" i="0" u="none" strike="noStrike" baseline="0" dirty="0">
              <a:solidFill>
                <a:srgbClr val="000000"/>
              </a:solidFill>
              <a:latin typeface="Wingdings" panose="05000000000000000000" pitchFamily="2" charset="2"/>
            </a:endParaRPr>
          </a:p>
          <a:p>
            <a:endParaRPr lang="en-US" sz="1000" b="0" i="0" u="none" strike="noStrike" baseline="0" dirty="0">
              <a:latin typeface="Wingdings" panose="05000000000000000000" pitchFamily="2" charset="2"/>
            </a:endParaRPr>
          </a:p>
          <a:p>
            <a:r>
              <a:rPr lang="en-US" b="1" u="sng" dirty="0"/>
              <a:t>LATAM Mission Today:</a:t>
            </a:r>
          </a:p>
          <a:p>
            <a:endParaRPr lang="en-US" b="1" dirty="0"/>
          </a:p>
          <a:p>
            <a:pPr marL="285750" indent="-285750">
              <a:buFontTx/>
              <a:buChar char="-"/>
            </a:pPr>
            <a:r>
              <a:rPr lang="en-US" dirty="0"/>
              <a:t>100+ active efforts in 18 countries, $188M in ongoing Construction</a:t>
            </a:r>
          </a:p>
          <a:p>
            <a:endParaRPr lang="en-US" dirty="0"/>
          </a:p>
          <a:p>
            <a:pPr marL="285750" indent="-285750">
              <a:buFontTx/>
              <a:buChar char="-"/>
            </a:pPr>
            <a:r>
              <a:rPr lang="en-US" dirty="0"/>
              <a:t>$10M in ongoing Water Resources Technical Assistance </a:t>
            </a:r>
          </a:p>
          <a:p>
            <a:pPr marL="285750" indent="-285750">
              <a:buFontTx/>
              <a:buChar char="-"/>
            </a:pPr>
            <a:endParaRPr lang="en-US" dirty="0"/>
          </a:p>
          <a:p>
            <a:pPr marL="285750" indent="-285750">
              <a:buFontTx/>
              <a:buChar char="-"/>
            </a:pPr>
            <a:r>
              <a:rPr lang="en-US" dirty="0"/>
              <a:t>$7M in Real Estate Leases</a:t>
            </a:r>
          </a:p>
          <a:p>
            <a:endParaRPr lang="en-US" dirty="0"/>
          </a:p>
          <a:p>
            <a:pPr marL="285750" indent="-285750">
              <a:buFontTx/>
              <a:buChar char="-"/>
            </a:pPr>
            <a:r>
              <a:rPr lang="en-US" dirty="0"/>
              <a:t>$89M in FY26 Construction/Service Awards.</a:t>
            </a:r>
            <a:r>
              <a:rPr lang="en-US" sz="1000" i="0" u="none" strike="noStrike" baseline="0" dirty="0">
                <a:latin typeface="Wingdings" panose="05000000000000000000" pitchFamily="2" charset="2"/>
              </a:rPr>
              <a:t> </a:t>
            </a:r>
            <a:endParaRPr lang="en-US" sz="1000" dirty="0"/>
          </a:p>
        </p:txBody>
      </p:sp>
    </p:spTree>
    <p:extLst>
      <p:ext uri="{BB962C8B-B14F-4D97-AF65-F5344CB8AC3E}">
        <p14:creationId xmlns:p14="http://schemas.microsoft.com/office/powerpoint/2010/main" val="108727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D540E-3115-1050-9A26-5AF00BAEE9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148B01-9FE6-6AFF-DAB1-D89979C6B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17" y="214313"/>
            <a:ext cx="982134" cy="640293"/>
          </a:xfrm>
          <a:prstGeom prst="rect">
            <a:avLst/>
          </a:prstGeom>
        </p:spPr>
      </p:pic>
      <p:pic>
        <p:nvPicPr>
          <p:cNvPr id="9" name="Picture 8">
            <a:extLst>
              <a:ext uri="{FF2B5EF4-FFF2-40B4-BE49-F238E27FC236}">
                <a16:creationId xmlns:a16="http://schemas.microsoft.com/office/drawing/2014/main" id="{832A1B80-26DC-19C0-E0BE-B9F99E8EBC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4292" y="31221"/>
            <a:ext cx="973668" cy="1006476"/>
          </a:xfrm>
          <a:prstGeom prst="rect">
            <a:avLst/>
          </a:prstGeom>
        </p:spPr>
      </p:pic>
      <p:sp>
        <p:nvSpPr>
          <p:cNvPr id="2" name="Title 2">
            <a:extLst>
              <a:ext uri="{FF2B5EF4-FFF2-40B4-BE49-F238E27FC236}">
                <a16:creationId xmlns:a16="http://schemas.microsoft.com/office/drawing/2014/main" id="{4FD22CC5-9C3F-DFE1-870C-6AB2F91D13D0}"/>
              </a:ext>
            </a:extLst>
          </p:cNvPr>
          <p:cNvSpPr>
            <a:spLocks noGrp="1"/>
          </p:cNvSpPr>
          <p:nvPr>
            <p:ph type="title"/>
          </p:nvPr>
        </p:nvSpPr>
        <p:spPr>
          <a:xfrm>
            <a:off x="0" y="0"/>
            <a:ext cx="12192000" cy="813732"/>
          </a:xfrm>
        </p:spPr>
        <p:txBody>
          <a:bodyPr/>
          <a:lstStyle/>
          <a:p>
            <a:pPr algn="ctr"/>
            <a:r>
              <a:rPr lang="en-US" dirty="0">
                <a:latin typeface="Arial"/>
                <a:ea typeface="ＭＳ Ｐゴシック"/>
                <a:cs typeface="Arial"/>
              </a:rPr>
              <a:t>Partner with us!</a:t>
            </a:r>
            <a:endParaRPr lang="en-US" dirty="0"/>
          </a:p>
        </p:txBody>
      </p:sp>
      <p:sp>
        <p:nvSpPr>
          <p:cNvPr id="4" name="TextBox 3">
            <a:extLst>
              <a:ext uri="{FF2B5EF4-FFF2-40B4-BE49-F238E27FC236}">
                <a16:creationId xmlns:a16="http://schemas.microsoft.com/office/drawing/2014/main" id="{D4238150-917D-395E-BE84-79C68209E963}"/>
              </a:ext>
            </a:extLst>
          </p:cNvPr>
          <p:cNvSpPr txBox="1"/>
          <p:nvPr/>
        </p:nvSpPr>
        <p:spPr>
          <a:xfrm>
            <a:off x="0" y="1147992"/>
            <a:ext cx="121919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rgbClr val="FF0000"/>
                </a:solidFill>
                <a:cs typeface="Arial"/>
              </a:rPr>
              <a:t>ONE TEAM, ONE MISSION</a:t>
            </a:r>
          </a:p>
        </p:txBody>
      </p:sp>
      <p:sp>
        <p:nvSpPr>
          <p:cNvPr id="6" name="TextBox 5">
            <a:extLst>
              <a:ext uri="{FF2B5EF4-FFF2-40B4-BE49-F238E27FC236}">
                <a16:creationId xmlns:a16="http://schemas.microsoft.com/office/drawing/2014/main" id="{A7BEE702-ED07-0B86-42C1-C69C971EA0E0}"/>
              </a:ext>
            </a:extLst>
          </p:cNvPr>
          <p:cNvSpPr txBox="1"/>
          <p:nvPr/>
        </p:nvSpPr>
        <p:spPr>
          <a:xfrm>
            <a:off x="4758187" y="4677360"/>
            <a:ext cx="2809318" cy="523220"/>
          </a:xfrm>
          <a:prstGeom prst="rect">
            <a:avLst/>
          </a:prstGeom>
          <a:solidFill>
            <a:schemeClr val="tx2"/>
          </a:solidFill>
        </p:spPr>
        <p:txBody>
          <a:bodyPr wrap="square" rtlCol="0">
            <a:spAutoFit/>
          </a:bodyPr>
          <a:lstStyle/>
          <a:p>
            <a:pPr algn="ctr"/>
            <a:r>
              <a:rPr lang="en-US" sz="1400" b="0" i="0" u="none" strike="noStrike" baseline="0" dirty="0">
                <a:solidFill>
                  <a:srgbClr val="211F1F"/>
                </a:solidFill>
                <a:latin typeface="Arial" panose="020B0604020202020204" pitchFamily="34" charset="0"/>
              </a:rPr>
              <a:t>Rio Puerto Nuevo CNT-2 </a:t>
            </a:r>
          </a:p>
          <a:p>
            <a:pPr algn="ctr"/>
            <a:r>
              <a:rPr lang="en-US" sz="1400" b="0" i="0" u="none" strike="noStrike" baseline="0" dirty="0">
                <a:solidFill>
                  <a:srgbClr val="211F1F"/>
                </a:solidFill>
                <a:latin typeface="Arial" panose="020B0604020202020204" pitchFamily="34" charset="0"/>
              </a:rPr>
              <a:t>Roosevelt Bridge Replacement</a:t>
            </a:r>
            <a:endParaRPr lang="en-US" sz="1400" dirty="0"/>
          </a:p>
        </p:txBody>
      </p:sp>
      <p:sp>
        <p:nvSpPr>
          <p:cNvPr id="7" name="TextBox 6">
            <a:extLst>
              <a:ext uri="{FF2B5EF4-FFF2-40B4-BE49-F238E27FC236}">
                <a16:creationId xmlns:a16="http://schemas.microsoft.com/office/drawing/2014/main" id="{0605D7AF-52AD-EE94-711F-6C55CC0AFA06}"/>
              </a:ext>
            </a:extLst>
          </p:cNvPr>
          <p:cNvSpPr txBox="1"/>
          <p:nvPr/>
        </p:nvSpPr>
        <p:spPr>
          <a:xfrm>
            <a:off x="671447" y="4659442"/>
            <a:ext cx="2841572" cy="307777"/>
          </a:xfrm>
          <a:prstGeom prst="rect">
            <a:avLst/>
          </a:prstGeom>
          <a:solidFill>
            <a:schemeClr val="tx2"/>
          </a:solidFill>
        </p:spPr>
        <p:txBody>
          <a:bodyPr wrap="square" rtlCol="0">
            <a:spAutoFit/>
          </a:bodyPr>
          <a:lstStyle/>
          <a:p>
            <a:pPr algn="ctr"/>
            <a:r>
              <a:rPr lang="en-US" sz="1400" b="0" i="0" u="none" strike="noStrike" baseline="0" dirty="0" err="1">
                <a:solidFill>
                  <a:srgbClr val="211F1F"/>
                </a:solidFill>
                <a:latin typeface="Arial" panose="020B0604020202020204" pitchFamily="34" charset="0"/>
              </a:rPr>
              <a:t>Caño</a:t>
            </a:r>
            <a:r>
              <a:rPr lang="en-US" sz="1400" b="0" i="0" u="none" strike="noStrike" baseline="0" dirty="0">
                <a:solidFill>
                  <a:srgbClr val="211F1F"/>
                </a:solidFill>
                <a:latin typeface="Arial" panose="020B0604020202020204" pitchFamily="34" charset="0"/>
              </a:rPr>
              <a:t> Martin Peña CNT-2</a:t>
            </a:r>
            <a:endParaRPr lang="en-US" sz="1100" dirty="0"/>
          </a:p>
        </p:txBody>
      </p:sp>
      <p:sp>
        <p:nvSpPr>
          <p:cNvPr id="8" name="TextBox 7">
            <a:extLst>
              <a:ext uri="{FF2B5EF4-FFF2-40B4-BE49-F238E27FC236}">
                <a16:creationId xmlns:a16="http://schemas.microsoft.com/office/drawing/2014/main" id="{B525D17D-7BE4-9DAE-4032-6A6B8F7BEFD0}"/>
              </a:ext>
            </a:extLst>
          </p:cNvPr>
          <p:cNvSpPr txBox="1"/>
          <p:nvPr/>
        </p:nvSpPr>
        <p:spPr>
          <a:xfrm>
            <a:off x="8422354" y="4671317"/>
            <a:ext cx="3254673" cy="307777"/>
          </a:xfrm>
          <a:prstGeom prst="rect">
            <a:avLst/>
          </a:prstGeom>
          <a:solidFill>
            <a:schemeClr val="tx2"/>
          </a:solidFill>
        </p:spPr>
        <p:txBody>
          <a:bodyPr wrap="square" rtlCol="0">
            <a:spAutoFit/>
          </a:bodyPr>
          <a:lstStyle/>
          <a:p>
            <a:pPr algn="ctr"/>
            <a:r>
              <a:rPr lang="en-US" sz="1400" dirty="0">
                <a:solidFill>
                  <a:srgbClr val="211F1F"/>
                </a:solidFill>
                <a:latin typeface="Arial" panose="020B0604020202020204" pitchFamily="34" charset="0"/>
              </a:rPr>
              <a:t>Camp Santiago Joint Training Center</a:t>
            </a:r>
            <a:endParaRPr lang="en-US" sz="1100" dirty="0"/>
          </a:p>
        </p:txBody>
      </p:sp>
      <p:pic>
        <p:nvPicPr>
          <p:cNvPr id="11" name="Picture 2">
            <a:extLst>
              <a:ext uri="{FF2B5EF4-FFF2-40B4-BE49-F238E27FC236}">
                <a16:creationId xmlns:a16="http://schemas.microsoft.com/office/drawing/2014/main" id="{F14E16F2-CF13-EC5E-4AF6-076906B079E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79" r="839"/>
          <a:stretch>
            <a:fillRect/>
          </a:stretch>
        </p:blipFill>
        <p:spPr bwMode="auto">
          <a:xfrm>
            <a:off x="8194766" y="2450246"/>
            <a:ext cx="3709851" cy="21947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5C92BE-21B9-7A3F-96CD-E203ED863E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5092" y="2450246"/>
            <a:ext cx="3901815" cy="2194771"/>
          </a:xfrm>
          <a:prstGeom prst="rect">
            <a:avLst/>
          </a:prstGeom>
          <a:ln w="19050">
            <a:solidFill>
              <a:schemeClr val="tx1"/>
            </a:solidFill>
          </a:ln>
        </p:spPr>
      </p:pic>
      <p:pic>
        <p:nvPicPr>
          <p:cNvPr id="13" name="Picture 4">
            <a:extLst>
              <a:ext uri="{FF2B5EF4-FFF2-40B4-BE49-F238E27FC236}">
                <a16:creationId xmlns:a16="http://schemas.microsoft.com/office/drawing/2014/main" id="{FE01C404-7D3E-16F7-EC65-04D236DC38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233" y="2450246"/>
            <a:ext cx="3810000" cy="21431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537DBC7-1F45-7EE6-909D-79EFB91C23D7}"/>
              </a:ext>
            </a:extLst>
          </p:cNvPr>
          <p:cNvSpPr txBox="1"/>
          <p:nvPr/>
        </p:nvSpPr>
        <p:spPr>
          <a:xfrm>
            <a:off x="0" y="5297963"/>
            <a:ext cx="12192000" cy="2431435"/>
          </a:xfrm>
          <a:prstGeom prst="rect">
            <a:avLst/>
          </a:prstGeom>
          <a:noFill/>
        </p:spPr>
        <p:txBody>
          <a:bodyPr wrap="square" lIns="91440" tIns="45720" rIns="91440" bIns="45720" rtlCol="0" anchor="t">
            <a:spAutoFit/>
          </a:bodyPr>
          <a:lstStyle/>
          <a:p>
            <a:pPr marL="457200" lvl="2" algn="ctr"/>
            <a:r>
              <a:rPr lang="en-US" sz="1400" dirty="0">
                <a:cs typeface="Arial"/>
              </a:rPr>
              <a:t>Website: </a:t>
            </a:r>
            <a:r>
              <a:rPr lang="en-US" sz="1400" dirty="0">
                <a:cs typeface="Arial"/>
                <a:hlinkClick r:id="rId8"/>
              </a:rPr>
              <a:t>https://www.saa.usace.army.mil</a:t>
            </a:r>
            <a:endParaRPr lang="en-US" sz="1400" dirty="0">
              <a:cs typeface="Arial"/>
            </a:endParaRPr>
          </a:p>
          <a:p>
            <a:pPr marL="457200" lvl="2" algn="ctr"/>
            <a:endParaRPr lang="en-US" sz="1400" dirty="0">
              <a:ea typeface="+mn-lt"/>
              <a:cs typeface="+mn-lt"/>
            </a:endParaRPr>
          </a:p>
          <a:p>
            <a:pPr marL="457200" lvl="2" algn="ctr"/>
            <a:r>
              <a:rPr lang="en-US" sz="1400" dirty="0">
                <a:cs typeface="Arial"/>
              </a:rPr>
              <a:t>LinkedIn: </a:t>
            </a:r>
            <a:r>
              <a:rPr lang="en-US" sz="1400" dirty="0">
                <a:cs typeface="Arial"/>
                <a:hlinkClick r:id="rId9"/>
              </a:rPr>
              <a:t>https://www.linkedin.com/company/u-s-army-corps-of-engineers-caribbean-district</a:t>
            </a:r>
            <a:endParaRPr lang="en-US" sz="1400" dirty="0">
              <a:cs typeface="Arial"/>
            </a:endParaRPr>
          </a:p>
          <a:p>
            <a:pPr marL="457200" lvl="2" algn="ctr"/>
            <a:endParaRPr lang="en-US" sz="1400" dirty="0">
              <a:cs typeface="Arial"/>
            </a:endParaRPr>
          </a:p>
          <a:p>
            <a:pPr marL="457200" lvl="2" algn="ctr"/>
            <a:r>
              <a:rPr lang="en-US" sz="1400" dirty="0">
                <a:cs typeface="Arial"/>
              </a:rPr>
              <a:t>Facebook: </a:t>
            </a:r>
            <a:r>
              <a:rPr lang="en-US" sz="1400" dirty="0">
                <a:cs typeface="Arial"/>
                <a:hlinkClick r:id="rId10"/>
              </a:rPr>
              <a:t>https://www.facebook.com/CaribbeanDistrictUSACE</a:t>
            </a:r>
            <a:endParaRPr lang="en-US" sz="1400" dirty="0">
              <a:cs typeface="Arial"/>
            </a:endParaRPr>
          </a:p>
          <a:p>
            <a:pPr marL="457200" lvl="2" algn="ctr"/>
            <a:endParaRPr lang="en-US" sz="1400" dirty="0">
              <a:cs typeface="Arial"/>
            </a:endParaRPr>
          </a:p>
          <a:p>
            <a:pPr marL="457200" lvl="2" algn="ctr"/>
            <a:r>
              <a:rPr lang="en-US" sz="1400" dirty="0">
                <a:cs typeface="Arial"/>
              </a:rPr>
              <a:t>SAA Office Small Business Programs Email: </a:t>
            </a:r>
            <a:r>
              <a:rPr lang="en-US" sz="1400" dirty="0">
                <a:cs typeface="Arial"/>
                <a:hlinkClick r:id="rId10"/>
              </a:rPr>
              <a:t>saa-sb@usace.army.mil</a:t>
            </a:r>
            <a:endParaRPr lang="en-US" sz="1400" dirty="0">
              <a:cs typeface="Arial"/>
            </a:endParaRPr>
          </a:p>
          <a:p>
            <a:pPr marL="457200" lvl="2" algn="ctr"/>
            <a:endParaRPr lang="en-US" sz="1400" dirty="0">
              <a:cs typeface="Arial"/>
            </a:endParaRPr>
          </a:p>
          <a:p>
            <a:pPr marL="457200" lvl="2" algn="ctr"/>
            <a:endParaRPr lang="en-US" sz="2000" dirty="0">
              <a:cs typeface="Arial"/>
            </a:endParaRPr>
          </a:p>
          <a:p>
            <a:pPr marL="457200" lvl="2" algn="ctr"/>
            <a:endParaRPr lang="en-US" sz="2000" dirty="0">
              <a:cs typeface="Arial"/>
            </a:endParaRPr>
          </a:p>
        </p:txBody>
      </p:sp>
    </p:spTree>
    <p:extLst>
      <p:ext uri="{BB962C8B-B14F-4D97-AF65-F5344CB8AC3E}">
        <p14:creationId xmlns:p14="http://schemas.microsoft.com/office/powerpoint/2010/main" val="2482517666"/>
      </p:ext>
    </p:extLst>
  </p:cSld>
  <p:clrMapOvr>
    <a:masterClrMapping/>
  </p:clrMapOvr>
</p:sld>
</file>

<file path=ppt/theme/theme1.xml><?xml version="1.0" encoding="utf-8"?>
<a:theme xmlns:a="http://schemas.openxmlformats.org/drawingml/2006/main" name="3_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24F9610104064CB9801075444E746A" ma:contentTypeVersion="4" ma:contentTypeDescription="Create a new document." ma:contentTypeScope="" ma:versionID="99a7b57c7e0ee6c110e187281d7c35e4">
  <xsd:schema xmlns:xsd="http://www.w3.org/2001/XMLSchema" xmlns:xs="http://www.w3.org/2001/XMLSchema" xmlns:p="http://schemas.microsoft.com/office/2006/metadata/properties" xmlns:ns2="f44c907d-b7a8-4794-9195-caee118d30f3" targetNamespace="http://schemas.microsoft.com/office/2006/metadata/properties" ma:root="true" ma:fieldsID="8f13310bcbf2cbd79c88cee8d349babc" ns2:_="">
    <xsd:import namespace="f44c907d-b7a8-4794-9195-caee118d30f3"/>
    <xsd:element name="properties">
      <xsd:complexType>
        <xsd:sequence>
          <xsd:element name="documentManagement">
            <xsd:complexType>
              <xsd:all>
                <xsd:element ref="ns2:MediaServiceBillingMetadata"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c907d-b7a8-4794-9195-caee118d30f3" elementFormDefault="qualified">
    <xsd:import namespace="http://schemas.microsoft.com/office/2006/documentManagement/types"/>
    <xsd:import namespace="http://schemas.microsoft.com/office/infopath/2007/PartnerControls"/>
    <xsd:element name="MediaServiceBillingMetadata" ma:index="8" nillable="true" ma:displayName="MediaServiceBillingMetadata" ma:hidden="true" ma:internalName="MediaServiceBillingMetadata" ma:readOnly="true">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46EC4-F45B-4FED-A805-31B602C7AA86}">
  <ds:schemaRefs>
    <ds:schemaRef ds:uri="http://schemas.microsoft.com/sharepoint/v3/contenttype/forms"/>
  </ds:schemaRefs>
</ds:datastoreItem>
</file>

<file path=customXml/itemProps2.xml><?xml version="1.0" encoding="utf-8"?>
<ds:datastoreItem xmlns:ds="http://schemas.openxmlformats.org/officeDocument/2006/customXml" ds:itemID="{27FC5D9E-89C3-4462-97AB-F9DCB5D30DB2}">
  <ds:schemaRefs>
    <ds:schemaRef ds:uri="f44c907d-b7a8-4794-9195-caee118d30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65BE8B-460F-4CE6-A08A-B7293299F82A}">
  <ds:schemaRefs>
    <ds:schemaRef ds:uri="f44c907d-b7a8-4794-9195-caee118d30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c4d76ba-f17c-4c50-b9a7-8f3163d27582}" enabled="0" method="" siteId="{fc4d76ba-f17c-4c50-b9a7-8f3163d27582}" removed="1"/>
</clbl:labelList>
</file>

<file path=docProps/app.xml><?xml version="1.0" encoding="utf-8"?>
<Properties xmlns="http://schemas.openxmlformats.org/officeDocument/2006/extended-properties" xmlns:vt="http://schemas.openxmlformats.org/officeDocument/2006/docPropsVTypes">
  <TotalTime>13</TotalTime>
  <Words>500</Words>
  <Application>Microsoft Office PowerPoint</Application>
  <PresentationFormat>Widescreen</PresentationFormat>
  <Paragraphs>172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3_Upper left castle template public</vt:lpstr>
      <vt:lpstr>U.S. Army Corps of engineers  Caribbean District</vt:lpstr>
      <vt:lpstr>PowerPoint Presentation</vt:lpstr>
      <vt:lpstr>PowerPoint Presentation</vt:lpstr>
      <vt:lpstr>PowerPoint Presentation</vt:lpstr>
      <vt:lpstr>PowerPoint Presentation</vt:lpstr>
      <vt:lpstr>Partner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MATERIAL FOR SBC PAMPHLET CONTENT</dc:title>
  <dc:creator>Snyder Santiago, Victor A CIV (USA)</dc:creator>
  <cp:lastModifiedBy>Crespo, Maricarmen CIV USARMY CESAA (USA)</cp:lastModifiedBy>
  <cp:revision>73</cp:revision>
  <cp:lastPrinted>2026-02-18T18:52:15Z</cp:lastPrinted>
  <dcterms:created xsi:type="dcterms:W3CDTF">2024-09-25T18:39:32Z</dcterms:created>
  <dcterms:modified xsi:type="dcterms:W3CDTF">2026-05-27T20:03:49Z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0x010100BF24F9610104064CB9801075444E746A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Order">
    <vt:lpwstr>1462200.00000000</vt:lpwstr>
  </property>
</Properties>
</file>